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4"/>
  </p:sldMasterIdLst>
  <p:notesMasterIdLst>
    <p:notesMasterId r:id="rId17"/>
  </p:notesMasterIdLst>
  <p:sldIdLst>
    <p:sldId id="256" r:id="rId5"/>
    <p:sldId id="303" r:id="rId6"/>
    <p:sldId id="1007" r:id="rId7"/>
    <p:sldId id="1020" r:id="rId8"/>
    <p:sldId id="979" r:id="rId9"/>
    <p:sldId id="1022" r:id="rId10"/>
    <p:sldId id="1021" r:id="rId11"/>
    <p:sldId id="1023" r:id="rId12"/>
    <p:sldId id="993" r:id="rId13"/>
    <p:sldId id="1024" r:id="rId14"/>
    <p:sldId id="984" r:id="rId15"/>
    <p:sldId id="746" r:id="rId16"/>
  </p:sldIdLst>
  <p:sldSz cx="9144000" cy="5143500" type="screen16x9"/>
  <p:notesSz cx="6819900" cy="99187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Calibri Light" panose="020F0302020204030204" pitchFamily="34" charset="0"/>
      <p:regular r:id="rId22"/>
      <p:italic r:id="rId23"/>
    </p:embeddedFont>
    <p:embeddedFont>
      <p:font typeface="Fira Sans Black" panose="020B0604020202020204" charset="0"/>
      <p:bold r:id="rId24"/>
      <p:italic r:id="rId25"/>
      <p:boldItalic r:id="rId26"/>
    </p:embeddedFont>
    <p:embeddedFont>
      <p:font typeface="Roboto" panose="020B0604020202020204" charset="0"/>
      <p:regular r:id="rId27"/>
      <p:bold r:id="rId28"/>
      <p:italic r:id="rId29"/>
      <p:boldItalic r:id="rId30"/>
    </p:embeddedFont>
    <p:embeddedFont>
      <p:font typeface="Trebuchet MS" panose="020B0603020202020204" pitchFamily="34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529" userDrawn="1">
          <p15:clr>
            <a:srgbClr val="A4A3A4"/>
          </p15:clr>
        </p15:guide>
        <p15:guide id="2" orient="horz" pos="2709" userDrawn="1">
          <p15:clr>
            <a:srgbClr val="A4A3A4"/>
          </p15:clr>
        </p15:guide>
        <p15:guide id="3" pos="1587" userDrawn="1">
          <p15:clr>
            <a:srgbClr val="A4A3A4"/>
          </p15:clr>
        </p15:guide>
        <p15:guide id="4" orient="horz" pos="2051" userDrawn="1">
          <p15:clr>
            <a:srgbClr val="A4A3A4"/>
          </p15:clr>
        </p15:guide>
        <p15:guide id="5" pos="1111" userDrawn="1">
          <p15:clr>
            <a:srgbClr val="A4A3A4"/>
          </p15:clr>
        </p15:guide>
      </p15:sldGuideLst>
    </p:ext>
    <p:ext uri="http://customooxmlschemas.google.com/">
      <go:slidesCustomData xmlns="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r:id="rId169" roundtripDataSignature="AMtx7mjuLEV5YkJYNGG8J4J2A5gUncHFs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1A2A"/>
    <a:srgbClr val="81CB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CE84880-4972-456F-AAB1-D3FEA1AD7E5A}" v="2" dt="2026-04-10T06:55:23.272"/>
  </p1510:revLst>
</p1510:revInfo>
</file>

<file path=ppt/tableStyles.xml><?xml version="1.0" encoding="utf-8"?>
<a:tblStyleLst xmlns:a="http://schemas.openxmlformats.org/drawingml/2006/main" def="{17603406-FA06-4DD6-A561-E7EF3DCCCF18}">
  <a:tblStyle styleId="{17603406-FA06-4DD6-A561-E7EF3DCCCF18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9752DA06-C1A1-43C4-87DD-790B3C3F5AC0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730" y="82"/>
      </p:cViewPr>
      <p:guideLst>
        <p:guide orient="horz" pos="1529"/>
        <p:guide orient="horz" pos="2709"/>
        <p:guide pos="1587"/>
        <p:guide orient="horz" pos="2051"/>
        <p:guide pos="111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171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font" Target="fonts/font4.fntdata"/><Relationship Id="rId34" Type="http://schemas.openxmlformats.org/officeDocument/2006/relationships/font" Target="fonts/font17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170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74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7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169" Type="http://customschemas.google.com/relationships/presentationmetadata" Target="meta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17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55290" cy="497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622" tIns="47798" rIns="95622" bIns="47798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63032" y="0"/>
            <a:ext cx="2955290" cy="497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622" tIns="47798" rIns="95622" bIns="47798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34975" y="1239838"/>
            <a:ext cx="5951538" cy="33480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1990" y="4773374"/>
            <a:ext cx="5455920" cy="3905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622" tIns="47798" rIns="95622" bIns="47798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21045"/>
            <a:ext cx="2955290" cy="497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622" tIns="47798" rIns="95622" bIns="47798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63032" y="9421045"/>
            <a:ext cx="2955290" cy="497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622" tIns="47798" rIns="95622" bIns="47798" anchor="b" anchorCtr="0">
            <a:noAutofit/>
          </a:bodyPr>
          <a:lstStyle/>
          <a:p>
            <a:pPr algn="r">
              <a:buSzPts val="1200"/>
            </a:pPr>
            <a:fld id="{00000000-1234-1234-1234-123412341234}" type="slidenum">
              <a:rPr lang="it-IT" sz="13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ts val="1200"/>
              </a:pPr>
              <a:t>‹N›</a:t>
            </a:fld>
            <a:endParaRPr lang="it-IT"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:notes"/>
          <p:cNvSpPr txBox="1">
            <a:spLocks noGrp="1"/>
          </p:cNvSpPr>
          <p:nvPr>
            <p:ph type="body" idx="1"/>
          </p:nvPr>
        </p:nvSpPr>
        <p:spPr>
          <a:xfrm>
            <a:off x="681990" y="4773374"/>
            <a:ext cx="5455920" cy="3905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622" tIns="47798" rIns="95622" bIns="47798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39838"/>
            <a:ext cx="5951538" cy="33480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>
          <a:extLst>
            <a:ext uri="{FF2B5EF4-FFF2-40B4-BE49-F238E27FC236}">
              <a16:creationId xmlns:a16="http://schemas.microsoft.com/office/drawing/2014/main" id="{4E6E5447-81FD-1989-9C3C-0A5E34DFF8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4:notes">
            <a:extLst>
              <a:ext uri="{FF2B5EF4-FFF2-40B4-BE49-F238E27FC236}">
                <a16:creationId xmlns:a16="http://schemas.microsoft.com/office/drawing/2014/main" id="{4E06B6F5-09BB-F260-F20F-C01D5343D5C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58368" y="4264718"/>
            <a:ext cx="5266944" cy="3489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253" tIns="44114" rIns="88253" bIns="44114" anchor="t" anchorCtr="0">
            <a:noAutofit/>
          </a:bodyPr>
          <a:lstStyle/>
          <a:p>
            <a:pPr marL="0" indent="0"/>
            <a:r>
              <a:rPr lang="it-IT"/>
              <a:t> </a:t>
            </a:r>
            <a:endParaRPr/>
          </a:p>
        </p:txBody>
      </p:sp>
      <p:sp>
        <p:nvSpPr>
          <p:cNvPr id="171" name="Google Shape;171;p4:notes">
            <a:extLst>
              <a:ext uri="{FF2B5EF4-FFF2-40B4-BE49-F238E27FC236}">
                <a16:creationId xmlns:a16="http://schemas.microsoft.com/office/drawing/2014/main" id="{7722FD6D-AAEB-A0B3-76C5-9D9E872B133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33413" y="1108075"/>
            <a:ext cx="5316537" cy="2990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349994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>
          <a:extLst>
            <a:ext uri="{FF2B5EF4-FFF2-40B4-BE49-F238E27FC236}">
              <a16:creationId xmlns:a16="http://schemas.microsoft.com/office/drawing/2014/main" id="{73D5C5C8-8D47-6DFE-C836-C3B2257634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4:notes">
            <a:extLst>
              <a:ext uri="{FF2B5EF4-FFF2-40B4-BE49-F238E27FC236}">
                <a16:creationId xmlns:a16="http://schemas.microsoft.com/office/drawing/2014/main" id="{D9223703-42B2-9369-2395-9A81E58E336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58368" y="4264718"/>
            <a:ext cx="5266944" cy="3489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253" tIns="44114" rIns="88253" bIns="44114" anchor="t" anchorCtr="0">
            <a:noAutofit/>
          </a:bodyPr>
          <a:lstStyle/>
          <a:p>
            <a:pPr marL="0" indent="0"/>
            <a:r>
              <a:rPr lang="it-IT"/>
              <a:t> </a:t>
            </a:r>
            <a:endParaRPr/>
          </a:p>
        </p:txBody>
      </p:sp>
      <p:sp>
        <p:nvSpPr>
          <p:cNvPr id="171" name="Google Shape;171;p4:notes">
            <a:extLst>
              <a:ext uri="{FF2B5EF4-FFF2-40B4-BE49-F238E27FC236}">
                <a16:creationId xmlns:a16="http://schemas.microsoft.com/office/drawing/2014/main" id="{133E13F2-DBCA-1CF3-B80D-1776CBD15E4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33413" y="1108075"/>
            <a:ext cx="5316537" cy="2990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5977435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>
          <a:extLst>
            <a:ext uri="{FF2B5EF4-FFF2-40B4-BE49-F238E27FC236}">
              <a16:creationId xmlns:a16="http://schemas.microsoft.com/office/drawing/2014/main" id="{5FB60AEB-7C68-DAAD-EC87-D967EC46C0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4:notes">
            <a:extLst>
              <a:ext uri="{FF2B5EF4-FFF2-40B4-BE49-F238E27FC236}">
                <a16:creationId xmlns:a16="http://schemas.microsoft.com/office/drawing/2014/main" id="{5AF89F45-E500-7E23-663C-0F73420457B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58368" y="4264718"/>
            <a:ext cx="5266944" cy="3489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253" tIns="44114" rIns="88253" bIns="44114" anchor="t" anchorCtr="0">
            <a:noAutofit/>
          </a:bodyPr>
          <a:lstStyle/>
          <a:p>
            <a:pPr marL="0" indent="0"/>
            <a:r>
              <a:rPr lang="it-IT"/>
              <a:t> </a:t>
            </a:r>
            <a:endParaRPr/>
          </a:p>
        </p:txBody>
      </p:sp>
      <p:sp>
        <p:nvSpPr>
          <p:cNvPr id="171" name="Google Shape;171;p4:notes">
            <a:extLst>
              <a:ext uri="{FF2B5EF4-FFF2-40B4-BE49-F238E27FC236}">
                <a16:creationId xmlns:a16="http://schemas.microsoft.com/office/drawing/2014/main" id="{95E82BF0-0924-83AF-BCC1-9139764300F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33413" y="1108075"/>
            <a:ext cx="5316537" cy="2990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38354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>
          <a:extLst>
            <a:ext uri="{FF2B5EF4-FFF2-40B4-BE49-F238E27FC236}">
              <a16:creationId xmlns:a16="http://schemas.microsoft.com/office/drawing/2014/main" id="{1BA5CFB0-36DC-2C44-6C51-6EA22D1C08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4:notes">
            <a:extLst>
              <a:ext uri="{FF2B5EF4-FFF2-40B4-BE49-F238E27FC236}">
                <a16:creationId xmlns:a16="http://schemas.microsoft.com/office/drawing/2014/main" id="{2390F645-3FBB-158F-F577-8DE39E7AFF0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58368" y="4264718"/>
            <a:ext cx="5266944" cy="3489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253" tIns="44114" rIns="88253" bIns="44114" anchor="t" anchorCtr="0">
            <a:noAutofit/>
          </a:bodyPr>
          <a:lstStyle/>
          <a:p>
            <a:pPr marL="0" indent="0"/>
            <a:r>
              <a:rPr lang="it-IT"/>
              <a:t> </a:t>
            </a:r>
            <a:endParaRPr/>
          </a:p>
        </p:txBody>
      </p:sp>
      <p:sp>
        <p:nvSpPr>
          <p:cNvPr id="171" name="Google Shape;171;p4:notes">
            <a:extLst>
              <a:ext uri="{FF2B5EF4-FFF2-40B4-BE49-F238E27FC236}">
                <a16:creationId xmlns:a16="http://schemas.microsoft.com/office/drawing/2014/main" id="{D2492669-4A34-95B2-28CF-1C9E081D42C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33413" y="1108075"/>
            <a:ext cx="5316537" cy="2990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2946765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>
          <a:extLst>
            <a:ext uri="{FF2B5EF4-FFF2-40B4-BE49-F238E27FC236}">
              <a16:creationId xmlns:a16="http://schemas.microsoft.com/office/drawing/2014/main" id="{8B67C7EE-1C42-30FF-62B5-AB33A66F1B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4:notes">
            <a:extLst>
              <a:ext uri="{FF2B5EF4-FFF2-40B4-BE49-F238E27FC236}">
                <a16:creationId xmlns:a16="http://schemas.microsoft.com/office/drawing/2014/main" id="{176823DF-8BE5-1BDB-2B16-5AAD99842DA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58368" y="4264718"/>
            <a:ext cx="5266944" cy="3489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253" tIns="44114" rIns="88253" bIns="44114" anchor="t" anchorCtr="0">
            <a:noAutofit/>
          </a:bodyPr>
          <a:lstStyle/>
          <a:p>
            <a:pPr marL="0" indent="0"/>
            <a:r>
              <a:rPr lang="it-IT"/>
              <a:t> </a:t>
            </a:r>
            <a:endParaRPr/>
          </a:p>
        </p:txBody>
      </p:sp>
      <p:sp>
        <p:nvSpPr>
          <p:cNvPr id="171" name="Google Shape;171;p4:notes">
            <a:extLst>
              <a:ext uri="{FF2B5EF4-FFF2-40B4-BE49-F238E27FC236}">
                <a16:creationId xmlns:a16="http://schemas.microsoft.com/office/drawing/2014/main" id="{0F1D5A5D-27B6-0019-18AC-F55B8184863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33413" y="1108075"/>
            <a:ext cx="5316537" cy="2990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418811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>
          <a:extLst>
            <a:ext uri="{FF2B5EF4-FFF2-40B4-BE49-F238E27FC236}">
              <a16:creationId xmlns:a16="http://schemas.microsoft.com/office/drawing/2014/main" id="{8B67C7EE-1C42-30FF-62B5-AB33A66F1B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4:notes">
            <a:extLst>
              <a:ext uri="{FF2B5EF4-FFF2-40B4-BE49-F238E27FC236}">
                <a16:creationId xmlns:a16="http://schemas.microsoft.com/office/drawing/2014/main" id="{176823DF-8BE5-1BDB-2B16-5AAD99842DA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58368" y="4264718"/>
            <a:ext cx="5266944" cy="3489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253" tIns="44114" rIns="88253" bIns="44114" anchor="t" anchorCtr="0">
            <a:noAutofit/>
          </a:bodyPr>
          <a:lstStyle/>
          <a:p>
            <a:pPr marL="0" indent="0"/>
            <a:r>
              <a:rPr lang="it-IT"/>
              <a:t> </a:t>
            </a:r>
            <a:endParaRPr/>
          </a:p>
        </p:txBody>
      </p:sp>
      <p:sp>
        <p:nvSpPr>
          <p:cNvPr id="171" name="Google Shape;171;p4:notes">
            <a:extLst>
              <a:ext uri="{FF2B5EF4-FFF2-40B4-BE49-F238E27FC236}">
                <a16:creationId xmlns:a16="http://schemas.microsoft.com/office/drawing/2014/main" id="{0F1D5A5D-27B6-0019-18AC-F55B8184863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33413" y="1108075"/>
            <a:ext cx="5316537" cy="2990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8620553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>
          <a:extLst>
            <a:ext uri="{FF2B5EF4-FFF2-40B4-BE49-F238E27FC236}">
              <a16:creationId xmlns:a16="http://schemas.microsoft.com/office/drawing/2014/main" id="{8B67C7EE-1C42-30FF-62B5-AB33A66F1B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4:notes">
            <a:extLst>
              <a:ext uri="{FF2B5EF4-FFF2-40B4-BE49-F238E27FC236}">
                <a16:creationId xmlns:a16="http://schemas.microsoft.com/office/drawing/2014/main" id="{176823DF-8BE5-1BDB-2B16-5AAD99842DA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58368" y="4264718"/>
            <a:ext cx="5266944" cy="3489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253" tIns="44114" rIns="88253" bIns="44114" anchor="t" anchorCtr="0">
            <a:noAutofit/>
          </a:bodyPr>
          <a:lstStyle/>
          <a:p>
            <a:pPr marL="0" indent="0"/>
            <a:r>
              <a:rPr lang="it-IT"/>
              <a:t> </a:t>
            </a:r>
            <a:endParaRPr/>
          </a:p>
        </p:txBody>
      </p:sp>
      <p:sp>
        <p:nvSpPr>
          <p:cNvPr id="171" name="Google Shape;171;p4:notes">
            <a:extLst>
              <a:ext uri="{FF2B5EF4-FFF2-40B4-BE49-F238E27FC236}">
                <a16:creationId xmlns:a16="http://schemas.microsoft.com/office/drawing/2014/main" id="{0F1D5A5D-27B6-0019-18AC-F55B8184863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33413" y="1108075"/>
            <a:ext cx="5316537" cy="2990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997760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>
          <a:extLst>
            <a:ext uri="{FF2B5EF4-FFF2-40B4-BE49-F238E27FC236}">
              <a16:creationId xmlns:a16="http://schemas.microsoft.com/office/drawing/2014/main" id="{8B67C7EE-1C42-30FF-62B5-AB33A66F1B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4:notes">
            <a:extLst>
              <a:ext uri="{FF2B5EF4-FFF2-40B4-BE49-F238E27FC236}">
                <a16:creationId xmlns:a16="http://schemas.microsoft.com/office/drawing/2014/main" id="{176823DF-8BE5-1BDB-2B16-5AAD99842DA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58368" y="4264718"/>
            <a:ext cx="5266944" cy="3489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253" tIns="44114" rIns="88253" bIns="44114" anchor="t" anchorCtr="0">
            <a:noAutofit/>
          </a:bodyPr>
          <a:lstStyle/>
          <a:p>
            <a:pPr marL="0" indent="0"/>
            <a:r>
              <a:rPr lang="it-IT"/>
              <a:t> </a:t>
            </a:r>
            <a:endParaRPr/>
          </a:p>
        </p:txBody>
      </p:sp>
      <p:sp>
        <p:nvSpPr>
          <p:cNvPr id="171" name="Google Shape;171;p4:notes">
            <a:extLst>
              <a:ext uri="{FF2B5EF4-FFF2-40B4-BE49-F238E27FC236}">
                <a16:creationId xmlns:a16="http://schemas.microsoft.com/office/drawing/2014/main" id="{0F1D5A5D-27B6-0019-18AC-F55B8184863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33413" y="1108075"/>
            <a:ext cx="5316537" cy="2990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5635719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>
          <a:extLst>
            <a:ext uri="{FF2B5EF4-FFF2-40B4-BE49-F238E27FC236}">
              <a16:creationId xmlns:a16="http://schemas.microsoft.com/office/drawing/2014/main" id="{75A5356B-D57D-C34B-8ADD-E316DFFE79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4:notes">
            <a:extLst>
              <a:ext uri="{FF2B5EF4-FFF2-40B4-BE49-F238E27FC236}">
                <a16:creationId xmlns:a16="http://schemas.microsoft.com/office/drawing/2014/main" id="{9D034D86-C2EB-1EF5-6118-7B39FB3C478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58368" y="4264718"/>
            <a:ext cx="5266944" cy="3489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253" tIns="44114" rIns="88253" bIns="44114" anchor="t" anchorCtr="0">
            <a:noAutofit/>
          </a:bodyPr>
          <a:lstStyle/>
          <a:p>
            <a:pPr marL="0" indent="0"/>
            <a:r>
              <a:rPr lang="it-IT"/>
              <a:t> </a:t>
            </a:r>
            <a:endParaRPr/>
          </a:p>
        </p:txBody>
      </p:sp>
      <p:sp>
        <p:nvSpPr>
          <p:cNvPr id="171" name="Google Shape;171;p4:notes">
            <a:extLst>
              <a:ext uri="{FF2B5EF4-FFF2-40B4-BE49-F238E27FC236}">
                <a16:creationId xmlns:a16="http://schemas.microsoft.com/office/drawing/2014/main" id="{C2E3CECD-1D00-F025-01AE-9A44058790C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33413" y="1108075"/>
            <a:ext cx="5316537" cy="2990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4588346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>
          <a:extLst>
            <a:ext uri="{FF2B5EF4-FFF2-40B4-BE49-F238E27FC236}">
              <a16:creationId xmlns:a16="http://schemas.microsoft.com/office/drawing/2014/main" id="{75A5356B-D57D-C34B-8ADD-E316DFFE79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4:notes">
            <a:extLst>
              <a:ext uri="{FF2B5EF4-FFF2-40B4-BE49-F238E27FC236}">
                <a16:creationId xmlns:a16="http://schemas.microsoft.com/office/drawing/2014/main" id="{9D034D86-C2EB-1EF5-6118-7B39FB3C478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58368" y="4264718"/>
            <a:ext cx="5266944" cy="3489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253" tIns="44114" rIns="88253" bIns="44114" anchor="t" anchorCtr="0">
            <a:noAutofit/>
          </a:bodyPr>
          <a:lstStyle/>
          <a:p>
            <a:pPr marL="0" indent="0"/>
            <a:r>
              <a:rPr lang="it-IT"/>
              <a:t> </a:t>
            </a:r>
            <a:endParaRPr/>
          </a:p>
        </p:txBody>
      </p:sp>
      <p:sp>
        <p:nvSpPr>
          <p:cNvPr id="171" name="Google Shape;171;p4:notes">
            <a:extLst>
              <a:ext uri="{FF2B5EF4-FFF2-40B4-BE49-F238E27FC236}">
                <a16:creationId xmlns:a16="http://schemas.microsoft.com/office/drawing/2014/main" id="{C2E3CECD-1D00-F025-01AE-9A44058790C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33413" y="1108075"/>
            <a:ext cx="5316537" cy="2990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532119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4CE1F90-08FA-D54A-3D09-FB705A1F06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D86F1449-99D2-1DBE-7610-229CBFD039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50250C8-EEA9-4FC2-84B6-88E2880A9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D8D99-890B-D64D-B4E4-467F4E81BD01}" type="datetimeFigureOut">
              <a:rPr lang="it-IT" smtClean="0"/>
              <a:t>10/04/2026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8270B4C-5808-F1A4-B785-6F490465D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9740023-D5A9-B7EA-9982-7E5035C61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0BA20-6433-AE48-A398-16B585712A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80605460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05C5EF2-34EB-CB78-5F6C-01EB9F2B0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8D3F7841-817E-355C-CCC4-6001123DCF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23CE8B8-2965-3AC0-10EA-4987E1898A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D8D99-890B-D64D-B4E4-467F4E81BD01}" type="datetimeFigureOut">
              <a:rPr lang="it-IT" smtClean="0"/>
              <a:t>10/04/2026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0ADB430-F6B6-AB20-B557-9A737D0BE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BFC37C5-C9E2-D338-FC49-05E116D86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0BA20-6433-AE48-A398-16B585712A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4722025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B1B3428D-331B-5DC8-BA64-0DD8DA38DD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FB5CC2A7-B430-75FE-7B3A-A100DB37F5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A745FBE-7CA5-5052-3BEF-F0DD9D721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D8D99-890B-D64D-B4E4-467F4E81BD01}" type="datetimeFigureOut">
              <a:rPr lang="it-IT" smtClean="0"/>
              <a:t>10/04/2026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4FA0753-ECF5-FA92-CAA3-44816E595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835F9E8-F0B5-0B3D-E872-1C240484D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0BA20-6433-AE48-A398-16B585712A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63634538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5"/>
          <p:cNvSpPr txBox="1">
            <a:spLocks noGrp="1"/>
          </p:cNvSpPr>
          <p:nvPr>
            <p:ph type="title"/>
          </p:nvPr>
        </p:nvSpPr>
        <p:spPr>
          <a:xfrm>
            <a:off x="723900" y="2131872"/>
            <a:ext cx="7696200" cy="1219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DM Serif Display"/>
              <a:buNone/>
              <a:defRPr sz="6000" b="0">
                <a:latin typeface="Bebas Neue Regular"/>
                <a:ea typeface="Bebas Neue Regular"/>
                <a:cs typeface="Bebas Neue Regular"/>
                <a:sym typeface="Bebas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5"/>
          <p:cNvSpPr txBox="1">
            <a:spLocks noGrp="1"/>
          </p:cNvSpPr>
          <p:nvPr>
            <p:ph type="body" idx="1"/>
          </p:nvPr>
        </p:nvSpPr>
        <p:spPr>
          <a:xfrm>
            <a:off x="723900" y="3259749"/>
            <a:ext cx="7696200" cy="468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FFC988"/>
              </a:buClr>
              <a:buSzPts val="1500"/>
              <a:buNone/>
              <a:defRPr sz="1500">
                <a:solidFill>
                  <a:srgbClr val="FFC9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FFC988"/>
              </a:buClr>
              <a:buSzPts val="1350"/>
              <a:buNone/>
              <a:defRPr sz="1350">
                <a:solidFill>
                  <a:srgbClr val="FFC9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FFC988"/>
              </a:buClr>
              <a:buSzPts val="1200"/>
              <a:buNone/>
              <a:defRPr sz="1200">
                <a:solidFill>
                  <a:srgbClr val="FFC9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FFC988"/>
              </a:buClr>
              <a:buSzPts val="1200"/>
              <a:buNone/>
              <a:defRPr sz="1200">
                <a:solidFill>
                  <a:srgbClr val="FFC9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FFC988"/>
              </a:buClr>
              <a:buSzPts val="1200"/>
              <a:buNone/>
              <a:defRPr sz="1200">
                <a:solidFill>
                  <a:srgbClr val="FFC9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FFC988"/>
              </a:buClr>
              <a:buSzPts val="1200"/>
              <a:buNone/>
              <a:defRPr sz="1200">
                <a:solidFill>
                  <a:srgbClr val="FFC9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FFC988"/>
              </a:buClr>
              <a:buSzPts val="1200"/>
              <a:buNone/>
              <a:defRPr sz="1200">
                <a:solidFill>
                  <a:srgbClr val="FFC9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FFC988"/>
              </a:buClr>
              <a:buSzPts val="1200"/>
              <a:buNone/>
              <a:defRPr sz="1200">
                <a:solidFill>
                  <a:srgbClr val="FFC988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45"/>
          <p:cNvSpPr txBox="1">
            <a:spLocks noGrp="1"/>
          </p:cNvSpPr>
          <p:nvPr>
            <p:ph type="body" idx="2"/>
          </p:nvPr>
        </p:nvSpPr>
        <p:spPr>
          <a:xfrm>
            <a:off x="723900" y="1275625"/>
            <a:ext cx="7696200" cy="833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8000" b="0">
                <a:solidFill>
                  <a:schemeClr val="accent2"/>
                </a:solidFill>
                <a:latin typeface="Bebas Neue Regular"/>
                <a:ea typeface="Bebas Neue Regular"/>
                <a:cs typeface="Bebas Neue Regular"/>
                <a:sym typeface="Bebas Neue"/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FFC988"/>
              </a:buClr>
              <a:buSzPts val="1500"/>
              <a:buNone/>
              <a:defRPr sz="1500">
                <a:solidFill>
                  <a:srgbClr val="FFC9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FFC988"/>
              </a:buClr>
              <a:buSzPts val="1350"/>
              <a:buNone/>
              <a:defRPr sz="1350">
                <a:solidFill>
                  <a:srgbClr val="FFC9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FFC988"/>
              </a:buClr>
              <a:buSzPts val="1200"/>
              <a:buNone/>
              <a:defRPr sz="1200">
                <a:solidFill>
                  <a:srgbClr val="FFC9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FFC988"/>
              </a:buClr>
              <a:buSzPts val="1200"/>
              <a:buNone/>
              <a:defRPr sz="1200">
                <a:solidFill>
                  <a:srgbClr val="FFC9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FFC988"/>
              </a:buClr>
              <a:buSzPts val="1200"/>
              <a:buNone/>
              <a:defRPr sz="1200">
                <a:solidFill>
                  <a:srgbClr val="FFC9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FFC988"/>
              </a:buClr>
              <a:buSzPts val="1200"/>
              <a:buNone/>
              <a:defRPr sz="1200">
                <a:solidFill>
                  <a:srgbClr val="FFC9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FFC988"/>
              </a:buClr>
              <a:buSzPts val="1200"/>
              <a:buNone/>
              <a:defRPr sz="1200">
                <a:solidFill>
                  <a:srgbClr val="FFC9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FFC988"/>
              </a:buClr>
              <a:buSzPts val="1200"/>
              <a:buNone/>
              <a:defRPr sz="1200">
                <a:solidFill>
                  <a:srgbClr val="FFC988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05325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9;p45">
            <a:extLst>
              <a:ext uri="{FF2B5EF4-FFF2-40B4-BE49-F238E27FC236}">
                <a16:creationId xmlns:a16="http://schemas.microsoft.com/office/drawing/2014/main" id="{27C077E6-D38E-56CE-99C2-F009100EF99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3903" y="2131868"/>
            <a:ext cx="7696203" cy="1219315"/>
          </a:xfrm>
        </p:spPr>
        <p:txBody>
          <a:bodyPr lIns="91421" tIns="45701" rIns="91421" bIns="45701" anchor="b" anchorCtr="1">
            <a:noAutofit/>
          </a:bodyPr>
          <a:lstStyle>
            <a:lvl1pPr algn="ctr">
              <a:defRPr sz="6000">
                <a:latin typeface="Bebas Neue Regular"/>
                <a:ea typeface="Bebas Neue Regular"/>
                <a:cs typeface="Bebas Neue Regular"/>
              </a:defRPr>
            </a:lvl1pPr>
          </a:lstStyle>
          <a:p>
            <a:pPr lvl="0"/>
            <a:endParaRPr lang="it-IT"/>
          </a:p>
        </p:txBody>
      </p:sp>
      <p:sp>
        <p:nvSpPr>
          <p:cNvPr id="3" name="Google Shape;30;p45">
            <a:extLst>
              <a:ext uri="{FF2B5EF4-FFF2-40B4-BE49-F238E27FC236}">
                <a16:creationId xmlns:a16="http://schemas.microsoft.com/office/drawing/2014/main" id="{E5F82BEE-6937-4EAB-4D6B-11ED78C5554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23903" y="3259744"/>
            <a:ext cx="7696203" cy="468904"/>
          </a:xfrm>
        </p:spPr>
        <p:txBody>
          <a:bodyPr lIns="91421" tIns="45701" rIns="91421" bIns="45701" anchorCtr="1"/>
          <a:lstStyle>
            <a:lvl1pPr marL="457200" indent="-228600" algn="ctr">
              <a:buNone/>
              <a:defRPr sz="1800">
                <a:latin typeface="Chivo"/>
                <a:ea typeface="Chivo"/>
                <a:cs typeface="Chivo"/>
              </a:defRPr>
            </a:lvl1pPr>
          </a:lstStyle>
          <a:p>
            <a:pPr lvl="0"/>
            <a:endParaRPr lang="it-IT"/>
          </a:p>
        </p:txBody>
      </p:sp>
      <p:sp>
        <p:nvSpPr>
          <p:cNvPr id="4" name="Google Shape;31;p45">
            <a:extLst>
              <a:ext uri="{FF2B5EF4-FFF2-40B4-BE49-F238E27FC236}">
                <a16:creationId xmlns:a16="http://schemas.microsoft.com/office/drawing/2014/main" id="{541C5A20-A26B-5993-1B40-6A333D0564B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23903" y="1275624"/>
            <a:ext cx="7696203" cy="833384"/>
          </a:xfrm>
        </p:spPr>
        <p:txBody>
          <a:bodyPr lIns="91421" tIns="45701" rIns="91421" bIns="45701" anchorCtr="1">
            <a:noAutofit/>
          </a:bodyPr>
          <a:lstStyle>
            <a:lvl1pPr marL="457200" indent="-228600" algn="ctr">
              <a:buNone/>
              <a:defRPr sz="8000">
                <a:solidFill>
                  <a:srgbClr val="ED7D31"/>
                </a:solidFill>
                <a:latin typeface="Bebas Neue Regular"/>
                <a:ea typeface="Bebas Neue Regular"/>
                <a:cs typeface="Bebas Neue Regular"/>
              </a:defRPr>
            </a:lvl1pPr>
          </a:lstStyle>
          <a:p>
            <a:pPr lvl="0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93421494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79ABCC0-15CF-FF95-F276-1ECDC117C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64438E5-77FB-81DB-0AFD-72453D1022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4D53CEF-DB28-E5A1-A2AF-D8AA617DA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D8D99-890B-D64D-B4E4-467F4E81BD01}" type="datetimeFigureOut">
              <a:rPr lang="it-IT" smtClean="0"/>
              <a:t>10/04/2026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9A527F2-3EC8-CB7E-35BF-A9A3EC7A9A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FDAE1E1-5236-3666-CDCB-7C9A9AAFF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0BA20-6433-AE48-A398-16B585712A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98886215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1E452B1-C183-6A33-A45C-F548A684D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E2E4BCF-DE29-2FB0-503E-CB58371FF2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2DCBB71-837D-76AA-7173-136CAE5D5E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D8D99-890B-D64D-B4E4-467F4E81BD01}" type="datetimeFigureOut">
              <a:rPr lang="it-IT" smtClean="0"/>
              <a:t>10/04/2026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B78591D-EC2C-DE3B-8285-4153A2BE3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AE5C261-70DD-751A-C35C-BDC493E5C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0BA20-6433-AE48-A398-16B585712A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63073804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4B3A6FC-B008-6A4F-C477-B9C1BA6DC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07A12D9-E112-F582-F8B8-0B5E7981B2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AB658E0-BA0C-20AE-C9CB-210E9271FA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BDF6126-B6D7-F9C8-2479-78C978ACE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D8D99-890B-D64D-B4E4-467F4E81BD01}" type="datetimeFigureOut">
              <a:rPr lang="it-IT" smtClean="0"/>
              <a:t>10/04/2026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0530CFB-1B8C-766C-E677-FADE650A1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4D05C8F-B987-43C6-6485-267F4F3DA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0BA20-6433-AE48-A398-16B585712A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81512256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5734401-2DD8-F830-F660-8DF56EEA9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E1D7325-0BC7-423F-C09E-F0C5A2A0C8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AB77991-E839-863B-9751-7376CB4E28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27DA1C16-0519-B084-A56A-F16C0E2C37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F63BD247-13DB-4C28-D91E-245F8DD63D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8C89ADB8-2A0E-768C-9444-06011CAE7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D8D99-890B-D64D-B4E4-467F4E81BD01}" type="datetimeFigureOut">
              <a:rPr lang="it-IT" smtClean="0"/>
              <a:t>10/04/2026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DCF6B994-71F5-0AFE-7475-A7953C5AA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8B37196A-C6F9-F6F0-4E47-BC7FA1290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0BA20-6433-AE48-A398-16B585712A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58894722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F28795B-A544-0E85-8577-FF9C34FA9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398463DB-B4E3-8B3C-D4DB-9BAA70D775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D8D99-890B-D64D-B4E4-467F4E81BD01}" type="datetimeFigureOut">
              <a:rPr lang="it-IT" smtClean="0"/>
              <a:t>10/04/2026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85EA101-1374-4679-9622-86B397075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1B8A4215-763D-F723-F6E0-42F433B00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0BA20-6433-AE48-A398-16B585712A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9150875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14ACBA2B-5194-AC00-A866-AD9C33165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D8D99-890B-D64D-B4E4-467F4E81BD01}" type="datetimeFigureOut">
              <a:rPr lang="it-IT" smtClean="0"/>
              <a:t>10/04/2026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97D81E76-5731-CA9E-C0BC-0035722EC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0F2F493-347C-6D18-4DDB-D8A9E469B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0BA20-6433-AE48-A398-16B585712A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688078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AA69FB0-FEF9-4A07-D606-6828750C1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1A8CE06-5123-256C-9A0E-4D3ED874E6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59DB8B2-2A5F-1338-0CAB-737E47137D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B08A3A7-8828-4FB1-0702-7AACB2D196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D8D99-890B-D64D-B4E4-467F4E81BD01}" type="datetimeFigureOut">
              <a:rPr lang="it-IT" smtClean="0"/>
              <a:t>10/04/2026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68B820B-102B-1FB7-5EB5-6413A9632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7F1E1F9-E825-0053-24F7-103B22EF9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0BA20-6433-AE48-A398-16B585712A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2846111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A9065E4-3694-BFC8-AD35-1517E5E3D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30E2A1FA-A011-3965-4E3E-DFED9985DE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344ADB2-CABB-41E1-EF7C-B4718AD8A5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339E0BC-E3A2-2F9A-4A3D-E697E92B7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D8D99-890B-D64D-B4E4-467F4E81BD01}" type="datetimeFigureOut">
              <a:rPr lang="it-IT" smtClean="0"/>
              <a:t>10/04/2026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BAC781B-BB3A-2640-8BE0-D4F16E683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B885F1F-089D-A279-3059-9A7BD1DD8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0BA20-6433-AE48-A398-16B585712A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521620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B9D2EDC2-F754-11A4-B0A5-2016FFE20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2A446C2-6E62-8BC2-710E-B03C7DFD7B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354FC1C-B79D-0C24-CA8B-3061D07CDA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9D8D99-890B-D64D-B4E4-467F4E81BD01}" type="datetimeFigureOut">
              <a:rPr lang="it-IT" smtClean="0"/>
              <a:t>10/04/2026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4AF1D13-F50A-9B9A-47BB-D105F36EDA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C2651BE-4D56-19A3-3FD4-CE789E06E7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D0BA20-6433-AE48-A398-16B585712A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75839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/>
          <p:nvPr/>
        </p:nvSpPr>
        <p:spPr>
          <a:xfrm>
            <a:off x="5202051" y="4425925"/>
            <a:ext cx="3941949" cy="434384"/>
          </a:xfrm>
          <a:prstGeom prst="flowChartProcess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"/>
          <p:cNvSpPr/>
          <p:nvPr/>
        </p:nvSpPr>
        <p:spPr>
          <a:xfrm>
            <a:off x="1554360" y="0"/>
            <a:ext cx="2011760" cy="448740"/>
          </a:xfrm>
          <a:prstGeom prst="flowChartProcess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"/>
          <p:cNvSpPr/>
          <p:nvPr/>
        </p:nvSpPr>
        <p:spPr>
          <a:xfrm>
            <a:off x="3566120" y="0"/>
            <a:ext cx="2011760" cy="448740"/>
          </a:xfrm>
          <a:prstGeom prst="flowChartProcess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"/>
          <p:cNvSpPr/>
          <p:nvPr/>
        </p:nvSpPr>
        <p:spPr>
          <a:xfrm>
            <a:off x="5577880" y="0"/>
            <a:ext cx="2011760" cy="448740"/>
          </a:xfrm>
          <a:prstGeom prst="flowChartProcess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500"/>
              <a:buNone/>
            </a:pPr>
            <a:r>
              <a:rPr lang="en"/>
              <a:t>ANIMATED INTRO FOR </a:t>
            </a:r>
            <a:r>
              <a:rPr lang="en">
                <a:solidFill>
                  <a:schemeClr val="dk2"/>
                </a:solidFill>
              </a:rPr>
              <a:t>SOCIAL MEDIA PLATFORMS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94" name="Google Shape;94;p1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1750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</a:pPr>
            <a:r>
              <a:rPr lang="en"/>
              <a:t>Here is where your presentation begins</a:t>
            </a:r>
            <a:endParaRPr/>
          </a:p>
        </p:txBody>
      </p:sp>
      <p:sp>
        <p:nvSpPr>
          <p:cNvPr id="95" name="Google Shape;95;p1"/>
          <p:cNvSpPr/>
          <p:nvPr/>
        </p:nvSpPr>
        <p:spPr>
          <a:xfrm>
            <a:off x="1554360" y="0"/>
            <a:ext cx="2011760" cy="5143500"/>
          </a:xfrm>
          <a:prstGeom prst="flowChartProcess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1"/>
          <p:cNvSpPr/>
          <p:nvPr/>
        </p:nvSpPr>
        <p:spPr>
          <a:xfrm>
            <a:off x="3566120" y="0"/>
            <a:ext cx="2011760" cy="5143500"/>
          </a:xfrm>
          <a:prstGeom prst="flowChartProcess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1"/>
          <p:cNvSpPr/>
          <p:nvPr/>
        </p:nvSpPr>
        <p:spPr>
          <a:xfrm>
            <a:off x="5577880" y="0"/>
            <a:ext cx="2011760" cy="5143500"/>
          </a:xfrm>
          <a:prstGeom prst="flowChartProcess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"/>
          <p:cNvSpPr/>
          <p:nvPr/>
        </p:nvSpPr>
        <p:spPr>
          <a:xfrm>
            <a:off x="0" y="0"/>
            <a:ext cx="4572000" cy="5143500"/>
          </a:xfrm>
          <a:prstGeom prst="flowChartProcess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1"/>
          <p:cNvSpPr/>
          <p:nvPr/>
        </p:nvSpPr>
        <p:spPr>
          <a:xfrm>
            <a:off x="4572000" y="0"/>
            <a:ext cx="4572000" cy="5143500"/>
          </a:xfrm>
          <a:prstGeom prst="flowChartProcess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7993560C-ED79-1E71-94C0-1BB8C64B54EC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D91A2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" name="Immagine 3" descr="Immagine che contiene testo, Carattere, Elementi grafici, logo&#10;&#10;Descrizione generata automaticamente">
            <a:extLst>
              <a:ext uri="{FF2B5EF4-FFF2-40B4-BE49-F238E27FC236}">
                <a16:creationId xmlns:a16="http://schemas.microsoft.com/office/drawing/2014/main" id="{CBB048FA-BD71-0931-6FC4-942B257B7F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4499" y="1892282"/>
            <a:ext cx="1758764" cy="1279101"/>
          </a:xfrm>
          <a:prstGeom prst="rect">
            <a:avLst/>
          </a:prstGeom>
        </p:spPr>
      </p:pic>
      <p:sp>
        <p:nvSpPr>
          <p:cNvPr id="7" name="Anello 6">
            <a:extLst>
              <a:ext uri="{FF2B5EF4-FFF2-40B4-BE49-F238E27FC236}">
                <a16:creationId xmlns:a16="http://schemas.microsoft.com/office/drawing/2014/main" id="{D7002EE6-32D4-897C-9D24-FC41E2D0FB8B}"/>
              </a:ext>
            </a:extLst>
          </p:cNvPr>
          <p:cNvSpPr/>
          <p:nvPr/>
        </p:nvSpPr>
        <p:spPr>
          <a:xfrm>
            <a:off x="2294012" y="265357"/>
            <a:ext cx="4612785" cy="4612785"/>
          </a:xfrm>
          <a:prstGeom prst="don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81558614-DB8E-F17B-3CC4-DEB11E6D59D2}"/>
              </a:ext>
            </a:extLst>
          </p:cNvPr>
          <p:cNvSpPr/>
          <p:nvPr/>
        </p:nvSpPr>
        <p:spPr>
          <a:xfrm>
            <a:off x="-360780" y="2205364"/>
            <a:ext cx="2824400" cy="6149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0F5B24C0-D2B5-5E00-DE5E-803FEA6F5B91}"/>
              </a:ext>
            </a:extLst>
          </p:cNvPr>
          <p:cNvSpPr/>
          <p:nvPr/>
        </p:nvSpPr>
        <p:spPr>
          <a:xfrm>
            <a:off x="6849988" y="2218953"/>
            <a:ext cx="2824400" cy="6149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:fade/>
      </p:transition>
    </mc:Choice>
    <mc:Fallback xmlns="">
      <p:transition spd="slow" advClick="0" advTm="4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>
          <a:extLst>
            <a:ext uri="{FF2B5EF4-FFF2-40B4-BE49-F238E27FC236}">
              <a16:creationId xmlns:a16="http://schemas.microsoft.com/office/drawing/2014/main" id="{FC11C680-175F-025A-EDA0-DCE64FF410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strella: 10 puntas 11">
            <a:extLst>
              <a:ext uri="{FF2B5EF4-FFF2-40B4-BE49-F238E27FC236}">
                <a16:creationId xmlns:a16="http://schemas.microsoft.com/office/drawing/2014/main" id="{107D13A0-D6A1-607B-8BCE-E14FE8847DB3}"/>
              </a:ext>
            </a:extLst>
          </p:cNvPr>
          <p:cNvSpPr/>
          <p:nvPr/>
        </p:nvSpPr>
        <p:spPr>
          <a:xfrm>
            <a:off x="6802964" y="-443359"/>
            <a:ext cx="1922001" cy="1922001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573892">
              <a:srgbClr val="D91A2A">
                <a:alpha val="33000"/>
              </a:srgbClr>
            </a:glow>
            <a:softEdge rad="216138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Rectángulo: esquinas redondeadas 3">
            <a:extLst>
              <a:ext uri="{FF2B5EF4-FFF2-40B4-BE49-F238E27FC236}">
                <a16:creationId xmlns:a16="http://schemas.microsoft.com/office/drawing/2014/main" id="{5D0360C8-0CB2-8B08-56D6-57E2691AC3D2}"/>
              </a:ext>
            </a:extLst>
          </p:cNvPr>
          <p:cNvSpPr/>
          <p:nvPr/>
        </p:nvSpPr>
        <p:spPr>
          <a:xfrm>
            <a:off x="1808356" y="1356636"/>
            <a:ext cx="6488111" cy="426082"/>
          </a:xfrm>
          <a:prstGeom prst="roundRect">
            <a:avLst>
              <a:gd name="adj" fmla="val 50000"/>
            </a:avLst>
          </a:prstGeom>
          <a:solidFill>
            <a:srgbClr val="81CB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Casella di testo 2">
            <a:extLst>
              <a:ext uri="{FF2B5EF4-FFF2-40B4-BE49-F238E27FC236}">
                <a16:creationId xmlns:a16="http://schemas.microsoft.com/office/drawing/2014/main" id="{76F2D8B8-103C-9F30-CA9E-A0DED048FA44}"/>
              </a:ext>
            </a:extLst>
          </p:cNvPr>
          <p:cNvSpPr txBox="1"/>
          <p:nvPr/>
        </p:nvSpPr>
        <p:spPr>
          <a:xfrm>
            <a:off x="1048416" y="234692"/>
            <a:ext cx="7841962" cy="4960256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898525" algn="ctr"/>
            <a:r>
              <a:rPr lang="it-IT" sz="4000" b="1" dirty="0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Ufficio acquisti </a:t>
            </a:r>
            <a:r>
              <a:rPr lang="it-IT" sz="2000" b="1" dirty="0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(ID-102998)</a:t>
            </a:r>
            <a:r>
              <a:rPr lang="it-IT" sz="2000" dirty="0">
                <a:latin typeface="Calibri"/>
                <a:ea typeface="Calibri"/>
                <a:cs typeface="Calibri"/>
              </a:rPr>
              <a:t> </a:t>
            </a:r>
            <a:endParaRPr lang="it-IT" dirty="0"/>
          </a:p>
          <a:p>
            <a:pPr marL="898525"/>
            <a:endParaRPr lang="it-IT" sz="4000" b="1" dirty="0">
              <a:solidFill>
                <a:srgbClr val="C00000"/>
              </a:solidFill>
              <a:latin typeface="Calibri"/>
              <a:ea typeface="Calibri"/>
              <a:cs typeface="Calibri"/>
            </a:endParaRPr>
          </a:p>
          <a:p>
            <a:pPr marL="898525"/>
            <a:r>
              <a:rPr lang="it-IT" sz="2000" dirty="0">
                <a:latin typeface="Calibri"/>
                <a:ea typeface="Calibri"/>
                <a:cs typeface="Calibri"/>
              </a:rPr>
              <a:t>TIPOLOGIA DI CONTRATTO:</a:t>
            </a:r>
            <a:r>
              <a:rPr lang="it-IT" sz="2000" b="1" dirty="0">
                <a:latin typeface="Calibri"/>
                <a:ea typeface="Calibri"/>
                <a:cs typeface="Calibri"/>
              </a:rPr>
              <a:t> DETERMINATO SCOPO ASSUNZIONE</a:t>
            </a:r>
            <a:endParaRPr lang="it-IT" sz="2000" dirty="0">
              <a:latin typeface="Calibri"/>
              <a:ea typeface="Calibri"/>
              <a:cs typeface="Calibri"/>
            </a:endParaRPr>
          </a:p>
          <a:p>
            <a:pPr marL="898525"/>
            <a:r>
              <a:rPr lang="it-IT" sz="2000" b="1" dirty="0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                           </a:t>
            </a:r>
            <a:r>
              <a:rPr lang="it-IT" sz="2000" dirty="0">
                <a:latin typeface="Calibri"/>
                <a:ea typeface="Calibri"/>
                <a:cs typeface="Calibri"/>
              </a:rPr>
              <a:t> </a:t>
            </a:r>
            <a:endParaRPr lang="it-IT" dirty="0"/>
          </a:p>
          <a:p>
            <a:r>
              <a:rPr lang="it-IT" sz="2000" dirty="0">
                <a:latin typeface="Calibri"/>
                <a:ea typeface="Calibri"/>
                <a:cs typeface="Calibri"/>
              </a:rPr>
              <a:t>         </a:t>
            </a:r>
            <a:r>
              <a:rPr lang="it-IT" sz="2000" dirty="0">
                <a:latin typeface="+mn-lt"/>
                <a:ea typeface="Calibri"/>
                <a:cs typeface="Calibri"/>
              </a:rPr>
              <a:t>      </a:t>
            </a:r>
            <a:r>
              <a:rPr lang="it-IT" sz="2000" dirty="0">
                <a:latin typeface="+mn-lt"/>
                <a:ea typeface="Calibri"/>
              </a:rPr>
              <a:t>SEDE</a:t>
            </a:r>
            <a:r>
              <a:rPr lang="it-IT" sz="2000" dirty="0">
                <a:latin typeface="+mn-lt"/>
              </a:rPr>
              <a:t> DI LAVORO: </a:t>
            </a:r>
            <a:r>
              <a:rPr lang="it-IT" sz="2000" b="1" dirty="0">
                <a:latin typeface="+mn-lt"/>
              </a:rPr>
              <a:t>LOCATE TRIULZI</a:t>
            </a:r>
            <a:endParaRPr lang="it-IT" sz="2000" b="1" dirty="0">
              <a:latin typeface="Calibri"/>
            </a:endParaRPr>
          </a:p>
          <a:p>
            <a:endParaRPr lang="it-IT" sz="1200" dirty="0">
              <a:latin typeface="Calibri"/>
              <a:ea typeface="Calibri"/>
              <a:cs typeface="Calibri"/>
            </a:endParaRPr>
          </a:p>
          <a:p>
            <a:endParaRPr lang="it-IT" sz="1200" dirty="0">
              <a:latin typeface="Calibri"/>
              <a:ea typeface="Calibri"/>
              <a:cs typeface="Calibri"/>
            </a:endParaRPr>
          </a:p>
          <a:p>
            <a:r>
              <a:rPr lang="it-IT" sz="1200" b="0" i="0" dirty="0">
                <a:solidFill>
                  <a:srgbClr val="202020"/>
                </a:solidFill>
                <a:effectLst/>
                <a:latin typeface="Calibri" panose="020F0502020204030204" pitchFamily="34" charset="0"/>
              </a:rPr>
              <a:t>La risorsa, per società di commercializzazione dispositivi medici, si occuperà di pianificazione acquisti di produzione e di campionature richieste garantendo le consegne nei tempi richiesti, monitoraggio relazioni fornitori per assicurare alto livello prodotti, ricerca e selezione fornitori attenzionando il rapporto qualità/prezzo, ricerca nuovi prodotti sul mercato, trattativa con fornitori, gestione distinte base, gestione magazzino, listini di acquisto e di vendita, partecipazione a fiere e convegni in Italia ed estero </a:t>
            </a:r>
          </a:p>
          <a:p>
            <a:r>
              <a:rPr lang="it-IT" sz="1200" b="1" dirty="0">
                <a:solidFill>
                  <a:srgbClr val="DA1A2A"/>
                </a:solidFill>
                <a:latin typeface="Roboto"/>
                <a:ea typeface="Roboto"/>
                <a:cs typeface="Roboto"/>
              </a:rPr>
              <a:t>PROFILO IDEALE</a:t>
            </a:r>
            <a:r>
              <a:rPr lang="it-IT" sz="1200" dirty="0">
                <a:solidFill>
                  <a:srgbClr val="DA1A2A"/>
                </a:solidFill>
                <a:latin typeface="Trebuchet MS"/>
                <a:cs typeface="Calibri"/>
              </a:rPr>
              <a:t>: </a:t>
            </a:r>
            <a:r>
              <a:rPr lang="it-IT" sz="1200" dirty="0">
                <a:solidFill>
                  <a:srgbClr val="202020"/>
                </a:solidFill>
                <a:latin typeface="Calibri"/>
                <a:ea typeface="Roboto"/>
                <a:cs typeface="Roboto"/>
              </a:rPr>
              <a:t> </a:t>
            </a:r>
            <a:r>
              <a:rPr lang="it-IT" sz="1200" b="0" i="0" dirty="0">
                <a:solidFill>
                  <a:srgbClr val="202020"/>
                </a:solidFill>
                <a:effectLst/>
                <a:latin typeface="Calibri" panose="020F0502020204030204" pitchFamily="34" charset="0"/>
              </a:rPr>
              <a:t>Esperienza almeno annuale nel ruolo, buon uso pacchetto Office</a:t>
            </a:r>
            <a:r>
              <a:rPr lang="it-IT" sz="1200" b="0" i="0" dirty="0">
                <a:solidFill>
                  <a:srgbClr val="DA1A2A"/>
                </a:solidFill>
                <a:effectLst/>
                <a:latin typeface="Calibri" panose="020F0502020204030204" pitchFamily="34" charset="0"/>
              </a:rPr>
              <a:t>, </a:t>
            </a:r>
            <a:r>
              <a:rPr lang="it-IT" sz="1200" b="0" i="0" dirty="0">
                <a:solidFill>
                  <a:srgbClr val="202020"/>
                </a:solidFill>
                <a:effectLst/>
                <a:latin typeface="Calibri" panose="020F0502020204030204" pitchFamily="34" charset="0"/>
              </a:rPr>
              <a:t>conoscenza lingua inglese (almeno liv. B1), ottime doti comunicative e relazionali, ottime capacità organizzative, di </a:t>
            </a:r>
            <a:r>
              <a:rPr lang="it-IT" sz="1200" b="0" i="0" dirty="0" err="1">
                <a:solidFill>
                  <a:srgbClr val="202020"/>
                </a:solidFill>
                <a:effectLst/>
                <a:latin typeface="Calibri" panose="020F0502020204030204" pitchFamily="34" charset="0"/>
              </a:rPr>
              <a:t>problem</a:t>
            </a:r>
            <a:r>
              <a:rPr lang="it-IT" sz="1200" b="0" i="0" dirty="0">
                <a:solidFill>
                  <a:srgbClr val="202020"/>
                </a:solidFill>
                <a:effectLst/>
                <a:latin typeface="Calibri" panose="020F0502020204030204" pitchFamily="34" charset="0"/>
              </a:rPr>
              <a:t> solving, di coordinamento, automunito</a:t>
            </a:r>
            <a:endParaRPr lang="it-IT" sz="1200" b="1" dirty="0">
              <a:solidFill>
                <a:srgbClr val="202020"/>
              </a:solidFill>
              <a:latin typeface="Calibri"/>
              <a:ea typeface="Roboto"/>
              <a:cs typeface="Roboto"/>
            </a:endParaRPr>
          </a:p>
          <a:p>
            <a:r>
              <a:rPr lang="it-IT" sz="1200" b="1" dirty="0">
                <a:solidFill>
                  <a:srgbClr val="DA1A2A"/>
                </a:solidFill>
                <a:latin typeface="Roboto"/>
                <a:ea typeface="Roboto"/>
                <a:cs typeface="Roboto"/>
              </a:rPr>
              <a:t>ORARIO DI LAVORO E CCNL</a:t>
            </a:r>
            <a:r>
              <a:rPr lang="it-IT" sz="1200" dirty="0">
                <a:solidFill>
                  <a:srgbClr val="DA1A2A"/>
                </a:solidFill>
                <a:latin typeface="Calibri"/>
                <a:ea typeface="Calibri"/>
                <a:cs typeface="Calibri"/>
              </a:rPr>
              <a:t>: </a:t>
            </a:r>
            <a:r>
              <a:rPr lang="it-IT" sz="1200" b="1" i="0" dirty="0">
                <a:solidFill>
                  <a:srgbClr val="202020"/>
                </a:solidFill>
                <a:effectLst/>
                <a:latin typeface="Calibri" panose="020F0502020204030204" pitchFamily="34" charset="0"/>
              </a:rPr>
              <a:t>Full time: 8.30-12.30//13:00-17.00 – Terziario Confcommercio</a:t>
            </a:r>
            <a:endParaRPr lang="it-IT" sz="1200" b="1" dirty="0">
              <a:solidFill>
                <a:srgbClr val="202020"/>
              </a:solidFill>
              <a:latin typeface="Calibri"/>
              <a:ea typeface="Roboto"/>
              <a:cs typeface="Roboto"/>
            </a:endParaRPr>
          </a:p>
          <a:p>
            <a:r>
              <a:rPr lang="it-IT" sz="1200" b="1" dirty="0">
                <a:solidFill>
                  <a:srgbClr val="DA1A2A"/>
                </a:solidFill>
                <a:latin typeface="Roboto"/>
                <a:ea typeface="Roboto"/>
                <a:cs typeface="Roboto"/>
              </a:rPr>
              <a:t>RETRIBUZIONE: </a:t>
            </a:r>
            <a:r>
              <a:rPr lang="it-IT" sz="1200" dirty="0">
                <a:solidFill>
                  <a:srgbClr val="202020"/>
                </a:solidFill>
                <a:latin typeface="Calibri"/>
                <a:ea typeface="Roboto"/>
                <a:cs typeface="Roboto"/>
              </a:rPr>
              <a:t> da valutare se profilo senior o junior</a:t>
            </a:r>
            <a:endParaRPr lang="it-IT" sz="1200" dirty="0">
              <a:solidFill>
                <a:srgbClr val="202020"/>
              </a:solidFill>
              <a:latin typeface="Roboto"/>
              <a:ea typeface="Roboto"/>
              <a:cs typeface="Roboto"/>
            </a:endParaRPr>
          </a:p>
          <a:p>
            <a:r>
              <a:rPr lang="en-US" sz="1200" i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L'offerta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è </a:t>
            </a:r>
            <a:r>
              <a:rPr lang="en-US" sz="1200" i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rivolta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a tutte le </a:t>
            </a:r>
            <a:r>
              <a:rPr lang="en-US" sz="1200" i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persone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200" i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nel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rispetto delle pari </a:t>
            </a:r>
            <a:r>
              <a:rPr lang="en-US" sz="1200" i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opportunità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di </a:t>
            </a:r>
            <a:r>
              <a:rPr lang="en-US" sz="1200" i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genere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, </a:t>
            </a:r>
            <a:r>
              <a:rPr lang="en-US" sz="1200" i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diversità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e </a:t>
            </a:r>
            <a:r>
              <a:rPr lang="en-US" sz="1200" i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inclusione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(ai sensi </a:t>
            </a:r>
            <a:r>
              <a:rPr lang="en-US" sz="1200" i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Dlgs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198/2006, 215/2003 e 216/2003)</a:t>
            </a:r>
            <a:endParaRPr lang="it-IT" sz="1200" dirty="0">
              <a:latin typeface="Calibri"/>
              <a:ea typeface="Calibri"/>
              <a:cs typeface="Calibri"/>
            </a:endParaRPr>
          </a:p>
          <a:p>
            <a:endParaRPr lang="it-IT" sz="1200" dirty="0">
              <a:latin typeface="Calibri"/>
              <a:ea typeface="Roboto"/>
              <a:cs typeface="Roboto"/>
            </a:endParaRPr>
          </a:p>
          <a:p>
            <a:endParaRPr lang="it-IT" sz="1200" dirty="0">
              <a:solidFill>
                <a:srgbClr val="202020"/>
              </a:solidFill>
              <a:latin typeface="Calibri"/>
              <a:cs typeface="Calibri"/>
            </a:endParaRPr>
          </a:p>
          <a:p>
            <a:br>
              <a:rPr lang="en-US" dirty="0"/>
            </a:br>
            <a:endParaRPr lang="en-US" dirty="0"/>
          </a:p>
          <a:p>
            <a:endParaRPr lang="it-IT" sz="1200" dirty="0">
              <a:effectLst/>
              <a:latin typeface="+mn-lt"/>
              <a:ea typeface="Roboto"/>
              <a:cs typeface="Roboto"/>
            </a:endParaRPr>
          </a:p>
        </p:txBody>
      </p:sp>
      <p:sp>
        <p:nvSpPr>
          <p:cNvPr id="2" name="Google Shape;245;p6">
            <a:extLst>
              <a:ext uri="{FF2B5EF4-FFF2-40B4-BE49-F238E27FC236}">
                <a16:creationId xmlns:a16="http://schemas.microsoft.com/office/drawing/2014/main" id="{83678265-43F5-1691-17BF-EEC026294F20}"/>
              </a:ext>
            </a:extLst>
          </p:cNvPr>
          <p:cNvSpPr/>
          <p:nvPr/>
        </p:nvSpPr>
        <p:spPr>
          <a:xfrm rot="5400000">
            <a:off x="4571575" y="1450988"/>
            <a:ext cx="136497" cy="7487920"/>
          </a:xfrm>
          <a:prstGeom prst="rect">
            <a:avLst/>
          </a:prstGeom>
          <a:solidFill>
            <a:srgbClr val="D91A2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Anello 10">
            <a:extLst>
              <a:ext uri="{FF2B5EF4-FFF2-40B4-BE49-F238E27FC236}">
                <a16:creationId xmlns:a16="http://schemas.microsoft.com/office/drawing/2014/main" id="{64D14D54-77FC-63EC-9158-23564C3460DD}"/>
              </a:ext>
            </a:extLst>
          </p:cNvPr>
          <p:cNvSpPr/>
          <p:nvPr/>
        </p:nvSpPr>
        <p:spPr>
          <a:xfrm>
            <a:off x="8610600" y="4598954"/>
            <a:ext cx="621030" cy="621030"/>
          </a:xfrm>
          <a:prstGeom prst="donut">
            <a:avLst/>
          </a:prstGeom>
          <a:solidFill>
            <a:srgbClr val="D91A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0" name="Estrella: 10 puntas 11">
            <a:extLst>
              <a:ext uri="{FF2B5EF4-FFF2-40B4-BE49-F238E27FC236}">
                <a16:creationId xmlns:a16="http://schemas.microsoft.com/office/drawing/2014/main" id="{EE317145-85F0-5F16-3DCF-DFE921422353}"/>
              </a:ext>
            </a:extLst>
          </p:cNvPr>
          <p:cNvSpPr/>
          <p:nvPr/>
        </p:nvSpPr>
        <p:spPr>
          <a:xfrm>
            <a:off x="9486522" y="486821"/>
            <a:ext cx="2163921" cy="2163923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573892">
              <a:srgbClr val="81CBD1">
                <a:alpha val="33000"/>
              </a:srgbClr>
            </a:glow>
            <a:softEdge rad="301653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Estrella: 10 puntas 11">
            <a:extLst>
              <a:ext uri="{FF2B5EF4-FFF2-40B4-BE49-F238E27FC236}">
                <a16:creationId xmlns:a16="http://schemas.microsoft.com/office/drawing/2014/main" id="{53A2FE99-290C-1280-9FC7-3DFDD9A934F8}"/>
              </a:ext>
            </a:extLst>
          </p:cNvPr>
          <p:cNvSpPr/>
          <p:nvPr/>
        </p:nvSpPr>
        <p:spPr>
          <a:xfrm>
            <a:off x="-1812268" y="965738"/>
            <a:ext cx="2405931" cy="2673822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1103208">
              <a:srgbClr val="D91A2A">
                <a:alpha val="33000"/>
              </a:srgbClr>
            </a:glow>
            <a:softEdge rad="400550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Google Shape;2952;p64">
            <a:extLst>
              <a:ext uri="{FF2B5EF4-FFF2-40B4-BE49-F238E27FC236}">
                <a16:creationId xmlns:a16="http://schemas.microsoft.com/office/drawing/2014/main" id="{079C6697-20DA-7D5F-C27D-1B16E2088B7A}"/>
              </a:ext>
            </a:extLst>
          </p:cNvPr>
          <p:cNvSpPr/>
          <p:nvPr/>
        </p:nvSpPr>
        <p:spPr>
          <a:xfrm flipH="1">
            <a:off x="794160" y="2136949"/>
            <a:ext cx="204207" cy="323277"/>
          </a:xfrm>
          <a:custGeom>
            <a:avLst/>
            <a:gdLst/>
            <a:ahLst/>
            <a:cxnLst/>
            <a:rect l="l" t="t" r="r" b="b"/>
            <a:pathLst>
              <a:path w="133027" h="195758" extrusionOk="0">
                <a:moveTo>
                  <a:pt x="65846" y="26249"/>
                </a:moveTo>
                <a:cubicBezTo>
                  <a:pt x="87201" y="26249"/>
                  <a:pt x="104108" y="43156"/>
                  <a:pt x="104108" y="64511"/>
                </a:cubicBezTo>
                <a:cubicBezTo>
                  <a:pt x="104108" y="85422"/>
                  <a:pt x="87201" y="102328"/>
                  <a:pt x="65846" y="102328"/>
                </a:cubicBezTo>
                <a:cubicBezTo>
                  <a:pt x="44936" y="102328"/>
                  <a:pt x="28029" y="85422"/>
                  <a:pt x="28029" y="64511"/>
                </a:cubicBezTo>
                <a:cubicBezTo>
                  <a:pt x="28029" y="43156"/>
                  <a:pt x="44936" y="26249"/>
                  <a:pt x="65846" y="26249"/>
                </a:cubicBezTo>
                <a:close/>
                <a:moveTo>
                  <a:pt x="66291" y="0"/>
                </a:moveTo>
                <a:cubicBezTo>
                  <a:pt x="29809" y="0"/>
                  <a:pt x="0" y="29809"/>
                  <a:pt x="0" y="66291"/>
                </a:cubicBezTo>
                <a:cubicBezTo>
                  <a:pt x="0" y="84977"/>
                  <a:pt x="18241" y="118345"/>
                  <a:pt x="18241" y="118345"/>
                </a:cubicBezTo>
                <a:lnTo>
                  <a:pt x="64066" y="195758"/>
                </a:lnTo>
                <a:lnTo>
                  <a:pt x="111671" y="119234"/>
                </a:lnTo>
                <a:cubicBezTo>
                  <a:pt x="111671" y="119234"/>
                  <a:pt x="133027" y="87201"/>
                  <a:pt x="133027" y="66291"/>
                </a:cubicBezTo>
                <a:cubicBezTo>
                  <a:pt x="133027" y="29809"/>
                  <a:pt x="103218" y="0"/>
                  <a:pt x="66291" y="0"/>
                </a:cubicBezTo>
                <a:close/>
              </a:path>
            </a:pathLst>
          </a:custGeom>
          <a:solidFill>
            <a:srgbClr val="D91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" name="Google Shape;7568;p75">
            <a:extLst>
              <a:ext uri="{FF2B5EF4-FFF2-40B4-BE49-F238E27FC236}">
                <a16:creationId xmlns:a16="http://schemas.microsoft.com/office/drawing/2014/main" id="{ACE34AAA-D265-3CAE-AC96-1412A226F2B6}"/>
              </a:ext>
            </a:extLst>
          </p:cNvPr>
          <p:cNvGrpSpPr/>
          <p:nvPr/>
        </p:nvGrpSpPr>
        <p:grpSpPr>
          <a:xfrm>
            <a:off x="497974" y="485975"/>
            <a:ext cx="1008351" cy="972607"/>
            <a:chOff x="-3768700" y="3253275"/>
            <a:chExt cx="301850" cy="291150"/>
          </a:xfrm>
          <a:solidFill>
            <a:srgbClr val="D91A2A"/>
          </a:solidFill>
        </p:grpSpPr>
        <p:sp>
          <p:nvSpPr>
            <p:cNvPr id="30" name="Google Shape;7569;p75">
              <a:extLst>
                <a:ext uri="{FF2B5EF4-FFF2-40B4-BE49-F238E27FC236}">
                  <a16:creationId xmlns:a16="http://schemas.microsoft.com/office/drawing/2014/main" id="{64EDF544-BFCE-A0D2-15F3-5FD2B9F4F254}"/>
                </a:ext>
              </a:extLst>
            </p:cNvPr>
            <p:cNvSpPr/>
            <p:nvPr/>
          </p:nvSpPr>
          <p:spPr>
            <a:xfrm>
              <a:off x="-3603925" y="3355650"/>
              <a:ext cx="69350" cy="33900"/>
            </a:xfrm>
            <a:custGeom>
              <a:avLst/>
              <a:gdLst/>
              <a:ahLst/>
              <a:cxnLst/>
              <a:rect l="l" t="t" r="r" b="b"/>
              <a:pathLst>
                <a:path w="2774" h="1356" extrusionOk="0">
                  <a:moveTo>
                    <a:pt x="1040" y="1"/>
                  </a:moveTo>
                  <a:cubicBezTo>
                    <a:pt x="505" y="1"/>
                    <a:pt x="1" y="473"/>
                    <a:pt x="1" y="1009"/>
                  </a:cubicBezTo>
                  <a:lnTo>
                    <a:pt x="1" y="1356"/>
                  </a:lnTo>
                  <a:lnTo>
                    <a:pt x="2773" y="1356"/>
                  </a:lnTo>
                  <a:lnTo>
                    <a:pt x="2773" y="1009"/>
                  </a:lnTo>
                  <a:cubicBezTo>
                    <a:pt x="2742" y="473"/>
                    <a:pt x="2269" y="1"/>
                    <a:pt x="170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7570;p75">
              <a:extLst>
                <a:ext uri="{FF2B5EF4-FFF2-40B4-BE49-F238E27FC236}">
                  <a16:creationId xmlns:a16="http://schemas.microsoft.com/office/drawing/2014/main" id="{33FC626C-050F-2F9C-19B9-427E5E3892F4}"/>
                </a:ext>
              </a:extLst>
            </p:cNvPr>
            <p:cNvSpPr/>
            <p:nvPr/>
          </p:nvSpPr>
          <p:spPr>
            <a:xfrm>
              <a:off x="-3586600" y="3305250"/>
              <a:ext cx="33125" cy="33100"/>
            </a:xfrm>
            <a:custGeom>
              <a:avLst/>
              <a:gdLst/>
              <a:ahLst/>
              <a:cxnLst/>
              <a:rect l="l" t="t" r="r" b="b"/>
              <a:pathLst>
                <a:path w="1325" h="1324" extrusionOk="0">
                  <a:moveTo>
                    <a:pt x="663" y="0"/>
                  </a:moveTo>
                  <a:cubicBezTo>
                    <a:pt x="253" y="0"/>
                    <a:pt x="1" y="316"/>
                    <a:pt x="1" y="662"/>
                  </a:cubicBezTo>
                  <a:cubicBezTo>
                    <a:pt x="1" y="1009"/>
                    <a:pt x="316" y="1324"/>
                    <a:pt x="663" y="1324"/>
                  </a:cubicBezTo>
                  <a:cubicBezTo>
                    <a:pt x="1041" y="1324"/>
                    <a:pt x="1324" y="1009"/>
                    <a:pt x="1324" y="662"/>
                  </a:cubicBezTo>
                  <a:cubicBezTo>
                    <a:pt x="1324" y="284"/>
                    <a:pt x="1009" y="0"/>
                    <a:pt x="6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7571;p75">
              <a:extLst>
                <a:ext uri="{FF2B5EF4-FFF2-40B4-BE49-F238E27FC236}">
                  <a16:creationId xmlns:a16="http://schemas.microsoft.com/office/drawing/2014/main" id="{3D5FE861-F1EC-3DE6-7558-7E5587019E65}"/>
                </a:ext>
              </a:extLst>
            </p:cNvPr>
            <p:cNvSpPr/>
            <p:nvPr/>
          </p:nvSpPr>
          <p:spPr>
            <a:xfrm>
              <a:off x="-3768700" y="3253275"/>
              <a:ext cx="301850" cy="291150"/>
            </a:xfrm>
            <a:custGeom>
              <a:avLst/>
              <a:gdLst/>
              <a:ahLst/>
              <a:cxnLst/>
              <a:rect l="l" t="t" r="r" b="b"/>
              <a:pathLst>
                <a:path w="12074" h="11646" extrusionOk="0">
                  <a:moveTo>
                    <a:pt x="7947" y="1323"/>
                  </a:moveTo>
                  <a:cubicBezTo>
                    <a:pt x="8703" y="1323"/>
                    <a:pt x="9333" y="1953"/>
                    <a:pt x="9333" y="2710"/>
                  </a:cubicBezTo>
                  <a:cubicBezTo>
                    <a:pt x="9333" y="3025"/>
                    <a:pt x="9207" y="3340"/>
                    <a:pt x="9018" y="3560"/>
                  </a:cubicBezTo>
                  <a:cubicBezTo>
                    <a:pt x="9585" y="3844"/>
                    <a:pt x="9994" y="4442"/>
                    <a:pt x="9994" y="5104"/>
                  </a:cubicBezTo>
                  <a:lnTo>
                    <a:pt x="9994" y="5766"/>
                  </a:lnTo>
                  <a:lnTo>
                    <a:pt x="10026" y="5766"/>
                  </a:lnTo>
                  <a:cubicBezTo>
                    <a:pt x="10026" y="5955"/>
                    <a:pt x="9868" y="6112"/>
                    <a:pt x="9679" y="6112"/>
                  </a:cubicBezTo>
                  <a:lnTo>
                    <a:pt x="6245" y="6112"/>
                  </a:lnTo>
                  <a:cubicBezTo>
                    <a:pt x="6056" y="6112"/>
                    <a:pt x="5899" y="5955"/>
                    <a:pt x="5899" y="5766"/>
                  </a:cubicBezTo>
                  <a:lnTo>
                    <a:pt x="5899" y="5104"/>
                  </a:lnTo>
                  <a:cubicBezTo>
                    <a:pt x="5899" y="4442"/>
                    <a:pt x="6308" y="3844"/>
                    <a:pt x="6875" y="3560"/>
                  </a:cubicBezTo>
                  <a:cubicBezTo>
                    <a:pt x="6686" y="3340"/>
                    <a:pt x="6560" y="3056"/>
                    <a:pt x="6560" y="2710"/>
                  </a:cubicBezTo>
                  <a:cubicBezTo>
                    <a:pt x="6560" y="1953"/>
                    <a:pt x="7190" y="1323"/>
                    <a:pt x="7947" y="1323"/>
                  </a:cubicBezTo>
                  <a:close/>
                  <a:moveTo>
                    <a:pt x="7947" y="0"/>
                  </a:moveTo>
                  <a:cubicBezTo>
                    <a:pt x="5647" y="0"/>
                    <a:pt x="3851" y="1827"/>
                    <a:pt x="3851" y="4096"/>
                  </a:cubicBezTo>
                  <a:cubicBezTo>
                    <a:pt x="3851" y="5104"/>
                    <a:pt x="4197" y="6018"/>
                    <a:pt x="4828" y="6711"/>
                  </a:cubicBezTo>
                  <a:lnTo>
                    <a:pt x="4134" y="7435"/>
                  </a:lnTo>
                  <a:cubicBezTo>
                    <a:pt x="3981" y="7364"/>
                    <a:pt x="3823" y="7329"/>
                    <a:pt x="3669" y="7329"/>
                  </a:cubicBezTo>
                  <a:cubicBezTo>
                    <a:pt x="3412" y="7329"/>
                    <a:pt x="3166" y="7427"/>
                    <a:pt x="2969" y="7624"/>
                  </a:cubicBezTo>
                  <a:lnTo>
                    <a:pt x="732" y="9861"/>
                  </a:lnTo>
                  <a:cubicBezTo>
                    <a:pt x="0" y="10593"/>
                    <a:pt x="722" y="11645"/>
                    <a:pt x="1509" y="11645"/>
                  </a:cubicBezTo>
                  <a:cubicBezTo>
                    <a:pt x="1739" y="11645"/>
                    <a:pt x="1975" y="11555"/>
                    <a:pt x="2181" y="11342"/>
                  </a:cubicBezTo>
                  <a:lnTo>
                    <a:pt x="4449" y="9074"/>
                  </a:lnTo>
                  <a:cubicBezTo>
                    <a:pt x="4765" y="8759"/>
                    <a:pt x="4796" y="8286"/>
                    <a:pt x="4638" y="7939"/>
                  </a:cubicBezTo>
                  <a:lnTo>
                    <a:pt x="5332" y="7246"/>
                  </a:lnTo>
                  <a:cubicBezTo>
                    <a:pt x="6056" y="7813"/>
                    <a:pt x="7001" y="8223"/>
                    <a:pt x="7978" y="8223"/>
                  </a:cubicBezTo>
                  <a:cubicBezTo>
                    <a:pt x="10278" y="8223"/>
                    <a:pt x="12074" y="6364"/>
                    <a:pt x="12074" y="4127"/>
                  </a:cubicBezTo>
                  <a:cubicBezTo>
                    <a:pt x="12074" y="1796"/>
                    <a:pt x="10215" y="0"/>
                    <a:pt x="79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" name="Google Shape;4638;p69">
            <a:extLst>
              <a:ext uri="{FF2B5EF4-FFF2-40B4-BE49-F238E27FC236}">
                <a16:creationId xmlns:a16="http://schemas.microsoft.com/office/drawing/2014/main" id="{073CF9C2-038D-AAFE-0A70-1870D156CA68}"/>
              </a:ext>
            </a:extLst>
          </p:cNvPr>
          <p:cNvSpPr/>
          <p:nvPr/>
        </p:nvSpPr>
        <p:spPr>
          <a:xfrm>
            <a:off x="720286" y="2793221"/>
            <a:ext cx="356228" cy="368985"/>
          </a:xfrm>
          <a:custGeom>
            <a:avLst/>
            <a:gdLst/>
            <a:ahLst/>
            <a:cxnLst/>
            <a:rect l="l" t="t" r="r" b="b"/>
            <a:pathLst>
              <a:path w="19273" h="18069" extrusionOk="0">
                <a:moveTo>
                  <a:pt x="5456" y="7679"/>
                </a:moveTo>
                <a:cubicBezTo>
                  <a:pt x="6294" y="7679"/>
                  <a:pt x="6715" y="8694"/>
                  <a:pt x="6122" y="9284"/>
                </a:cubicBezTo>
                <a:cubicBezTo>
                  <a:pt x="5930" y="9476"/>
                  <a:pt x="5694" y="9562"/>
                  <a:pt x="5462" y="9562"/>
                </a:cubicBezTo>
                <a:cubicBezTo>
                  <a:pt x="4979" y="9562"/>
                  <a:pt x="4517" y="9188"/>
                  <a:pt x="4517" y="8622"/>
                </a:cubicBezTo>
                <a:cubicBezTo>
                  <a:pt x="4517" y="8101"/>
                  <a:pt x="4936" y="7679"/>
                  <a:pt x="5456" y="7679"/>
                </a:cubicBezTo>
                <a:close/>
                <a:moveTo>
                  <a:pt x="9636" y="7679"/>
                </a:moveTo>
                <a:cubicBezTo>
                  <a:pt x="10473" y="7679"/>
                  <a:pt x="10892" y="8694"/>
                  <a:pt x="10299" y="9284"/>
                </a:cubicBezTo>
                <a:cubicBezTo>
                  <a:pt x="10107" y="9476"/>
                  <a:pt x="9872" y="9562"/>
                  <a:pt x="9640" y="9562"/>
                </a:cubicBezTo>
                <a:cubicBezTo>
                  <a:pt x="9157" y="9562"/>
                  <a:pt x="8694" y="9188"/>
                  <a:pt x="8694" y="8622"/>
                </a:cubicBezTo>
                <a:cubicBezTo>
                  <a:pt x="8694" y="8101"/>
                  <a:pt x="9115" y="7679"/>
                  <a:pt x="9636" y="7679"/>
                </a:cubicBezTo>
                <a:close/>
                <a:moveTo>
                  <a:pt x="13813" y="7679"/>
                </a:moveTo>
                <a:cubicBezTo>
                  <a:pt x="14650" y="7679"/>
                  <a:pt x="15071" y="8694"/>
                  <a:pt x="14478" y="9284"/>
                </a:cubicBezTo>
                <a:cubicBezTo>
                  <a:pt x="14286" y="9476"/>
                  <a:pt x="14050" y="9562"/>
                  <a:pt x="13819" y="9562"/>
                </a:cubicBezTo>
                <a:cubicBezTo>
                  <a:pt x="13336" y="9562"/>
                  <a:pt x="12873" y="9188"/>
                  <a:pt x="12873" y="8622"/>
                </a:cubicBezTo>
                <a:cubicBezTo>
                  <a:pt x="12873" y="8101"/>
                  <a:pt x="13292" y="7679"/>
                  <a:pt x="13813" y="7679"/>
                </a:cubicBezTo>
                <a:close/>
                <a:moveTo>
                  <a:pt x="9597" y="1"/>
                </a:moveTo>
                <a:cubicBezTo>
                  <a:pt x="4303" y="1"/>
                  <a:pt x="0" y="3801"/>
                  <a:pt x="0" y="8471"/>
                </a:cubicBezTo>
                <a:cubicBezTo>
                  <a:pt x="0" y="10444"/>
                  <a:pt x="780" y="12356"/>
                  <a:pt x="2201" y="13870"/>
                </a:cubicBezTo>
                <a:cubicBezTo>
                  <a:pt x="2481" y="15033"/>
                  <a:pt x="2138" y="16258"/>
                  <a:pt x="1292" y="17104"/>
                </a:cubicBezTo>
                <a:cubicBezTo>
                  <a:pt x="940" y="17460"/>
                  <a:pt x="1190" y="18068"/>
                  <a:pt x="1692" y="18068"/>
                </a:cubicBezTo>
                <a:cubicBezTo>
                  <a:pt x="3300" y="18065"/>
                  <a:pt x="4845" y="17442"/>
                  <a:pt x="6005" y="16328"/>
                </a:cubicBezTo>
                <a:cubicBezTo>
                  <a:pt x="7150" y="16731"/>
                  <a:pt x="8357" y="16939"/>
                  <a:pt x="9571" y="16939"/>
                </a:cubicBezTo>
                <a:cubicBezTo>
                  <a:pt x="9579" y="16939"/>
                  <a:pt x="9588" y="16939"/>
                  <a:pt x="9597" y="16939"/>
                </a:cubicBezTo>
                <a:cubicBezTo>
                  <a:pt x="14891" y="16939"/>
                  <a:pt x="19272" y="13139"/>
                  <a:pt x="19272" y="8471"/>
                </a:cubicBezTo>
                <a:cubicBezTo>
                  <a:pt x="19272" y="3801"/>
                  <a:pt x="14891" y="1"/>
                  <a:pt x="9597" y="1"/>
                </a:cubicBezTo>
                <a:close/>
              </a:path>
            </a:pathLst>
          </a:custGeom>
          <a:solidFill>
            <a:srgbClr val="D91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435D7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" name="Google Shape;5450;p71">
            <a:extLst>
              <a:ext uri="{FF2B5EF4-FFF2-40B4-BE49-F238E27FC236}">
                <a16:creationId xmlns:a16="http://schemas.microsoft.com/office/drawing/2014/main" id="{4394ACEE-3229-83FA-23A0-FD3CDE56AAC9}"/>
              </a:ext>
            </a:extLst>
          </p:cNvPr>
          <p:cNvGrpSpPr/>
          <p:nvPr/>
        </p:nvGrpSpPr>
        <p:grpSpPr>
          <a:xfrm>
            <a:off x="717295" y="3638301"/>
            <a:ext cx="362528" cy="364224"/>
            <a:chOff x="-64406125" y="3362225"/>
            <a:chExt cx="318225" cy="314800"/>
          </a:xfrm>
          <a:solidFill>
            <a:srgbClr val="D91A2A"/>
          </a:solidFill>
        </p:grpSpPr>
        <p:sp>
          <p:nvSpPr>
            <p:cNvPr id="7" name="Google Shape;5451;p71">
              <a:extLst>
                <a:ext uri="{FF2B5EF4-FFF2-40B4-BE49-F238E27FC236}">
                  <a16:creationId xmlns:a16="http://schemas.microsoft.com/office/drawing/2014/main" id="{7AF77ACA-7400-E3C6-4446-5F85B7230675}"/>
                </a:ext>
              </a:extLst>
            </p:cNvPr>
            <p:cNvSpPr/>
            <p:nvPr/>
          </p:nvSpPr>
          <p:spPr>
            <a:xfrm>
              <a:off x="-64332100" y="3362225"/>
              <a:ext cx="170150" cy="199025"/>
            </a:xfrm>
            <a:custGeom>
              <a:avLst/>
              <a:gdLst/>
              <a:ahLst/>
              <a:cxnLst/>
              <a:rect l="l" t="t" r="r" b="b"/>
              <a:pathLst>
                <a:path w="6806" h="7961" extrusionOk="0">
                  <a:moveTo>
                    <a:pt x="4506" y="3266"/>
                  </a:moveTo>
                  <a:cubicBezTo>
                    <a:pt x="4569" y="3266"/>
                    <a:pt x="4601" y="3298"/>
                    <a:pt x="4632" y="3298"/>
                  </a:cubicBezTo>
                  <a:lnTo>
                    <a:pt x="5577" y="4621"/>
                  </a:lnTo>
                  <a:cubicBezTo>
                    <a:pt x="5420" y="5881"/>
                    <a:pt x="4664" y="7110"/>
                    <a:pt x="3403" y="7110"/>
                  </a:cubicBezTo>
                  <a:cubicBezTo>
                    <a:pt x="2206" y="7110"/>
                    <a:pt x="1419" y="5944"/>
                    <a:pt x="1261" y="4621"/>
                  </a:cubicBezTo>
                  <a:lnTo>
                    <a:pt x="2206" y="3298"/>
                  </a:lnTo>
                  <a:cubicBezTo>
                    <a:pt x="2238" y="3266"/>
                    <a:pt x="2269" y="3266"/>
                    <a:pt x="2301" y="3266"/>
                  </a:cubicBezTo>
                  <a:close/>
                  <a:moveTo>
                    <a:pt x="4055" y="1"/>
                  </a:moveTo>
                  <a:cubicBezTo>
                    <a:pt x="3400" y="1"/>
                    <a:pt x="2703" y="167"/>
                    <a:pt x="2049" y="494"/>
                  </a:cubicBezTo>
                  <a:cubicBezTo>
                    <a:pt x="1957" y="483"/>
                    <a:pt x="1867" y="478"/>
                    <a:pt x="1779" y="478"/>
                  </a:cubicBezTo>
                  <a:cubicBezTo>
                    <a:pt x="1354" y="478"/>
                    <a:pt x="976" y="600"/>
                    <a:pt x="662" y="809"/>
                  </a:cubicBezTo>
                  <a:cubicBezTo>
                    <a:pt x="347" y="1061"/>
                    <a:pt x="1" y="1534"/>
                    <a:pt x="1" y="2384"/>
                  </a:cubicBezTo>
                  <a:cubicBezTo>
                    <a:pt x="1" y="2857"/>
                    <a:pt x="95" y="3613"/>
                    <a:pt x="347" y="4621"/>
                  </a:cubicBezTo>
                  <a:cubicBezTo>
                    <a:pt x="473" y="4810"/>
                    <a:pt x="536" y="6070"/>
                    <a:pt x="1482" y="7078"/>
                  </a:cubicBezTo>
                  <a:cubicBezTo>
                    <a:pt x="2049" y="7646"/>
                    <a:pt x="2710" y="7961"/>
                    <a:pt x="3403" y="7961"/>
                  </a:cubicBezTo>
                  <a:cubicBezTo>
                    <a:pt x="5136" y="7961"/>
                    <a:pt x="6207" y="6417"/>
                    <a:pt x="6396" y="4621"/>
                  </a:cubicBezTo>
                  <a:cubicBezTo>
                    <a:pt x="6554" y="4085"/>
                    <a:pt x="6774" y="3046"/>
                    <a:pt x="6806" y="2447"/>
                  </a:cubicBezTo>
                  <a:cubicBezTo>
                    <a:pt x="6806" y="1565"/>
                    <a:pt x="6459" y="872"/>
                    <a:pt x="5703" y="431"/>
                  </a:cubicBezTo>
                  <a:cubicBezTo>
                    <a:pt x="5234" y="143"/>
                    <a:pt x="4662" y="1"/>
                    <a:pt x="40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5452;p71">
              <a:extLst>
                <a:ext uri="{FF2B5EF4-FFF2-40B4-BE49-F238E27FC236}">
                  <a16:creationId xmlns:a16="http://schemas.microsoft.com/office/drawing/2014/main" id="{7C201885-5D72-EC63-1D52-4830E33122E7}"/>
                </a:ext>
              </a:extLst>
            </p:cNvPr>
            <p:cNvSpPr/>
            <p:nvPr/>
          </p:nvSpPr>
          <p:spPr>
            <a:xfrm>
              <a:off x="-64406125" y="3559050"/>
              <a:ext cx="318225" cy="117975"/>
            </a:xfrm>
            <a:custGeom>
              <a:avLst/>
              <a:gdLst/>
              <a:ahLst/>
              <a:cxnLst/>
              <a:rect l="l" t="t" r="r" b="b"/>
              <a:pathLst>
                <a:path w="12729" h="4719" extrusionOk="0">
                  <a:moveTo>
                    <a:pt x="4474" y="1001"/>
                  </a:moveTo>
                  <a:lnTo>
                    <a:pt x="5797" y="2293"/>
                  </a:lnTo>
                  <a:lnTo>
                    <a:pt x="5199" y="2891"/>
                  </a:lnTo>
                  <a:lnTo>
                    <a:pt x="4002" y="1159"/>
                  </a:lnTo>
                  <a:cubicBezTo>
                    <a:pt x="4159" y="1096"/>
                    <a:pt x="4380" y="1064"/>
                    <a:pt x="4474" y="1001"/>
                  </a:cubicBezTo>
                  <a:close/>
                  <a:moveTo>
                    <a:pt x="8318" y="1001"/>
                  </a:moveTo>
                  <a:cubicBezTo>
                    <a:pt x="8475" y="1064"/>
                    <a:pt x="8633" y="1159"/>
                    <a:pt x="8790" y="1190"/>
                  </a:cubicBezTo>
                  <a:lnTo>
                    <a:pt x="7593" y="2891"/>
                  </a:lnTo>
                  <a:lnTo>
                    <a:pt x="6995" y="2293"/>
                  </a:lnTo>
                  <a:lnTo>
                    <a:pt x="8318" y="1001"/>
                  </a:lnTo>
                  <a:close/>
                  <a:moveTo>
                    <a:pt x="10681" y="3112"/>
                  </a:moveTo>
                  <a:cubicBezTo>
                    <a:pt x="10901" y="3112"/>
                    <a:pt x="11059" y="3301"/>
                    <a:pt x="11059" y="3553"/>
                  </a:cubicBezTo>
                  <a:cubicBezTo>
                    <a:pt x="11059" y="3742"/>
                    <a:pt x="10870" y="3931"/>
                    <a:pt x="10681" y="3931"/>
                  </a:cubicBezTo>
                  <a:lnTo>
                    <a:pt x="9578" y="3931"/>
                  </a:lnTo>
                  <a:cubicBezTo>
                    <a:pt x="9326" y="3931"/>
                    <a:pt x="9137" y="3742"/>
                    <a:pt x="9137" y="3553"/>
                  </a:cubicBezTo>
                  <a:cubicBezTo>
                    <a:pt x="9137" y="3301"/>
                    <a:pt x="9326" y="3112"/>
                    <a:pt x="9578" y="3112"/>
                  </a:cubicBezTo>
                  <a:close/>
                  <a:moveTo>
                    <a:pt x="4458" y="1"/>
                  </a:moveTo>
                  <a:cubicBezTo>
                    <a:pt x="4348" y="1"/>
                    <a:pt x="4238" y="40"/>
                    <a:pt x="4159" y="119"/>
                  </a:cubicBezTo>
                  <a:cubicBezTo>
                    <a:pt x="4065" y="245"/>
                    <a:pt x="3939" y="308"/>
                    <a:pt x="3781" y="308"/>
                  </a:cubicBezTo>
                  <a:lnTo>
                    <a:pt x="2395" y="308"/>
                  </a:lnTo>
                  <a:cubicBezTo>
                    <a:pt x="914" y="308"/>
                    <a:pt x="0" y="1442"/>
                    <a:pt x="0" y="2639"/>
                  </a:cubicBezTo>
                  <a:lnTo>
                    <a:pt x="0" y="4341"/>
                  </a:lnTo>
                  <a:cubicBezTo>
                    <a:pt x="0" y="4561"/>
                    <a:pt x="189" y="4719"/>
                    <a:pt x="441" y="4719"/>
                  </a:cubicBezTo>
                  <a:lnTo>
                    <a:pt x="12287" y="4719"/>
                  </a:lnTo>
                  <a:cubicBezTo>
                    <a:pt x="12508" y="4719"/>
                    <a:pt x="12665" y="4530"/>
                    <a:pt x="12665" y="4341"/>
                  </a:cubicBezTo>
                  <a:lnTo>
                    <a:pt x="12665" y="2639"/>
                  </a:lnTo>
                  <a:cubicBezTo>
                    <a:pt x="12728" y="1474"/>
                    <a:pt x="11783" y="371"/>
                    <a:pt x="10303" y="371"/>
                  </a:cubicBezTo>
                  <a:lnTo>
                    <a:pt x="8948" y="371"/>
                  </a:lnTo>
                  <a:cubicBezTo>
                    <a:pt x="8727" y="371"/>
                    <a:pt x="8664" y="277"/>
                    <a:pt x="8538" y="151"/>
                  </a:cubicBezTo>
                  <a:cubicBezTo>
                    <a:pt x="8456" y="52"/>
                    <a:pt x="8339" y="5"/>
                    <a:pt x="8219" y="5"/>
                  </a:cubicBezTo>
                  <a:cubicBezTo>
                    <a:pt x="8110" y="5"/>
                    <a:pt x="7998" y="44"/>
                    <a:pt x="7908" y="119"/>
                  </a:cubicBezTo>
                  <a:lnTo>
                    <a:pt x="6333" y="1694"/>
                  </a:lnTo>
                  <a:lnTo>
                    <a:pt x="4758" y="119"/>
                  </a:lnTo>
                  <a:cubicBezTo>
                    <a:pt x="4679" y="40"/>
                    <a:pt x="4569" y="1"/>
                    <a:pt x="44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12220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>
          <a:extLst>
            <a:ext uri="{FF2B5EF4-FFF2-40B4-BE49-F238E27FC236}">
              <a16:creationId xmlns:a16="http://schemas.microsoft.com/office/drawing/2014/main" id="{E67836AA-E657-25D3-5A91-230AB733CC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strella: 10 puntas 11">
            <a:extLst>
              <a:ext uri="{FF2B5EF4-FFF2-40B4-BE49-F238E27FC236}">
                <a16:creationId xmlns:a16="http://schemas.microsoft.com/office/drawing/2014/main" id="{86D8A137-66DD-4DB7-D3B4-00C14D29F0DB}"/>
              </a:ext>
            </a:extLst>
          </p:cNvPr>
          <p:cNvSpPr/>
          <p:nvPr/>
        </p:nvSpPr>
        <p:spPr>
          <a:xfrm>
            <a:off x="6802964" y="-443359"/>
            <a:ext cx="1922001" cy="1922001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573892">
              <a:srgbClr val="D91A2A">
                <a:alpha val="33000"/>
              </a:srgbClr>
            </a:glow>
            <a:softEdge rad="216138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Rectángulo: esquinas redondeadas 3">
            <a:extLst>
              <a:ext uri="{FF2B5EF4-FFF2-40B4-BE49-F238E27FC236}">
                <a16:creationId xmlns:a16="http://schemas.microsoft.com/office/drawing/2014/main" id="{BE4FB109-B3A0-37E0-D644-8168B010B84C}"/>
              </a:ext>
            </a:extLst>
          </p:cNvPr>
          <p:cNvSpPr/>
          <p:nvPr/>
        </p:nvSpPr>
        <p:spPr>
          <a:xfrm>
            <a:off x="1808356" y="1356636"/>
            <a:ext cx="6488111" cy="426082"/>
          </a:xfrm>
          <a:prstGeom prst="roundRect">
            <a:avLst>
              <a:gd name="adj" fmla="val 50000"/>
            </a:avLst>
          </a:prstGeom>
          <a:solidFill>
            <a:srgbClr val="81CB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Casella di testo 2">
            <a:extLst>
              <a:ext uri="{FF2B5EF4-FFF2-40B4-BE49-F238E27FC236}">
                <a16:creationId xmlns:a16="http://schemas.microsoft.com/office/drawing/2014/main" id="{64AF16D8-B008-D5E9-BC40-75667857C641}"/>
              </a:ext>
            </a:extLst>
          </p:cNvPr>
          <p:cNvSpPr txBox="1"/>
          <p:nvPr/>
        </p:nvSpPr>
        <p:spPr>
          <a:xfrm>
            <a:off x="1213792" y="165100"/>
            <a:ext cx="7841962" cy="4960256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898525"/>
            <a:r>
              <a:rPr lang="it-IT" sz="4000" b="1" dirty="0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Impiegata/o amministrativa/o</a:t>
            </a:r>
          </a:p>
          <a:p>
            <a:pPr marL="898525"/>
            <a:r>
              <a:rPr lang="it-IT" sz="4000" b="1" dirty="0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                </a:t>
            </a:r>
            <a:r>
              <a:rPr lang="it-IT" sz="2000" b="1" dirty="0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(ID-102458)</a:t>
            </a:r>
            <a:r>
              <a:rPr lang="it-IT" sz="2000" dirty="0">
                <a:latin typeface="Calibri"/>
                <a:ea typeface="Calibri"/>
                <a:cs typeface="Calibri"/>
              </a:rPr>
              <a:t> </a:t>
            </a:r>
            <a:endParaRPr lang="it-IT" dirty="0"/>
          </a:p>
          <a:p>
            <a:r>
              <a:rPr lang="it-IT" sz="2000" dirty="0">
                <a:latin typeface="Calibri"/>
                <a:ea typeface="Calibri"/>
                <a:cs typeface="Calibri"/>
              </a:rPr>
              <a:t>          TIPOLOGIA DI CONTRATTO:</a:t>
            </a:r>
            <a:r>
              <a:rPr lang="it-IT" sz="2000" b="1" dirty="0">
                <a:latin typeface="Calibri"/>
                <a:ea typeface="Calibri"/>
                <a:cs typeface="Calibri"/>
              </a:rPr>
              <a:t> INDETERMINATO</a:t>
            </a:r>
            <a:endParaRPr lang="it-IT" sz="2000" dirty="0">
              <a:latin typeface="Calibri"/>
              <a:ea typeface="Calibri"/>
              <a:cs typeface="Calibri"/>
            </a:endParaRPr>
          </a:p>
          <a:p>
            <a:pPr marL="898525"/>
            <a:r>
              <a:rPr lang="it-IT" sz="2000" b="1" dirty="0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                           </a:t>
            </a:r>
            <a:r>
              <a:rPr lang="it-IT" sz="2000" dirty="0">
                <a:latin typeface="Calibri"/>
                <a:ea typeface="Calibri"/>
                <a:cs typeface="Calibri"/>
              </a:rPr>
              <a:t> </a:t>
            </a:r>
            <a:endParaRPr lang="it-IT" dirty="0"/>
          </a:p>
          <a:p>
            <a:r>
              <a:rPr lang="it-IT" sz="2000" dirty="0">
                <a:latin typeface="Calibri"/>
                <a:ea typeface="Calibri"/>
                <a:cs typeface="Calibri"/>
              </a:rPr>
              <a:t>         </a:t>
            </a:r>
            <a:r>
              <a:rPr lang="it-IT" sz="2000" dirty="0">
                <a:latin typeface="+mn-lt"/>
                <a:ea typeface="Calibri"/>
                <a:cs typeface="Calibri"/>
              </a:rPr>
              <a:t>  </a:t>
            </a:r>
            <a:r>
              <a:rPr lang="it-IT" sz="2000" dirty="0">
                <a:latin typeface="+mn-lt"/>
                <a:ea typeface="Calibri"/>
              </a:rPr>
              <a:t>SEDE</a:t>
            </a:r>
            <a:r>
              <a:rPr lang="it-IT" sz="2000" dirty="0">
                <a:latin typeface="+mn-lt"/>
              </a:rPr>
              <a:t> DI LAVORO: </a:t>
            </a:r>
            <a:r>
              <a:rPr lang="it-IT" sz="2000" b="1" dirty="0">
                <a:latin typeface="+mn-lt"/>
              </a:rPr>
              <a:t>OPERA</a:t>
            </a:r>
            <a:endParaRPr lang="it-IT" sz="2000" b="1" dirty="0">
              <a:latin typeface="Calibri"/>
            </a:endParaRPr>
          </a:p>
          <a:p>
            <a:endParaRPr lang="it-IT" sz="1200" dirty="0">
              <a:solidFill>
                <a:srgbClr val="202020"/>
              </a:solidFill>
              <a:latin typeface="Calibri"/>
              <a:ea typeface="Calibri"/>
              <a:cs typeface="Calibri"/>
            </a:endParaRPr>
          </a:p>
          <a:p>
            <a:endParaRPr lang="it-IT" sz="1200" dirty="0">
              <a:solidFill>
                <a:srgbClr val="202020"/>
              </a:solidFill>
              <a:latin typeface="Calibri"/>
              <a:ea typeface="Calibri"/>
              <a:cs typeface="Calibri"/>
            </a:endParaRPr>
          </a:p>
          <a:p>
            <a:r>
              <a:rPr lang="it-IT" sz="1200" dirty="0">
                <a:solidFill>
                  <a:srgbClr val="202020"/>
                </a:solidFill>
                <a:latin typeface="Calibri"/>
                <a:ea typeface="Calibri"/>
                <a:cs typeface="Calibri"/>
              </a:rPr>
              <a:t>La risorsa, per società autotrasporto merci per conto terzi, si occuperà di fatturazione ciclo attivo/passivo, gestione assunzioni e cessazioni, interfaccia clienti e fornitori, predisposizione preventivi, controllo scadenziari, generali attività amministrative di supporto aziendali.</a:t>
            </a:r>
          </a:p>
          <a:p>
            <a:endParaRPr lang="it-IT" dirty="0">
              <a:ea typeface="Calibri"/>
              <a:cs typeface="Calibri"/>
            </a:endParaRPr>
          </a:p>
          <a:p>
            <a:r>
              <a:rPr lang="it-IT" sz="1200" b="1" dirty="0">
                <a:solidFill>
                  <a:srgbClr val="DA1A2A"/>
                </a:solidFill>
                <a:latin typeface="Roboto"/>
                <a:ea typeface="Roboto"/>
                <a:cs typeface="Roboto"/>
              </a:rPr>
              <a:t>PROFILO IDEALE</a:t>
            </a:r>
            <a:r>
              <a:rPr lang="it-IT" sz="1200" dirty="0">
                <a:solidFill>
                  <a:srgbClr val="DA1A2A"/>
                </a:solidFill>
                <a:latin typeface="Trebuchet MS"/>
                <a:cs typeface="Calibri"/>
              </a:rPr>
              <a:t>: </a:t>
            </a:r>
            <a:r>
              <a:rPr lang="it-IT" sz="1200" dirty="0">
                <a:solidFill>
                  <a:srgbClr val="202020"/>
                </a:solidFill>
                <a:latin typeface="Calibri"/>
                <a:ea typeface="Calibri"/>
                <a:cs typeface="Calibri"/>
              </a:rPr>
              <a:t>esperienza almeno annuale nelle mansioni da ricoprire, fluente conoscenza lingua italiana, ottimo uso pacchetto Office, patente B (per raggiungimento sede aziendale che è in zona industriale di Opera)</a:t>
            </a:r>
            <a:endParaRPr lang="it-IT" sz="1200" dirty="0">
              <a:solidFill>
                <a:srgbClr val="DA1A2A"/>
              </a:solidFill>
              <a:latin typeface="Calibri"/>
              <a:ea typeface="Roboto"/>
              <a:cs typeface="Calibri"/>
            </a:endParaRPr>
          </a:p>
          <a:p>
            <a:r>
              <a:rPr lang="it-IT" sz="1200" b="1" dirty="0">
                <a:solidFill>
                  <a:srgbClr val="DA1A2A"/>
                </a:solidFill>
                <a:latin typeface="Roboto"/>
                <a:ea typeface="Roboto"/>
                <a:cs typeface="Roboto"/>
              </a:rPr>
              <a:t>ORARIO DI LAVORO E CCNL</a:t>
            </a:r>
            <a:r>
              <a:rPr lang="it-IT" sz="1200" dirty="0">
                <a:solidFill>
                  <a:srgbClr val="DA1A2A"/>
                </a:solidFill>
                <a:latin typeface="Calibri"/>
                <a:ea typeface="Calibri"/>
                <a:cs typeface="Calibri"/>
              </a:rPr>
              <a:t>: </a:t>
            </a:r>
            <a:r>
              <a:rPr lang="it-IT" sz="1200" b="1" dirty="0">
                <a:solidFill>
                  <a:srgbClr val="202020"/>
                </a:solidFill>
                <a:latin typeface="Calibri"/>
                <a:ea typeface="Calibri"/>
                <a:cs typeface="Calibri"/>
              </a:rPr>
              <a:t>Full time: 8.30-17.30 – Trasporti e Logistica</a:t>
            </a:r>
          </a:p>
          <a:p>
            <a:r>
              <a:rPr lang="it-IT" sz="1200" b="1" dirty="0">
                <a:solidFill>
                  <a:srgbClr val="DA1A2A"/>
                </a:solidFill>
                <a:latin typeface="Roboto"/>
                <a:ea typeface="Roboto"/>
                <a:cs typeface="Roboto"/>
              </a:rPr>
              <a:t>RETRIBUZIONE: </a:t>
            </a:r>
            <a:r>
              <a:rPr lang="it-IT" sz="1200" b="1" dirty="0">
                <a:solidFill>
                  <a:srgbClr val="DA1A2A"/>
                </a:solidFill>
                <a:latin typeface="Calibri"/>
                <a:ea typeface="Calibri"/>
                <a:cs typeface="Calibri"/>
              </a:rPr>
              <a:t> </a:t>
            </a:r>
            <a:r>
              <a:rPr lang="it-IT" sz="1200" dirty="0">
                <a:latin typeface="Calibri"/>
                <a:ea typeface="Calibri"/>
                <a:cs typeface="Calibri"/>
              </a:rPr>
              <a:t>€ 28000</a:t>
            </a:r>
          </a:p>
          <a:p>
            <a:endParaRPr lang="en-US" sz="1200" i="1" dirty="0">
              <a:solidFill>
                <a:srgbClr val="212529"/>
              </a:solidFill>
              <a:latin typeface="Calibri"/>
              <a:ea typeface="Calibri"/>
              <a:cs typeface="Calibri"/>
            </a:endParaRPr>
          </a:p>
          <a:p>
            <a:r>
              <a:rPr lang="en-US" sz="1200" i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L'offerta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è </a:t>
            </a:r>
            <a:r>
              <a:rPr lang="en-US" sz="1200" i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rivolta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a tutte le </a:t>
            </a:r>
            <a:r>
              <a:rPr lang="en-US" sz="1200" i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persone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200" i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nel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rispetto delle pari </a:t>
            </a:r>
            <a:r>
              <a:rPr lang="en-US" sz="1200" i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opportunità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di </a:t>
            </a:r>
            <a:r>
              <a:rPr lang="en-US" sz="1200" i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genere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, </a:t>
            </a:r>
            <a:r>
              <a:rPr lang="en-US" sz="1200" i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diversità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e </a:t>
            </a:r>
            <a:r>
              <a:rPr lang="en-US" sz="1200" i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inclusione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(ai sensi </a:t>
            </a:r>
            <a:r>
              <a:rPr lang="en-US" sz="1200" i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Dlgs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198/2006, 215/2003 e 216/2003)</a:t>
            </a:r>
            <a:endParaRPr lang="it-IT" sz="1200" dirty="0">
              <a:latin typeface="Calibri"/>
              <a:ea typeface="Calibri"/>
              <a:cs typeface="Calibri"/>
            </a:endParaRPr>
          </a:p>
          <a:p>
            <a:endParaRPr lang="it-IT" sz="1200" dirty="0">
              <a:latin typeface="Calibri"/>
              <a:ea typeface="Roboto"/>
              <a:cs typeface="Roboto"/>
            </a:endParaRPr>
          </a:p>
          <a:p>
            <a:endParaRPr lang="it-IT" sz="1200" dirty="0">
              <a:solidFill>
                <a:srgbClr val="202020"/>
              </a:solidFill>
              <a:latin typeface="Calibri"/>
              <a:cs typeface="Calibri"/>
            </a:endParaRPr>
          </a:p>
          <a:p>
            <a:br>
              <a:rPr lang="en-US" dirty="0"/>
            </a:br>
            <a:endParaRPr lang="en-US" dirty="0"/>
          </a:p>
          <a:p>
            <a:endParaRPr lang="it-IT" sz="1200" dirty="0">
              <a:effectLst/>
              <a:latin typeface="+mn-lt"/>
              <a:ea typeface="Roboto"/>
              <a:cs typeface="Roboto"/>
            </a:endParaRPr>
          </a:p>
        </p:txBody>
      </p:sp>
      <p:sp>
        <p:nvSpPr>
          <p:cNvPr id="2" name="Google Shape;245;p6">
            <a:extLst>
              <a:ext uri="{FF2B5EF4-FFF2-40B4-BE49-F238E27FC236}">
                <a16:creationId xmlns:a16="http://schemas.microsoft.com/office/drawing/2014/main" id="{50C4FB5A-E34B-D3D4-F789-C2DD85A5153B}"/>
              </a:ext>
            </a:extLst>
          </p:cNvPr>
          <p:cNvSpPr/>
          <p:nvPr/>
        </p:nvSpPr>
        <p:spPr>
          <a:xfrm rot="5400000">
            <a:off x="4571575" y="1450988"/>
            <a:ext cx="136497" cy="7487920"/>
          </a:xfrm>
          <a:prstGeom prst="rect">
            <a:avLst/>
          </a:prstGeom>
          <a:solidFill>
            <a:srgbClr val="D91A2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Anello 10">
            <a:extLst>
              <a:ext uri="{FF2B5EF4-FFF2-40B4-BE49-F238E27FC236}">
                <a16:creationId xmlns:a16="http://schemas.microsoft.com/office/drawing/2014/main" id="{ADF04519-C582-FBD1-5030-8FE3B5466E3B}"/>
              </a:ext>
            </a:extLst>
          </p:cNvPr>
          <p:cNvSpPr/>
          <p:nvPr/>
        </p:nvSpPr>
        <p:spPr>
          <a:xfrm>
            <a:off x="8610600" y="4598954"/>
            <a:ext cx="621030" cy="621030"/>
          </a:xfrm>
          <a:prstGeom prst="donut">
            <a:avLst/>
          </a:prstGeom>
          <a:solidFill>
            <a:srgbClr val="D91A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0" name="Estrella: 10 puntas 11">
            <a:extLst>
              <a:ext uri="{FF2B5EF4-FFF2-40B4-BE49-F238E27FC236}">
                <a16:creationId xmlns:a16="http://schemas.microsoft.com/office/drawing/2014/main" id="{B98D5370-F0B1-DA27-614A-82695E71F710}"/>
              </a:ext>
            </a:extLst>
          </p:cNvPr>
          <p:cNvSpPr/>
          <p:nvPr/>
        </p:nvSpPr>
        <p:spPr>
          <a:xfrm>
            <a:off x="9486522" y="486821"/>
            <a:ext cx="2163921" cy="2163923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573892">
              <a:srgbClr val="81CBD1">
                <a:alpha val="33000"/>
              </a:srgbClr>
            </a:glow>
            <a:softEdge rad="301653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Estrella: 10 puntas 11">
            <a:extLst>
              <a:ext uri="{FF2B5EF4-FFF2-40B4-BE49-F238E27FC236}">
                <a16:creationId xmlns:a16="http://schemas.microsoft.com/office/drawing/2014/main" id="{9438426F-6BB5-3C71-66D6-EF30F33A7528}"/>
              </a:ext>
            </a:extLst>
          </p:cNvPr>
          <p:cNvSpPr/>
          <p:nvPr/>
        </p:nvSpPr>
        <p:spPr>
          <a:xfrm>
            <a:off x="-1812268" y="965738"/>
            <a:ext cx="2405931" cy="2673822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1103208">
              <a:srgbClr val="D91A2A">
                <a:alpha val="33000"/>
              </a:srgbClr>
            </a:glow>
            <a:softEdge rad="400550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Google Shape;2952;p64">
            <a:extLst>
              <a:ext uri="{FF2B5EF4-FFF2-40B4-BE49-F238E27FC236}">
                <a16:creationId xmlns:a16="http://schemas.microsoft.com/office/drawing/2014/main" id="{A2CA3253-0DDD-A2D9-DA37-404B04BABD2C}"/>
              </a:ext>
            </a:extLst>
          </p:cNvPr>
          <p:cNvSpPr/>
          <p:nvPr/>
        </p:nvSpPr>
        <p:spPr>
          <a:xfrm flipH="1">
            <a:off x="794160" y="2136949"/>
            <a:ext cx="204207" cy="323277"/>
          </a:xfrm>
          <a:custGeom>
            <a:avLst/>
            <a:gdLst/>
            <a:ahLst/>
            <a:cxnLst/>
            <a:rect l="l" t="t" r="r" b="b"/>
            <a:pathLst>
              <a:path w="133027" h="195758" extrusionOk="0">
                <a:moveTo>
                  <a:pt x="65846" y="26249"/>
                </a:moveTo>
                <a:cubicBezTo>
                  <a:pt x="87201" y="26249"/>
                  <a:pt x="104108" y="43156"/>
                  <a:pt x="104108" y="64511"/>
                </a:cubicBezTo>
                <a:cubicBezTo>
                  <a:pt x="104108" y="85422"/>
                  <a:pt x="87201" y="102328"/>
                  <a:pt x="65846" y="102328"/>
                </a:cubicBezTo>
                <a:cubicBezTo>
                  <a:pt x="44936" y="102328"/>
                  <a:pt x="28029" y="85422"/>
                  <a:pt x="28029" y="64511"/>
                </a:cubicBezTo>
                <a:cubicBezTo>
                  <a:pt x="28029" y="43156"/>
                  <a:pt x="44936" y="26249"/>
                  <a:pt x="65846" y="26249"/>
                </a:cubicBezTo>
                <a:close/>
                <a:moveTo>
                  <a:pt x="66291" y="0"/>
                </a:moveTo>
                <a:cubicBezTo>
                  <a:pt x="29809" y="0"/>
                  <a:pt x="0" y="29809"/>
                  <a:pt x="0" y="66291"/>
                </a:cubicBezTo>
                <a:cubicBezTo>
                  <a:pt x="0" y="84977"/>
                  <a:pt x="18241" y="118345"/>
                  <a:pt x="18241" y="118345"/>
                </a:cubicBezTo>
                <a:lnTo>
                  <a:pt x="64066" y="195758"/>
                </a:lnTo>
                <a:lnTo>
                  <a:pt x="111671" y="119234"/>
                </a:lnTo>
                <a:cubicBezTo>
                  <a:pt x="111671" y="119234"/>
                  <a:pt x="133027" y="87201"/>
                  <a:pt x="133027" y="66291"/>
                </a:cubicBezTo>
                <a:cubicBezTo>
                  <a:pt x="133027" y="29809"/>
                  <a:pt x="103218" y="0"/>
                  <a:pt x="66291" y="0"/>
                </a:cubicBezTo>
                <a:close/>
              </a:path>
            </a:pathLst>
          </a:custGeom>
          <a:solidFill>
            <a:srgbClr val="D91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" name="Google Shape;7568;p75">
            <a:extLst>
              <a:ext uri="{FF2B5EF4-FFF2-40B4-BE49-F238E27FC236}">
                <a16:creationId xmlns:a16="http://schemas.microsoft.com/office/drawing/2014/main" id="{3A0B24A2-1C0F-7B2C-85AF-E7B8ADEA123F}"/>
              </a:ext>
            </a:extLst>
          </p:cNvPr>
          <p:cNvGrpSpPr/>
          <p:nvPr/>
        </p:nvGrpSpPr>
        <p:grpSpPr>
          <a:xfrm>
            <a:off x="497974" y="485975"/>
            <a:ext cx="1008351" cy="972607"/>
            <a:chOff x="-3768700" y="3253275"/>
            <a:chExt cx="301850" cy="291150"/>
          </a:xfrm>
          <a:solidFill>
            <a:srgbClr val="D91A2A"/>
          </a:solidFill>
        </p:grpSpPr>
        <p:sp>
          <p:nvSpPr>
            <p:cNvPr id="30" name="Google Shape;7569;p75">
              <a:extLst>
                <a:ext uri="{FF2B5EF4-FFF2-40B4-BE49-F238E27FC236}">
                  <a16:creationId xmlns:a16="http://schemas.microsoft.com/office/drawing/2014/main" id="{3B7E2898-9A01-869A-0715-4C3801830601}"/>
                </a:ext>
              </a:extLst>
            </p:cNvPr>
            <p:cNvSpPr/>
            <p:nvPr/>
          </p:nvSpPr>
          <p:spPr>
            <a:xfrm>
              <a:off x="-3603925" y="3355650"/>
              <a:ext cx="69350" cy="33900"/>
            </a:xfrm>
            <a:custGeom>
              <a:avLst/>
              <a:gdLst/>
              <a:ahLst/>
              <a:cxnLst/>
              <a:rect l="l" t="t" r="r" b="b"/>
              <a:pathLst>
                <a:path w="2774" h="1356" extrusionOk="0">
                  <a:moveTo>
                    <a:pt x="1040" y="1"/>
                  </a:moveTo>
                  <a:cubicBezTo>
                    <a:pt x="505" y="1"/>
                    <a:pt x="1" y="473"/>
                    <a:pt x="1" y="1009"/>
                  </a:cubicBezTo>
                  <a:lnTo>
                    <a:pt x="1" y="1356"/>
                  </a:lnTo>
                  <a:lnTo>
                    <a:pt x="2773" y="1356"/>
                  </a:lnTo>
                  <a:lnTo>
                    <a:pt x="2773" y="1009"/>
                  </a:lnTo>
                  <a:cubicBezTo>
                    <a:pt x="2742" y="473"/>
                    <a:pt x="2269" y="1"/>
                    <a:pt x="170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7570;p75">
              <a:extLst>
                <a:ext uri="{FF2B5EF4-FFF2-40B4-BE49-F238E27FC236}">
                  <a16:creationId xmlns:a16="http://schemas.microsoft.com/office/drawing/2014/main" id="{DC5C669D-1B0D-830C-F15A-8FE7F8F86EB6}"/>
                </a:ext>
              </a:extLst>
            </p:cNvPr>
            <p:cNvSpPr/>
            <p:nvPr/>
          </p:nvSpPr>
          <p:spPr>
            <a:xfrm>
              <a:off x="-3586600" y="3305250"/>
              <a:ext cx="33125" cy="33100"/>
            </a:xfrm>
            <a:custGeom>
              <a:avLst/>
              <a:gdLst/>
              <a:ahLst/>
              <a:cxnLst/>
              <a:rect l="l" t="t" r="r" b="b"/>
              <a:pathLst>
                <a:path w="1325" h="1324" extrusionOk="0">
                  <a:moveTo>
                    <a:pt x="663" y="0"/>
                  </a:moveTo>
                  <a:cubicBezTo>
                    <a:pt x="253" y="0"/>
                    <a:pt x="1" y="316"/>
                    <a:pt x="1" y="662"/>
                  </a:cubicBezTo>
                  <a:cubicBezTo>
                    <a:pt x="1" y="1009"/>
                    <a:pt x="316" y="1324"/>
                    <a:pt x="663" y="1324"/>
                  </a:cubicBezTo>
                  <a:cubicBezTo>
                    <a:pt x="1041" y="1324"/>
                    <a:pt x="1324" y="1009"/>
                    <a:pt x="1324" y="662"/>
                  </a:cubicBezTo>
                  <a:cubicBezTo>
                    <a:pt x="1324" y="284"/>
                    <a:pt x="1009" y="0"/>
                    <a:pt x="6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7571;p75">
              <a:extLst>
                <a:ext uri="{FF2B5EF4-FFF2-40B4-BE49-F238E27FC236}">
                  <a16:creationId xmlns:a16="http://schemas.microsoft.com/office/drawing/2014/main" id="{5401FC1C-A658-8F79-951A-63B131FE2CDE}"/>
                </a:ext>
              </a:extLst>
            </p:cNvPr>
            <p:cNvSpPr/>
            <p:nvPr/>
          </p:nvSpPr>
          <p:spPr>
            <a:xfrm>
              <a:off x="-3768700" y="3253275"/>
              <a:ext cx="301850" cy="291150"/>
            </a:xfrm>
            <a:custGeom>
              <a:avLst/>
              <a:gdLst/>
              <a:ahLst/>
              <a:cxnLst/>
              <a:rect l="l" t="t" r="r" b="b"/>
              <a:pathLst>
                <a:path w="12074" h="11646" extrusionOk="0">
                  <a:moveTo>
                    <a:pt x="7947" y="1323"/>
                  </a:moveTo>
                  <a:cubicBezTo>
                    <a:pt x="8703" y="1323"/>
                    <a:pt x="9333" y="1953"/>
                    <a:pt x="9333" y="2710"/>
                  </a:cubicBezTo>
                  <a:cubicBezTo>
                    <a:pt x="9333" y="3025"/>
                    <a:pt x="9207" y="3340"/>
                    <a:pt x="9018" y="3560"/>
                  </a:cubicBezTo>
                  <a:cubicBezTo>
                    <a:pt x="9585" y="3844"/>
                    <a:pt x="9994" y="4442"/>
                    <a:pt x="9994" y="5104"/>
                  </a:cubicBezTo>
                  <a:lnTo>
                    <a:pt x="9994" y="5766"/>
                  </a:lnTo>
                  <a:lnTo>
                    <a:pt x="10026" y="5766"/>
                  </a:lnTo>
                  <a:cubicBezTo>
                    <a:pt x="10026" y="5955"/>
                    <a:pt x="9868" y="6112"/>
                    <a:pt x="9679" y="6112"/>
                  </a:cubicBezTo>
                  <a:lnTo>
                    <a:pt x="6245" y="6112"/>
                  </a:lnTo>
                  <a:cubicBezTo>
                    <a:pt x="6056" y="6112"/>
                    <a:pt x="5899" y="5955"/>
                    <a:pt x="5899" y="5766"/>
                  </a:cubicBezTo>
                  <a:lnTo>
                    <a:pt x="5899" y="5104"/>
                  </a:lnTo>
                  <a:cubicBezTo>
                    <a:pt x="5899" y="4442"/>
                    <a:pt x="6308" y="3844"/>
                    <a:pt x="6875" y="3560"/>
                  </a:cubicBezTo>
                  <a:cubicBezTo>
                    <a:pt x="6686" y="3340"/>
                    <a:pt x="6560" y="3056"/>
                    <a:pt x="6560" y="2710"/>
                  </a:cubicBezTo>
                  <a:cubicBezTo>
                    <a:pt x="6560" y="1953"/>
                    <a:pt x="7190" y="1323"/>
                    <a:pt x="7947" y="1323"/>
                  </a:cubicBezTo>
                  <a:close/>
                  <a:moveTo>
                    <a:pt x="7947" y="0"/>
                  </a:moveTo>
                  <a:cubicBezTo>
                    <a:pt x="5647" y="0"/>
                    <a:pt x="3851" y="1827"/>
                    <a:pt x="3851" y="4096"/>
                  </a:cubicBezTo>
                  <a:cubicBezTo>
                    <a:pt x="3851" y="5104"/>
                    <a:pt x="4197" y="6018"/>
                    <a:pt x="4828" y="6711"/>
                  </a:cubicBezTo>
                  <a:lnTo>
                    <a:pt x="4134" y="7435"/>
                  </a:lnTo>
                  <a:cubicBezTo>
                    <a:pt x="3981" y="7364"/>
                    <a:pt x="3823" y="7329"/>
                    <a:pt x="3669" y="7329"/>
                  </a:cubicBezTo>
                  <a:cubicBezTo>
                    <a:pt x="3412" y="7329"/>
                    <a:pt x="3166" y="7427"/>
                    <a:pt x="2969" y="7624"/>
                  </a:cubicBezTo>
                  <a:lnTo>
                    <a:pt x="732" y="9861"/>
                  </a:lnTo>
                  <a:cubicBezTo>
                    <a:pt x="0" y="10593"/>
                    <a:pt x="722" y="11645"/>
                    <a:pt x="1509" y="11645"/>
                  </a:cubicBezTo>
                  <a:cubicBezTo>
                    <a:pt x="1739" y="11645"/>
                    <a:pt x="1975" y="11555"/>
                    <a:pt x="2181" y="11342"/>
                  </a:cubicBezTo>
                  <a:lnTo>
                    <a:pt x="4449" y="9074"/>
                  </a:lnTo>
                  <a:cubicBezTo>
                    <a:pt x="4765" y="8759"/>
                    <a:pt x="4796" y="8286"/>
                    <a:pt x="4638" y="7939"/>
                  </a:cubicBezTo>
                  <a:lnTo>
                    <a:pt x="5332" y="7246"/>
                  </a:lnTo>
                  <a:cubicBezTo>
                    <a:pt x="6056" y="7813"/>
                    <a:pt x="7001" y="8223"/>
                    <a:pt x="7978" y="8223"/>
                  </a:cubicBezTo>
                  <a:cubicBezTo>
                    <a:pt x="10278" y="8223"/>
                    <a:pt x="12074" y="6364"/>
                    <a:pt x="12074" y="4127"/>
                  </a:cubicBezTo>
                  <a:cubicBezTo>
                    <a:pt x="12074" y="1796"/>
                    <a:pt x="10215" y="0"/>
                    <a:pt x="79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" name="Google Shape;4638;p69">
            <a:extLst>
              <a:ext uri="{FF2B5EF4-FFF2-40B4-BE49-F238E27FC236}">
                <a16:creationId xmlns:a16="http://schemas.microsoft.com/office/drawing/2014/main" id="{5DEBF9A3-B4F0-1193-EC80-A5B6F38E2AAE}"/>
              </a:ext>
            </a:extLst>
          </p:cNvPr>
          <p:cNvSpPr/>
          <p:nvPr/>
        </p:nvSpPr>
        <p:spPr>
          <a:xfrm>
            <a:off x="720286" y="2793221"/>
            <a:ext cx="356228" cy="368985"/>
          </a:xfrm>
          <a:custGeom>
            <a:avLst/>
            <a:gdLst/>
            <a:ahLst/>
            <a:cxnLst/>
            <a:rect l="l" t="t" r="r" b="b"/>
            <a:pathLst>
              <a:path w="19273" h="18069" extrusionOk="0">
                <a:moveTo>
                  <a:pt x="5456" y="7679"/>
                </a:moveTo>
                <a:cubicBezTo>
                  <a:pt x="6294" y="7679"/>
                  <a:pt x="6715" y="8694"/>
                  <a:pt x="6122" y="9284"/>
                </a:cubicBezTo>
                <a:cubicBezTo>
                  <a:pt x="5930" y="9476"/>
                  <a:pt x="5694" y="9562"/>
                  <a:pt x="5462" y="9562"/>
                </a:cubicBezTo>
                <a:cubicBezTo>
                  <a:pt x="4979" y="9562"/>
                  <a:pt x="4517" y="9188"/>
                  <a:pt x="4517" y="8622"/>
                </a:cubicBezTo>
                <a:cubicBezTo>
                  <a:pt x="4517" y="8101"/>
                  <a:pt x="4936" y="7679"/>
                  <a:pt x="5456" y="7679"/>
                </a:cubicBezTo>
                <a:close/>
                <a:moveTo>
                  <a:pt x="9636" y="7679"/>
                </a:moveTo>
                <a:cubicBezTo>
                  <a:pt x="10473" y="7679"/>
                  <a:pt x="10892" y="8694"/>
                  <a:pt x="10299" y="9284"/>
                </a:cubicBezTo>
                <a:cubicBezTo>
                  <a:pt x="10107" y="9476"/>
                  <a:pt x="9872" y="9562"/>
                  <a:pt x="9640" y="9562"/>
                </a:cubicBezTo>
                <a:cubicBezTo>
                  <a:pt x="9157" y="9562"/>
                  <a:pt x="8694" y="9188"/>
                  <a:pt x="8694" y="8622"/>
                </a:cubicBezTo>
                <a:cubicBezTo>
                  <a:pt x="8694" y="8101"/>
                  <a:pt x="9115" y="7679"/>
                  <a:pt x="9636" y="7679"/>
                </a:cubicBezTo>
                <a:close/>
                <a:moveTo>
                  <a:pt x="13813" y="7679"/>
                </a:moveTo>
                <a:cubicBezTo>
                  <a:pt x="14650" y="7679"/>
                  <a:pt x="15071" y="8694"/>
                  <a:pt x="14478" y="9284"/>
                </a:cubicBezTo>
                <a:cubicBezTo>
                  <a:pt x="14286" y="9476"/>
                  <a:pt x="14050" y="9562"/>
                  <a:pt x="13819" y="9562"/>
                </a:cubicBezTo>
                <a:cubicBezTo>
                  <a:pt x="13336" y="9562"/>
                  <a:pt x="12873" y="9188"/>
                  <a:pt x="12873" y="8622"/>
                </a:cubicBezTo>
                <a:cubicBezTo>
                  <a:pt x="12873" y="8101"/>
                  <a:pt x="13292" y="7679"/>
                  <a:pt x="13813" y="7679"/>
                </a:cubicBezTo>
                <a:close/>
                <a:moveTo>
                  <a:pt x="9597" y="1"/>
                </a:moveTo>
                <a:cubicBezTo>
                  <a:pt x="4303" y="1"/>
                  <a:pt x="0" y="3801"/>
                  <a:pt x="0" y="8471"/>
                </a:cubicBezTo>
                <a:cubicBezTo>
                  <a:pt x="0" y="10444"/>
                  <a:pt x="780" y="12356"/>
                  <a:pt x="2201" y="13870"/>
                </a:cubicBezTo>
                <a:cubicBezTo>
                  <a:pt x="2481" y="15033"/>
                  <a:pt x="2138" y="16258"/>
                  <a:pt x="1292" y="17104"/>
                </a:cubicBezTo>
                <a:cubicBezTo>
                  <a:pt x="940" y="17460"/>
                  <a:pt x="1190" y="18068"/>
                  <a:pt x="1692" y="18068"/>
                </a:cubicBezTo>
                <a:cubicBezTo>
                  <a:pt x="3300" y="18065"/>
                  <a:pt x="4845" y="17442"/>
                  <a:pt x="6005" y="16328"/>
                </a:cubicBezTo>
                <a:cubicBezTo>
                  <a:pt x="7150" y="16731"/>
                  <a:pt x="8357" y="16939"/>
                  <a:pt x="9571" y="16939"/>
                </a:cubicBezTo>
                <a:cubicBezTo>
                  <a:pt x="9579" y="16939"/>
                  <a:pt x="9588" y="16939"/>
                  <a:pt x="9597" y="16939"/>
                </a:cubicBezTo>
                <a:cubicBezTo>
                  <a:pt x="14891" y="16939"/>
                  <a:pt x="19272" y="13139"/>
                  <a:pt x="19272" y="8471"/>
                </a:cubicBezTo>
                <a:cubicBezTo>
                  <a:pt x="19272" y="3801"/>
                  <a:pt x="14891" y="1"/>
                  <a:pt x="9597" y="1"/>
                </a:cubicBezTo>
                <a:close/>
              </a:path>
            </a:pathLst>
          </a:custGeom>
          <a:solidFill>
            <a:srgbClr val="D91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435D7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" name="Google Shape;5450;p71">
            <a:extLst>
              <a:ext uri="{FF2B5EF4-FFF2-40B4-BE49-F238E27FC236}">
                <a16:creationId xmlns:a16="http://schemas.microsoft.com/office/drawing/2014/main" id="{F495D30D-4329-FC1B-B691-837F76977700}"/>
              </a:ext>
            </a:extLst>
          </p:cNvPr>
          <p:cNvGrpSpPr/>
          <p:nvPr/>
        </p:nvGrpSpPr>
        <p:grpSpPr>
          <a:xfrm>
            <a:off x="717295" y="3638301"/>
            <a:ext cx="362528" cy="364224"/>
            <a:chOff x="-64406125" y="3362225"/>
            <a:chExt cx="318225" cy="314800"/>
          </a:xfrm>
          <a:solidFill>
            <a:srgbClr val="D91A2A"/>
          </a:solidFill>
        </p:grpSpPr>
        <p:sp>
          <p:nvSpPr>
            <p:cNvPr id="7" name="Google Shape;5451;p71">
              <a:extLst>
                <a:ext uri="{FF2B5EF4-FFF2-40B4-BE49-F238E27FC236}">
                  <a16:creationId xmlns:a16="http://schemas.microsoft.com/office/drawing/2014/main" id="{3788639D-AC38-C27F-2881-C3FF462E4690}"/>
                </a:ext>
              </a:extLst>
            </p:cNvPr>
            <p:cNvSpPr/>
            <p:nvPr/>
          </p:nvSpPr>
          <p:spPr>
            <a:xfrm>
              <a:off x="-64332100" y="3362225"/>
              <a:ext cx="170150" cy="199025"/>
            </a:xfrm>
            <a:custGeom>
              <a:avLst/>
              <a:gdLst/>
              <a:ahLst/>
              <a:cxnLst/>
              <a:rect l="l" t="t" r="r" b="b"/>
              <a:pathLst>
                <a:path w="6806" h="7961" extrusionOk="0">
                  <a:moveTo>
                    <a:pt x="4506" y="3266"/>
                  </a:moveTo>
                  <a:cubicBezTo>
                    <a:pt x="4569" y="3266"/>
                    <a:pt x="4601" y="3298"/>
                    <a:pt x="4632" y="3298"/>
                  </a:cubicBezTo>
                  <a:lnTo>
                    <a:pt x="5577" y="4621"/>
                  </a:lnTo>
                  <a:cubicBezTo>
                    <a:pt x="5420" y="5881"/>
                    <a:pt x="4664" y="7110"/>
                    <a:pt x="3403" y="7110"/>
                  </a:cubicBezTo>
                  <a:cubicBezTo>
                    <a:pt x="2206" y="7110"/>
                    <a:pt x="1419" y="5944"/>
                    <a:pt x="1261" y="4621"/>
                  </a:cubicBezTo>
                  <a:lnTo>
                    <a:pt x="2206" y="3298"/>
                  </a:lnTo>
                  <a:cubicBezTo>
                    <a:pt x="2238" y="3266"/>
                    <a:pt x="2269" y="3266"/>
                    <a:pt x="2301" y="3266"/>
                  </a:cubicBezTo>
                  <a:close/>
                  <a:moveTo>
                    <a:pt x="4055" y="1"/>
                  </a:moveTo>
                  <a:cubicBezTo>
                    <a:pt x="3400" y="1"/>
                    <a:pt x="2703" y="167"/>
                    <a:pt x="2049" y="494"/>
                  </a:cubicBezTo>
                  <a:cubicBezTo>
                    <a:pt x="1957" y="483"/>
                    <a:pt x="1867" y="478"/>
                    <a:pt x="1779" y="478"/>
                  </a:cubicBezTo>
                  <a:cubicBezTo>
                    <a:pt x="1354" y="478"/>
                    <a:pt x="976" y="600"/>
                    <a:pt x="662" y="809"/>
                  </a:cubicBezTo>
                  <a:cubicBezTo>
                    <a:pt x="347" y="1061"/>
                    <a:pt x="1" y="1534"/>
                    <a:pt x="1" y="2384"/>
                  </a:cubicBezTo>
                  <a:cubicBezTo>
                    <a:pt x="1" y="2857"/>
                    <a:pt x="95" y="3613"/>
                    <a:pt x="347" y="4621"/>
                  </a:cubicBezTo>
                  <a:cubicBezTo>
                    <a:pt x="473" y="4810"/>
                    <a:pt x="536" y="6070"/>
                    <a:pt x="1482" y="7078"/>
                  </a:cubicBezTo>
                  <a:cubicBezTo>
                    <a:pt x="2049" y="7646"/>
                    <a:pt x="2710" y="7961"/>
                    <a:pt x="3403" y="7961"/>
                  </a:cubicBezTo>
                  <a:cubicBezTo>
                    <a:pt x="5136" y="7961"/>
                    <a:pt x="6207" y="6417"/>
                    <a:pt x="6396" y="4621"/>
                  </a:cubicBezTo>
                  <a:cubicBezTo>
                    <a:pt x="6554" y="4085"/>
                    <a:pt x="6774" y="3046"/>
                    <a:pt x="6806" y="2447"/>
                  </a:cubicBezTo>
                  <a:cubicBezTo>
                    <a:pt x="6806" y="1565"/>
                    <a:pt x="6459" y="872"/>
                    <a:pt x="5703" y="431"/>
                  </a:cubicBezTo>
                  <a:cubicBezTo>
                    <a:pt x="5234" y="143"/>
                    <a:pt x="4662" y="1"/>
                    <a:pt x="40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5452;p71">
              <a:extLst>
                <a:ext uri="{FF2B5EF4-FFF2-40B4-BE49-F238E27FC236}">
                  <a16:creationId xmlns:a16="http://schemas.microsoft.com/office/drawing/2014/main" id="{2262C637-D523-CBF2-F4E9-CC7A09200819}"/>
                </a:ext>
              </a:extLst>
            </p:cNvPr>
            <p:cNvSpPr/>
            <p:nvPr/>
          </p:nvSpPr>
          <p:spPr>
            <a:xfrm>
              <a:off x="-64406125" y="3559050"/>
              <a:ext cx="318225" cy="117975"/>
            </a:xfrm>
            <a:custGeom>
              <a:avLst/>
              <a:gdLst/>
              <a:ahLst/>
              <a:cxnLst/>
              <a:rect l="l" t="t" r="r" b="b"/>
              <a:pathLst>
                <a:path w="12729" h="4719" extrusionOk="0">
                  <a:moveTo>
                    <a:pt x="4474" y="1001"/>
                  </a:moveTo>
                  <a:lnTo>
                    <a:pt x="5797" y="2293"/>
                  </a:lnTo>
                  <a:lnTo>
                    <a:pt x="5199" y="2891"/>
                  </a:lnTo>
                  <a:lnTo>
                    <a:pt x="4002" y="1159"/>
                  </a:lnTo>
                  <a:cubicBezTo>
                    <a:pt x="4159" y="1096"/>
                    <a:pt x="4380" y="1064"/>
                    <a:pt x="4474" y="1001"/>
                  </a:cubicBezTo>
                  <a:close/>
                  <a:moveTo>
                    <a:pt x="8318" y="1001"/>
                  </a:moveTo>
                  <a:cubicBezTo>
                    <a:pt x="8475" y="1064"/>
                    <a:pt x="8633" y="1159"/>
                    <a:pt x="8790" y="1190"/>
                  </a:cubicBezTo>
                  <a:lnTo>
                    <a:pt x="7593" y="2891"/>
                  </a:lnTo>
                  <a:lnTo>
                    <a:pt x="6995" y="2293"/>
                  </a:lnTo>
                  <a:lnTo>
                    <a:pt x="8318" y="1001"/>
                  </a:lnTo>
                  <a:close/>
                  <a:moveTo>
                    <a:pt x="10681" y="3112"/>
                  </a:moveTo>
                  <a:cubicBezTo>
                    <a:pt x="10901" y="3112"/>
                    <a:pt x="11059" y="3301"/>
                    <a:pt x="11059" y="3553"/>
                  </a:cubicBezTo>
                  <a:cubicBezTo>
                    <a:pt x="11059" y="3742"/>
                    <a:pt x="10870" y="3931"/>
                    <a:pt x="10681" y="3931"/>
                  </a:cubicBezTo>
                  <a:lnTo>
                    <a:pt x="9578" y="3931"/>
                  </a:lnTo>
                  <a:cubicBezTo>
                    <a:pt x="9326" y="3931"/>
                    <a:pt x="9137" y="3742"/>
                    <a:pt x="9137" y="3553"/>
                  </a:cubicBezTo>
                  <a:cubicBezTo>
                    <a:pt x="9137" y="3301"/>
                    <a:pt x="9326" y="3112"/>
                    <a:pt x="9578" y="3112"/>
                  </a:cubicBezTo>
                  <a:close/>
                  <a:moveTo>
                    <a:pt x="4458" y="1"/>
                  </a:moveTo>
                  <a:cubicBezTo>
                    <a:pt x="4348" y="1"/>
                    <a:pt x="4238" y="40"/>
                    <a:pt x="4159" y="119"/>
                  </a:cubicBezTo>
                  <a:cubicBezTo>
                    <a:pt x="4065" y="245"/>
                    <a:pt x="3939" y="308"/>
                    <a:pt x="3781" y="308"/>
                  </a:cubicBezTo>
                  <a:lnTo>
                    <a:pt x="2395" y="308"/>
                  </a:lnTo>
                  <a:cubicBezTo>
                    <a:pt x="914" y="308"/>
                    <a:pt x="0" y="1442"/>
                    <a:pt x="0" y="2639"/>
                  </a:cubicBezTo>
                  <a:lnTo>
                    <a:pt x="0" y="4341"/>
                  </a:lnTo>
                  <a:cubicBezTo>
                    <a:pt x="0" y="4561"/>
                    <a:pt x="189" y="4719"/>
                    <a:pt x="441" y="4719"/>
                  </a:cubicBezTo>
                  <a:lnTo>
                    <a:pt x="12287" y="4719"/>
                  </a:lnTo>
                  <a:cubicBezTo>
                    <a:pt x="12508" y="4719"/>
                    <a:pt x="12665" y="4530"/>
                    <a:pt x="12665" y="4341"/>
                  </a:cubicBezTo>
                  <a:lnTo>
                    <a:pt x="12665" y="2639"/>
                  </a:lnTo>
                  <a:cubicBezTo>
                    <a:pt x="12728" y="1474"/>
                    <a:pt x="11783" y="371"/>
                    <a:pt x="10303" y="371"/>
                  </a:cubicBezTo>
                  <a:lnTo>
                    <a:pt x="8948" y="371"/>
                  </a:lnTo>
                  <a:cubicBezTo>
                    <a:pt x="8727" y="371"/>
                    <a:pt x="8664" y="277"/>
                    <a:pt x="8538" y="151"/>
                  </a:cubicBezTo>
                  <a:cubicBezTo>
                    <a:pt x="8456" y="52"/>
                    <a:pt x="8339" y="5"/>
                    <a:pt x="8219" y="5"/>
                  </a:cubicBezTo>
                  <a:cubicBezTo>
                    <a:pt x="8110" y="5"/>
                    <a:pt x="7998" y="44"/>
                    <a:pt x="7908" y="119"/>
                  </a:cubicBezTo>
                  <a:lnTo>
                    <a:pt x="6333" y="1694"/>
                  </a:lnTo>
                  <a:lnTo>
                    <a:pt x="4758" y="119"/>
                  </a:lnTo>
                  <a:cubicBezTo>
                    <a:pt x="4679" y="40"/>
                    <a:pt x="4569" y="1"/>
                    <a:pt x="44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51565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>
          <a:extLst>
            <a:ext uri="{FF2B5EF4-FFF2-40B4-BE49-F238E27FC236}">
              <a16:creationId xmlns:a16="http://schemas.microsoft.com/office/drawing/2014/main" id="{1CDD87F8-BD02-693A-43A0-A28C1E3C63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strella: 10 puntas 11">
            <a:extLst>
              <a:ext uri="{FF2B5EF4-FFF2-40B4-BE49-F238E27FC236}">
                <a16:creationId xmlns:a16="http://schemas.microsoft.com/office/drawing/2014/main" id="{CDEB0A81-A955-1F60-9121-7A25E0358C92}"/>
              </a:ext>
            </a:extLst>
          </p:cNvPr>
          <p:cNvSpPr/>
          <p:nvPr/>
        </p:nvSpPr>
        <p:spPr>
          <a:xfrm>
            <a:off x="6802964" y="-443359"/>
            <a:ext cx="1922001" cy="1922001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573892">
              <a:srgbClr val="D91A2A">
                <a:alpha val="33000"/>
              </a:srgbClr>
            </a:glow>
            <a:softEdge rad="216138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Rectángulo: esquinas redondeadas 3">
            <a:extLst>
              <a:ext uri="{FF2B5EF4-FFF2-40B4-BE49-F238E27FC236}">
                <a16:creationId xmlns:a16="http://schemas.microsoft.com/office/drawing/2014/main" id="{2763C876-0F1A-6F23-4C71-D508A8E0FAF4}"/>
              </a:ext>
            </a:extLst>
          </p:cNvPr>
          <p:cNvSpPr/>
          <p:nvPr/>
        </p:nvSpPr>
        <p:spPr>
          <a:xfrm>
            <a:off x="1808356" y="1356636"/>
            <a:ext cx="6488111" cy="426082"/>
          </a:xfrm>
          <a:prstGeom prst="roundRect">
            <a:avLst>
              <a:gd name="adj" fmla="val 50000"/>
            </a:avLst>
          </a:prstGeom>
          <a:solidFill>
            <a:srgbClr val="81CB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Casella di testo 2">
            <a:extLst>
              <a:ext uri="{FF2B5EF4-FFF2-40B4-BE49-F238E27FC236}">
                <a16:creationId xmlns:a16="http://schemas.microsoft.com/office/drawing/2014/main" id="{35D510D7-5BF4-BFA2-69AD-7B99863C5FAE}"/>
              </a:ext>
            </a:extLst>
          </p:cNvPr>
          <p:cNvSpPr txBox="1"/>
          <p:nvPr/>
        </p:nvSpPr>
        <p:spPr>
          <a:xfrm>
            <a:off x="1213792" y="165100"/>
            <a:ext cx="7841962" cy="4960256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898525"/>
            <a:r>
              <a:rPr lang="it-IT" sz="4000" b="1" dirty="0">
                <a:solidFill>
                  <a:srgbClr val="C00000"/>
                </a:solidFill>
                <a:latin typeface="Calibri"/>
                <a:cs typeface="Calibri"/>
              </a:rPr>
              <a:t>Addetto</a:t>
            </a:r>
            <a:r>
              <a:rPr lang="it-IT" sz="4000" b="1" dirty="0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/a pulizie part time</a:t>
            </a:r>
            <a:r>
              <a:rPr lang="it-IT" sz="2000" b="1" dirty="0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 </a:t>
            </a:r>
            <a:endParaRPr lang="it-IT" sz="2000" dirty="0">
              <a:latin typeface="Calibri"/>
              <a:ea typeface="Calibri"/>
              <a:cs typeface="Calibri"/>
            </a:endParaRPr>
          </a:p>
          <a:p>
            <a:pPr marL="898525"/>
            <a:r>
              <a:rPr lang="it-IT" sz="2000" b="1" dirty="0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                                       (ID-92117)</a:t>
            </a:r>
            <a:endParaRPr lang="it-IT" sz="2000" dirty="0">
              <a:latin typeface="Calibri"/>
              <a:ea typeface="Calibri"/>
              <a:cs typeface="Calibri"/>
            </a:endParaRPr>
          </a:p>
          <a:p>
            <a:r>
              <a:rPr lang="it-IT" sz="2000" dirty="0">
                <a:latin typeface="Calibri"/>
                <a:ea typeface="Calibri"/>
                <a:cs typeface="Calibri"/>
              </a:rPr>
              <a:t>              </a:t>
            </a:r>
          </a:p>
          <a:p>
            <a:r>
              <a:rPr lang="it-IT" sz="2000" dirty="0">
                <a:latin typeface="Calibri"/>
                <a:ea typeface="Calibri"/>
                <a:cs typeface="Calibri"/>
              </a:rPr>
              <a:t>           TIPOLOGIA DI CONTRATTO:</a:t>
            </a:r>
            <a:r>
              <a:rPr lang="it-IT" sz="2000" b="1" dirty="0">
                <a:latin typeface="Calibri"/>
                <a:ea typeface="Calibri"/>
                <a:cs typeface="Calibri"/>
              </a:rPr>
              <a:t> DETERMINATO</a:t>
            </a:r>
            <a:endParaRPr lang="it-IT" sz="2000" dirty="0">
              <a:latin typeface="Calibri"/>
              <a:ea typeface="Calibri"/>
              <a:cs typeface="Calibri"/>
            </a:endParaRPr>
          </a:p>
          <a:p>
            <a:r>
              <a:rPr lang="it-IT" sz="2000" dirty="0">
                <a:latin typeface="Calibri"/>
                <a:ea typeface="Calibri"/>
                <a:cs typeface="Calibri"/>
              </a:rPr>
              <a:t>          </a:t>
            </a:r>
            <a:r>
              <a:rPr lang="it-IT" sz="2000" b="1" dirty="0">
                <a:solidFill>
                  <a:srgbClr val="C00000"/>
                </a:solidFill>
                <a:latin typeface="Calibri"/>
                <a:cs typeface="Calibri"/>
              </a:rPr>
              <a:t>                         </a:t>
            </a:r>
            <a:endParaRPr lang="it-IT" sz="2000" b="1" dirty="0">
              <a:solidFill>
                <a:srgbClr val="C00000"/>
              </a:solidFill>
              <a:latin typeface="+mn-lt"/>
              <a:cs typeface="Calibri"/>
            </a:endParaRPr>
          </a:p>
          <a:p>
            <a:pPr marL="898525"/>
            <a:r>
              <a:rPr lang="it-IT" sz="2000" dirty="0">
                <a:latin typeface="+mn-lt"/>
              </a:rPr>
              <a:t>SEDE DI LAVORO: </a:t>
            </a:r>
            <a:r>
              <a:rPr lang="it-IT" sz="2000" b="1" dirty="0">
                <a:latin typeface="+mn-lt"/>
              </a:rPr>
              <a:t>FIZZONASCO DI PIEVE EMANUELE</a:t>
            </a:r>
            <a:endParaRPr lang="it-IT" sz="2000" b="1" dirty="0">
              <a:latin typeface="Calibri"/>
            </a:endParaRPr>
          </a:p>
          <a:p>
            <a:endParaRPr lang="it-IT" sz="1200" dirty="0">
              <a:solidFill>
                <a:srgbClr val="202020"/>
              </a:solidFill>
              <a:latin typeface="Calibri"/>
              <a:ea typeface="Calibri"/>
              <a:cs typeface="Calibri"/>
            </a:endParaRPr>
          </a:p>
          <a:p>
            <a:endParaRPr lang="it-IT" sz="1200" dirty="0">
              <a:solidFill>
                <a:srgbClr val="202020"/>
              </a:solidFill>
              <a:latin typeface="Calibri"/>
              <a:ea typeface="Calibri"/>
              <a:cs typeface="Calibri"/>
            </a:endParaRPr>
          </a:p>
          <a:p>
            <a:endParaRPr lang="it-IT" sz="1200" dirty="0">
              <a:solidFill>
                <a:srgbClr val="202020"/>
              </a:solidFill>
              <a:latin typeface="Calibri"/>
              <a:ea typeface="Calibri"/>
              <a:cs typeface="Calibri"/>
            </a:endParaRPr>
          </a:p>
          <a:p>
            <a:r>
              <a:rPr lang="it-IT" sz="1200" dirty="0">
                <a:solidFill>
                  <a:srgbClr val="202020"/>
                </a:solidFill>
                <a:latin typeface="Calibri"/>
                <a:ea typeface="Calibri"/>
                <a:cs typeface="Calibri"/>
              </a:rPr>
              <a:t>La risorsa, per società allestimenti floreali eventi, si dovrà occupare di pulizia zona uffici, laboratorio, bagno</a:t>
            </a:r>
            <a:endParaRPr lang="it-IT" dirty="0"/>
          </a:p>
          <a:p>
            <a:endParaRPr lang="it-IT" sz="1200" b="1" dirty="0">
              <a:solidFill>
                <a:srgbClr val="DA1A2A"/>
              </a:solidFill>
              <a:latin typeface="Calibri"/>
              <a:ea typeface="Calibri"/>
              <a:cs typeface="Calibri"/>
            </a:endParaRPr>
          </a:p>
          <a:p>
            <a:r>
              <a:rPr lang="it-IT" sz="1200" b="1" dirty="0">
                <a:solidFill>
                  <a:srgbClr val="DA1A2A"/>
                </a:solidFill>
                <a:latin typeface="Calibri"/>
                <a:ea typeface="Calibri"/>
                <a:cs typeface="Calibri"/>
              </a:rPr>
              <a:t>PROFILO IDEALE</a:t>
            </a:r>
            <a:r>
              <a:rPr lang="it-IT" sz="1200" dirty="0">
                <a:solidFill>
                  <a:srgbClr val="DA1A2A"/>
                </a:solidFill>
                <a:latin typeface="Trebuchet MS"/>
                <a:cs typeface="Calibri"/>
              </a:rPr>
              <a:t>:</a:t>
            </a:r>
            <a:r>
              <a:rPr lang="it-IT" sz="1200" dirty="0">
                <a:solidFill>
                  <a:srgbClr val="DA1A2A"/>
                </a:solidFill>
                <a:latin typeface="Trebuchet MS"/>
                <a:ea typeface="Calibri"/>
                <a:cs typeface="Calibri"/>
              </a:rPr>
              <a:t> </a:t>
            </a:r>
            <a:r>
              <a:rPr lang="it-IT" sz="1200" dirty="0">
                <a:solidFill>
                  <a:srgbClr val="202020"/>
                </a:solidFill>
                <a:latin typeface="Calibri"/>
                <a:ea typeface="Calibri"/>
                <a:cs typeface="Calibri"/>
              </a:rPr>
              <a:t>preferibile esperienza in mansioni da ricoprire, residenza/domicilio in Fizzonasco di Pieve Emanuele o zone limitrofe</a:t>
            </a:r>
            <a:endParaRPr lang="it-IT" dirty="0"/>
          </a:p>
          <a:p>
            <a:r>
              <a:rPr lang="it-IT" sz="1200" b="1" dirty="0">
                <a:solidFill>
                  <a:srgbClr val="DA1A2A"/>
                </a:solidFill>
                <a:latin typeface="Calibri"/>
                <a:ea typeface="Calibri"/>
                <a:cs typeface="Calibri"/>
              </a:rPr>
              <a:t>ORARIO DI LAVORO E CCNL</a:t>
            </a:r>
            <a:r>
              <a:rPr lang="it-IT" sz="1200" dirty="0">
                <a:solidFill>
                  <a:srgbClr val="DA1A2A"/>
                </a:solidFill>
                <a:latin typeface="Calibri"/>
                <a:ea typeface="Calibri"/>
                <a:cs typeface="Calibri"/>
              </a:rPr>
              <a:t>: </a:t>
            </a:r>
            <a:r>
              <a:rPr lang="it-IT" sz="1200" b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Part time (2 ore settimanali ed eventualmente aumentabili. Distribuite sulla settimana a seconda della disponibilità del/della candidata)– Commercio</a:t>
            </a:r>
            <a:endParaRPr lang="it-IT" dirty="0"/>
          </a:p>
          <a:p>
            <a:r>
              <a:rPr lang="it-IT" sz="1200" b="1" dirty="0">
                <a:solidFill>
                  <a:srgbClr val="DA1A2A"/>
                </a:solidFill>
                <a:latin typeface="Calibri"/>
                <a:ea typeface="Calibri"/>
                <a:cs typeface="Calibri"/>
              </a:rPr>
              <a:t>RETRIBUZIONE</a:t>
            </a:r>
            <a:r>
              <a:rPr lang="it-IT" sz="1200" b="1" dirty="0">
                <a:solidFill>
                  <a:srgbClr val="DA1A2A"/>
                </a:solidFill>
                <a:latin typeface="Roboto"/>
                <a:ea typeface="Roboto"/>
                <a:cs typeface="Roboto"/>
              </a:rPr>
              <a:t>: </a:t>
            </a:r>
            <a:r>
              <a:rPr lang="it-IT" sz="1200" dirty="0">
                <a:solidFill>
                  <a:srgbClr val="202020"/>
                </a:solidFill>
                <a:latin typeface="Calibri"/>
                <a:ea typeface="Calibri"/>
                <a:cs typeface="Calibri"/>
              </a:rPr>
              <a:t>€ 10/12 ora netti</a:t>
            </a:r>
          </a:p>
          <a:p>
            <a:endParaRPr lang="en-US" sz="1200" i="1" dirty="0">
              <a:solidFill>
                <a:srgbClr val="212529"/>
              </a:solidFill>
              <a:latin typeface="Calibri"/>
              <a:ea typeface="Calibri"/>
              <a:cs typeface="Calibri"/>
            </a:endParaRPr>
          </a:p>
          <a:p>
            <a:r>
              <a:rPr lang="en-US" sz="1200" i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L'offerta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è </a:t>
            </a:r>
            <a:r>
              <a:rPr lang="en-US" sz="1200" i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rivolta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a </a:t>
            </a:r>
            <a:r>
              <a:rPr lang="en-US" sz="1200" i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tutte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le </a:t>
            </a:r>
            <a:r>
              <a:rPr lang="en-US" sz="1200" i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persone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200" i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nel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rispetto </a:t>
            </a:r>
            <a:r>
              <a:rPr lang="en-US" sz="1200" i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delle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200" i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pari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200" i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opportunità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di </a:t>
            </a:r>
            <a:r>
              <a:rPr lang="en-US" sz="1200" i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genere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, </a:t>
            </a:r>
            <a:r>
              <a:rPr lang="en-US" sz="1200" i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diversità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e </a:t>
            </a:r>
            <a:r>
              <a:rPr lang="en-US" sz="1200" i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inclusione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(ai sensi </a:t>
            </a:r>
            <a:r>
              <a:rPr lang="en-US" sz="1200" i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Dlgs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198/2006, 215/2003 e 216/2003)</a:t>
            </a:r>
            <a:endParaRPr lang="en-US" sz="1200" dirty="0">
              <a:latin typeface="Calibri"/>
              <a:ea typeface="Calibri"/>
              <a:cs typeface="Calibri"/>
            </a:endParaRPr>
          </a:p>
          <a:p>
            <a:br>
              <a:rPr lang="en-US" dirty="0"/>
            </a:br>
            <a:endParaRPr lang="en-US" dirty="0"/>
          </a:p>
          <a:p>
            <a:endParaRPr lang="it-IT" sz="1200" dirty="0">
              <a:latin typeface="Calibri"/>
              <a:ea typeface="Roboto"/>
              <a:cs typeface="Roboto"/>
            </a:endParaRPr>
          </a:p>
          <a:p>
            <a:endParaRPr lang="it-IT" sz="1200" dirty="0">
              <a:solidFill>
                <a:srgbClr val="202020"/>
              </a:solidFill>
              <a:latin typeface="Calibri"/>
              <a:cs typeface="Calibri"/>
            </a:endParaRPr>
          </a:p>
          <a:p>
            <a:br>
              <a:rPr lang="en-US" dirty="0"/>
            </a:br>
            <a:endParaRPr lang="en-US" dirty="0"/>
          </a:p>
          <a:p>
            <a:endParaRPr lang="it-IT" sz="1200" dirty="0">
              <a:effectLst/>
              <a:latin typeface="+mn-lt"/>
              <a:ea typeface="Roboto"/>
              <a:cs typeface="Roboto"/>
            </a:endParaRPr>
          </a:p>
        </p:txBody>
      </p:sp>
      <p:sp>
        <p:nvSpPr>
          <p:cNvPr id="2" name="Google Shape;245;p6">
            <a:extLst>
              <a:ext uri="{FF2B5EF4-FFF2-40B4-BE49-F238E27FC236}">
                <a16:creationId xmlns:a16="http://schemas.microsoft.com/office/drawing/2014/main" id="{317F2C8C-E447-F109-E96C-91A9E6FD3DA4}"/>
              </a:ext>
            </a:extLst>
          </p:cNvPr>
          <p:cNvSpPr/>
          <p:nvPr/>
        </p:nvSpPr>
        <p:spPr>
          <a:xfrm rot="5400000">
            <a:off x="4040147" y="1292498"/>
            <a:ext cx="136497" cy="7487920"/>
          </a:xfrm>
          <a:prstGeom prst="rect">
            <a:avLst/>
          </a:prstGeom>
          <a:solidFill>
            <a:srgbClr val="D91A2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Anello 10">
            <a:extLst>
              <a:ext uri="{FF2B5EF4-FFF2-40B4-BE49-F238E27FC236}">
                <a16:creationId xmlns:a16="http://schemas.microsoft.com/office/drawing/2014/main" id="{180C827B-5A67-7A23-D44B-34F34F45B1D8}"/>
              </a:ext>
            </a:extLst>
          </p:cNvPr>
          <p:cNvSpPr/>
          <p:nvPr/>
        </p:nvSpPr>
        <p:spPr>
          <a:xfrm>
            <a:off x="8411817" y="4518590"/>
            <a:ext cx="621030" cy="621030"/>
          </a:xfrm>
          <a:prstGeom prst="donut">
            <a:avLst/>
          </a:prstGeom>
          <a:solidFill>
            <a:srgbClr val="D91A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0" name="Estrella: 10 puntas 11">
            <a:extLst>
              <a:ext uri="{FF2B5EF4-FFF2-40B4-BE49-F238E27FC236}">
                <a16:creationId xmlns:a16="http://schemas.microsoft.com/office/drawing/2014/main" id="{C93E91F9-702D-87FA-22A4-DAE333525200}"/>
              </a:ext>
            </a:extLst>
          </p:cNvPr>
          <p:cNvSpPr/>
          <p:nvPr/>
        </p:nvSpPr>
        <p:spPr>
          <a:xfrm>
            <a:off x="9486522" y="486821"/>
            <a:ext cx="2163921" cy="2163923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573892">
              <a:srgbClr val="81CBD1">
                <a:alpha val="33000"/>
              </a:srgbClr>
            </a:glow>
            <a:softEdge rad="301653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Estrella: 10 puntas 11">
            <a:extLst>
              <a:ext uri="{FF2B5EF4-FFF2-40B4-BE49-F238E27FC236}">
                <a16:creationId xmlns:a16="http://schemas.microsoft.com/office/drawing/2014/main" id="{2C2212B5-5383-08AD-5244-50E7142C44FC}"/>
              </a:ext>
            </a:extLst>
          </p:cNvPr>
          <p:cNvSpPr/>
          <p:nvPr/>
        </p:nvSpPr>
        <p:spPr>
          <a:xfrm>
            <a:off x="-1812268" y="965738"/>
            <a:ext cx="2405931" cy="2673822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1103208">
              <a:srgbClr val="D91A2A">
                <a:alpha val="33000"/>
              </a:srgbClr>
            </a:glow>
            <a:softEdge rad="400550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Google Shape;2952;p64">
            <a:extLst>
              <a:ext uri="{FF2B5EF4-FFF2-40B4-BE49-F238E27FC236}">
                <a16:creationId xmlns:a16="http://schemas.microsoft.com/office/drawing/2014/main" id="{9B271CFB-2078-019D-8EEC-F948AB64815D}"/>
              </a:ext>
            </a:extLst>
          </p:cNvPr>
          <p:cNvSpPr/>
          <p:nvPr/>
        </p:nvSpPr>
        <p:spPr>
          <a:xfrm flipH="1">
            <a:off x="796688" y="2086399"/>
            <a:ext cx="204207" cy="323277"/>
          </a:xfrm>
          <a:custGeom>
            <a:avLst/>
            <a:gdLst/>
            <a:ahLst/>
            <a:cxnLst/>
            <a:rect l="l" t="t" r="r" b="b"/>
            <a:pathLst>
              <a:path w="133027" h="195758" extrusionOk="0">
                <a:moveTo>
                  <a:pt x="65846" y="26249"/>
                </a:moveTo>
                <a:cubicBezTo>
                  <a:pt x="87201" y="26249"/>
                  <a:pt x="104108" y="43156"/>
                  <a:pt x="104108" y="64511"/>
                </a:cubicBezTo>
                <a:cubicBezTo>
                  <a:pt x="104108" y="85422"/>
                  <a:pt x="87201" y="102328"/>
                  <a:pt x="65846" y="102328"/>
                </a:cubicBezTo>
                <a:cubicBezTo>
                  <a:pt x="44936" y="102328"/>
                  <a:pt x="28029" y="85422"/>
                  <a:pt x="28029" y="64511"/>
                </a:cubicBezTo>
                <a:cubicBezTo>
                  <a:pt x="28029" y="43156"/>
                  <a:pt x="44936" y="26249"/>
                  <a:pt x="65846" y="26249"/>
                </a:cubicBezTo>
                <a:close/>
                <a:moveTo>
                  <a:pt x="66291" y="0"/>
                </a:moveTo>
                <a:cubicBezTo>
                  <a:pt x="29809" y="0"/>
                  <a:pt x="0" y="29809"/>
                  <a:pt x="0" y="66291"/>
                </a:cubicBezTo>
                <a:cubicBezTo>
                  <a:pt x="0" y="84977"/>
                  <a:pt x="18241" y="118345"/>
                  <a:pt x="18241" y="118345"/>
                </a:cubicBezTo>
                <a:lnTo>
                  <a:pt x="64066" y="195758"/>
                </a:lnTo>
                <a:lnTo>
                  <a:pt x="111671" y="119234"/>
                </a:lnTo>
                <a:cubicBezTo>
                  <a:pt x="111671" y="119234"/>
                  <a:pt x="133027" y="87201"/>
                  <a:pt x="133027" y="66291"/>
                </a:cubicBezTo>
                <a:cubicBezTo>
                  <a:pt x="133027" y="29809"/>
                  <a:pt x="103218" y="0"/>
                  <a:pt x="66291" y="0"/>
                </a:cubicBezTo>
                <a:close/>
              </a:path>
            </a:pathLst>
          </a:custGeom>
          <a:solidFill>
            <a:srgbClr val="D91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" name="Google Shape;7568;p75">
            <a:extLst>
              <a:ext uri="{FF2B5EF4-FFF2-40B4-BE49-F238E27FC236}">
                <a16:creationId xmlns:a16="http://schemas.microsoft.com/office/drawing/2014/main" id="{FE1C4CD5-B4CA-1B10-1C0A-4C787A10E2F0}"/>
              </a:ext>
            </a:extLst>
          </p:cNvPr>
          <p:cNvGrpSpPr/>
          <p:nvPr/>
        </p:nvGrpSpPr>
        <p:grpSpPr>
          <a:xfrm>
            <a:off x="497974" y="485975"/>
            <a:ext cx="1008351" cy="972607"/>
            <a:chOff x="-3768700" y="3253275"/>
            <a:chExt cx="301850" cy="291150"/>
          </a:xfrm>
          <a:solidFill>
            <a:srgbClr val="D91A2A"/>
          </a:solidFill>
        </p:grpSpPr>
        <p:sp>
          <p:nvSpPr>
            <p:cNvPr id="30" name="Google Shape;7569;p75">
              <a:extLst>
                <a:ext uri="{FF2B5EF4-FFF2-40B4-BE49-F238E27FC236}">
                  <a16:creationId xmlns:a16="http://schemas.microsoft.com/office/drawing/2014/main" id="{2E53220A-DA31-8FF1-0E31-A13488026496}"/>
                </a:ext>
              </a:extLst>
            </p:cNvPr>
            <p:cNvSpPr/>
            <p:nvPr/>
          </p:nvSpPr>
          <p:spPr>
            <a:xfrm>
              <a:off x="-3603925" y="3355650"/>
              <a:ext cx="69350" cy="33900"/>
            </a:xfrm>
            <a:custGeom>
              <a:avLst/>
              <a:gdLst/>
              <a:ahLst/>
              <a:cxnLst/>
              <a:rect l="l" t="t" r="r" b="b"/>
              <a:pathLst>
                <a:path w="2774" h="1356" extrusionOk="0">
                  <a:moveTo>
                    <a:pt x="1040" y="1"/>
                  </a:moveTo>
                  <a:cubicBezTo>
                    <a:pt x="505" y="1"/>
                    <a:pt x="1" y="473"/>
                    <a:pt x="1" y="1009"/>
                  </a:cubicBezTo>
                  <a:lnTo>
                    <a:pt x="1" y="1356"/>
                  </a:lnTo>
                  <a:lnTo>
                    <a:pt x="2773" y="1356"/>
                  </a:lnTo>
                  <a:lnTo>
                    <a:pt x="2773" y="1009"/>
                  </a:lnTo>
                  <a:cubicBezTo>
                    <a:pt x="2742" y="473"/>
                    <a:pt x="2269" y="1"/>
                    <a:pt x="170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7570;p75">
              <a:extLst>
                <a:ext uri="{FF2B5EF4-FFF2-40B4-BE49-F238E27FC236}">
                  <a16:creationId xmlns:a16="http://schemas.microsoft.com/office/drawing/2014/main" id="{69B957E3-9DDF-0019-79E4-E12333AA20C6}"/>
                </a:ext>
              </a:extLst>
            </p:cNvPr>
            <p:cNvSpPr/>
            <p:nvPr/>
          </p:nvSpPr>
          <p:spPr>
            <a:xfrm>
              <a:off x="-3586600" y="3305250"/>
              <a:ext cx="33125" cy="33100"/>
            </a:xfrm>
            <a:custGeom>
              <a:avLst/>
              <a:gdLst/>
              <a:ahLst/>
              <a:cxnLst/>
              <a:rect l="l" t="t" r="r" b="b"/>
              <a:pathLst>
                <a:path w="1325" h="1324" extrusionOk="0">
                  <a:moveTo>
                    <a:pt x="663" y="0"/>
                  </a:moveTo>
                  <a:cubicBezTo>
                    <a:pt x="253" y="0"/>
                    <a:pt x="1" y="316"/>
                    <a:pt x="1" y="662"/>
                  </a:cubicBezTo>
                  <a:cubicBezTo>
                    <a:pt x="1" y="1009"/>
                    <a:pt x="316" y="1324"/>
                    <a:pt x="663" y="1324"/>
                  </a:cubicBezTo>
                  <a:cubicBezTo>
                    <a:pt x="1041" y="1324"/>
                    <a:pt x="1324" y="1009"/>
                    <a:pt x="1324" y="662"/>
                  </a:cubicBezTo>
                  <a:cubicBezTo>
                    <a:pt x="1324" y="284"/>
                    <a:pt x="1009" y="0"/>
                    <a:pt x="6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7571;p75">
              <a:extLst>
                <a:ext uri="{FF2B5EF4-FFF2-40B4-BE49-F238E27FC236}">
                  <a16:creationId xmlns:a16="http://schemas.microsoft.com/office/drawing/2014/main" id="{54173355-F15C-DE89-4EAB-1B6839CC7A9C}"/>
                </a:ext>
              </a:extLst>
            </p:cNvPr>
            <p:cNvSpPr/>
            <p:nvPr/>
          </p:nvSpPr>
          <p:spPr>
            <a:xfrm>
              <a:off x="-3768700" y="3253275"/>
              <a:ext cx="301850" cy="291150"/>
            </a:xfrm>
            <a:custGeom>
              <a:avLst/>
              <a:gdLst/>
              <a:ahLst/>
              <a:cxnLst/>
              <a:rect l="l" t="t" r="r" b="b"/>
              <a:pathLst>
                <a:path w="12074" h="11646" extrusionOk="0">
                  <a:moveTo>
                    <a:pt x="7947" y="1323"/>
                  </a:moveTo>
                  <a:cubicBezTo>
                    <a:pt x="8703" y="1323"/>
                    <a:pt x="9333" y="1953"/>
                    <a:pt x="9333" y="2710"/>
                  </a:cubicBezTo>
                  <a:cubicBezTo>
                    <a:pt x="9333" y="3025"/>
                    <a:pt x="9207" y="3340"/>
                    <a:pt x="9018" y="3560"/>
                  </a:cubicBezTo>
                  <a:cubicBezTo>
                    <a:pt x="9585" y="3844"/>
                    <a:pt x="9994" y="4442"/>
                    <a:pt x="9994" y="5104"/>
                  </a:cubicBezTo>
                  <a:lnTo>
                    <a:pt x="9994" y="5766"/>
                  </a:lnTo>
                  <a:lnTo>
                    <a:pt x="10026" y="5766"/>
                  </a:lnTo>
                  <a:cubicBezTo>
                    <a:pt x="10026" y="5955"/>
                    <a:pt x="9868" y="6112"/>
                    <a:pt x="9679" y="6112"/>
                  </a:cubicBezTo>
                  <a:lnTo>
                    <a:pt x="6245" y="6112"/>
                  </a:lnTo>
                  <a:cubicBezTo>
                    <a:pt x="6056" y="6112"/>
                    <a:pt x="5899" y="5955"/>
                    <a:pt x="5899" y="5766"/>
                  </a:cubicBezTo>
                  <a:lnTo>
                    <a:pt x="5899" y="5104"/>
                  </a:lnTo>
                  <a:cubicBezTo>
                    <a:pt x="5899" y="4442"/>
                    <a:pt x="6308" y="3844"/>
                    <a:pt x="6875" y="3560"/>
                  </a:cubicBezTo>
                  <a:cubicBezTo>
                    <a:pt x="6686" y="3340"/>
                    <a:pt x="6560" y="3056"/>
                    <a:pt x="6560" y="2710"/>
                  </a:cubicBezTo>
                  <a:cubicBezTo>
                    <a:pt x="6560" y="1953"/>
                    <a:pt x="7190" y="1323"/>
                    <a:pt x="7947" y="1323"/>
                  </a:cubicBezTo>
                  <a:close/>
                  <a:moveTo>
                    <a:pt x="7947" y="0"/>
                  </a:moveTo>
                  <a:cubicBezTo>
                    <a:pt x="5647" y="0"/>
                    <a:pt x="3851" y="1827"/>
                    <a:pt x="3851" y="4096"/>
                  </a:cubicBezTo>
                  <a:cubicBezTo>
                    <a:pt x="3851" y="5104"/>
                    <a:pt x="4197" y="6018"/>
                    <a:pt x="4828" y="6711"/>
                  </a:cubicBezTo>
                  <a:lnTo>
                    <a:pt x="4134" y="7435"/>
                  </a:lnTo>
                  <a:cubicBezTo>
                    <a:pt x="3981" y="7364"/>
                    <a:pt x="3823" y="7329"/>
                    <a:pt x="3669" y="7329"/>
                  </a:cubicBezTo>
                  <a:cubicBezTo>
                    <a:pt x="3412" y="7329"/>
                    <a:pt x="3166" y="7427"/>
                    <a:pt x="2969" y="7624"/>
                  </a:cubicBezTo>
                  <a:lnTo>
                    <a:pt x="732" y="9861"/>
                  </a:lnTo>
                  <a:cubicBezTo>
                    <a:pt x="0" y="10593"/>
                    <a:pt x="722" y="11645"/>
                    <a:pt x="1509" y="11645"/>
                  </a:cubicBezTo>
                  <a:cubicBezTo>
                    <a:pt x="1739" y="11645"/>
                    <a:pt x="1975" y="11555"/>
                    <a:pt x="2181" y="11342"/>
                  </a:cubicBezTo>
                  <a:lnTo>
                    <a:pt x="4449" y="9074"/>
                  </a:lnTo>
                  <a:cubicBezTo>
                    <a:pt x="4765" y="8759"/>
                    <a:pt x="4796" y="8286"/>
                    <a:pt x="4638" y="7939"/>
                  </a:cubicBezTo>
                  <a:lnTo>
                    <a:pt x="5332" y="7246"/>
                  </a:lnTo>
                  <a:cubicBezTo>
                    <a:pt x="6056" y="7813"/>
                    <a:pt x="7001" y="8223"/>
                    <a:pt x="7978" y="8223"/>
                  </a:cubicBezTo>
                  <a:cubicBezTo>
                    <a:pt x="10278" y="8223"/>
                    <a:pt x="12074" y="6364"/>
                    <a:pt x="12074" y="4127"/>
                  </a:cubicBezTo>
                  <a:cubicBezTo>
                    <a:pt x="12074" y="1796"/>
                    <a:pt x="10215" y="0"/>
                    <a:pt x="79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" name="Google Shape;4638;p69">
            <a:extLst>
              <a:ext uri="{FF2B5EF4-FFF2-40B4-BE49-F238E27FC236}">
                <a16:creationId xmlns:a16="http://schemas.microsoft.com/office/drawing/2014/main" id="{F063335F-DE77-9EB5-7EB8-B4ACF6547E63}"/>
              </a:ext>
            </a:extLst>
          </p:cNvPr>
          <p:cNvSpPr/>
          <p:nvPr/>
        </p:nvSpPr>
        <p:spPr>
          <a:xfrm>
            <a:off x="720286" y="2793221"/>
            <a:ext cx="356228" cy="368985"/>
          </a:xfrm>
          <a:custGeom>
            <a:avLst/>
            <a:gdLst/>
            <a:ahLst/>
            <a:cxnLst/>
            <a:rect l="l" t="t" r="r" b="b"/>
            <a:pathLst>
              <a:path w="19273" h="18069" extrusionOk="0">
                <a:moveTo>
                  <a:pt x="5456" y="7679"/>
                </a:moveTo>
                <a:cubicBezTo>
                  <a:pt x="6294" y="7679"/>
                  <a:pt x="6715" y="8694"/>
                  <a:pt x="6122" y="9284"/>
                </a:cubicBezTo>
                <a:cubicBezTo>
                  <a:pt x="5930" y="9476"/>
                  <a:pt x="5694" y="9562"/>
                  <a:pt x="5462" y="9562"/>
                </a:cubicBezTo>
                <a:cubicBezTo>
                  <a:pt x="4979" y="9562"/>
                  <a:pt x="4517" y="9188"/>
                  <a:pt x="4517" y="8622"/>
                </a:cubicBezTo>
                <a:cubicBezTo>
                  <a:pt x="4517" y="8101"/>
                  <a:pt x="4936" y="7679"/>
                  <a:pt x="5456" y="7679"/>
                </a:cubicBezTo>
                <a:close/>
                <a:moveTo>
                  <a:pt x="9636" y="7679"/>
                </a:moveTo>
                <a:cubicBezTo>
                  <a:pt x="10473" y="7679"/>
                  <a:pt x="10892" y="8694"/>
                  <a:pt x="10299" y="9284"/>
                </a:cubicBezTo>
                <a:cubicBezTo>
                  <a:pt x="10107" y="9476"/>
                  <a:pt x="9872" y="9562"/>
                  <a:pt x="9640" y="9562"/>
                </a:cubicBezTo>
                <a:cubicBezTo>
                  <a:pt x="9157" y="9562"/>
                  <a:pt x="8694" y="9188"/>
                  <a:pt x="8694" y="8622"/>
                </a:cubicBezTo>
                <a:cubicBezTo>
                  <a:pt x="8694" y="8101"/>
                  <a:pt x="9115" y="7679"/>
                  <a:pt x="9636" y="7679"/>
                </a:cubicBezTo>
                <a:close/>
                <a:moveTo>
                  <a:pt x="13813" y="7679"/>
                </a:moveTo>
                <a:cubicBezTo>
                  <a:pt x="14650" y="7679"/>
                  <a:pt x="15071" y="8694"/>
                  <a:pt x="14478" y="9284"/>
                </a:cubicBezTo>
                <a:cubicBezTo>
                  <a:pt x="14286" y="9476"/>
                  <a:pt x="14050" y="9562"/>
                  <a:pt x="13819" y="9562"/>
                </a:cubicBezTo>
                <a:cubicBezTo>
                  <a:pt x="13336" y="9562"/>
                  <a:pt x="12873" y="9188"/>
                  <a:pt x="12873" y="8622"/>
                </a:cubicBezTo>
                <a:cubicBezTo>
                  <a:pt x="12873" y="8101"/>
                  <a:pt x="13292" y="7679"/>
                  <a:pt x="13813" y="7679"/>
                </a:cubicBezTo>
                <a:close/>
                <a:moveTo>
                  <a:pt x="9597" y="1"/>
                </a:moveTo>
                <a:cubicBezTo>
                  <a:pt x="4303" y="1"/>
                  <a:pt x="0" y="3801"/>
                  <a:pt x="0" y="8471"/>
                </a:cubicBezTo>
                <a:cubicBezTo>
                  <a:pt x="0" y="10444"/>
                  <a:pt x="780" y="12356"/>
                  <a:pt x="2201" y="13870"/>
                </a:cubicBezTo>
                <a:cubicBezTo>
                  <a:pt x="2481" y="15033"/>
                  <a:pt x="2138" y="16258"/>
                  <a:pt x="1292" y="17104"/>
                </a:cubicBezTo>
                <a:cubicBezTo>
                  <a:pt x="940" y="17460"/>
                  <a:pt x="1190" y="18068"/>
                  <a:pt x="1692" y="18068"/>
                </a:cubicBezTo>
                <a:cubicBezTo>
                  <a:pt x="3300" y="18065"/>
                  <a:pt x="4845" y="17442"/>
                  <a:pt x="6005" y="16328"/>
                </a:cubicBezTo>
                <a:cubicBezTo>
                  <a:pt x="7150" y="16731"/>
                  <a:pt x="8357" y="16939"/>
                  <a:pt x="9571" y="16939"/>
                </a:cubicBezTo>
                <a:cubicBezTo>
                  <a:pt x="9579" y="16939"/>
                  <a:pt x="9588" y="16939"/>
                  <a:pt x="9597" y="16939"/>
                </a:cubicBezTo>
                <a:cubicBezTo>
                  <a:pt x="14891" y="16939"/>
                  <a:pt x="19272" y="13139"/>
                  <a:pt x="19272" y="8471"/>
                </a:cubicBezTo>
                <a:cubicBezTo>
                  <a:pt x="19272" y="3801"/>
                  <a:pt x="14891" y="1"/>
                  <a:pt x="9597" y="1"/>
                </a:cubicBezTo>
                <a:close/>
              </a:path>
            </a:pathLst>
          </a:custGeom>
          <a:solidFill>
            <a:srgbClr val="D91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435D7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" name="Google Shape;5450;p71">
            <a:extLst>
              <a:ext uri="{FF2B5EF4-FFF2-40B4-BE49-F238E27FC236}">
                <a16:creationId xmlns:a16="http://schemas.microsoft.com/office/drawing/2014/main" id="{AF06130E-65BC-F874-35DD-9C57CD77AD6D}"/>
              </a:ext>
            </a:extLst>
          </p:cNvPr>
          <p:cNvGrpSpPr/>
          <p:nvPr/>
        </p:nvGrpSpPr>
        <p:grpSpPr>
          <a:xfrm>
            <a:off x="717295" y="3638301"/>
            <a:ext cx="362528" cy="364224"/>
            <a:chOff x="-64406125" y="3362225"/>
            <a:chExt cx="318225" cy="314800"/>
          </a:xfrm>
          <a:solidFill>
            <a:srgbClr val="D91A2A"/>
          </a:solidFill>
        </p:grpSpPr>
        <p:sp>
          <p:nvSpPr>
            <p:cNvPr id="7" name="Google Shape;5451;p71">
              <a:extLst>
                <a:ext uri="{FF2B5EF4-FFF2-40B4-BE49-F238E27FC236}">
                  <a16:creationId xmlns:a16="http://schemas.microsoft.com/office/drawing/2014/main" id="{BE208603-7887-563E-3AA7-B4A6B4D15B4B}"/>
                </a:ext>
              </a:extLst>
            </p:cNvPr>
            <p:cNvSpPr/>
            <p:nvPr/>
          </p:nvSpPr>
          <p:spPr>
            <a:xfrm>
              <a:off x="-64332100" y="3362225"/>
              <a:ext cx="170150" cy="199025"/>
            </a:xfrm>
            <a:custGeom>
              <a:avLst/>
              <a:gdLst/>
              <a:ahLst/>
              <a:cxnLst/>
              <a:rect l="l" t="t" r="r" b="b"/>
              <a:pathLst>
                <a:path w="6806" h="7961" extrusionOk="0">
                  <a:moveTo>
                    <a:pt x="4506" y="3266"/>
                  </a:moveTo>
                  <a:cubicBezTo>
                    <a:pt x="4569" y="3266"/>
                    <a:pt x="4601" y="3298"/>
                    <a:pt x="4632" y="3298"/>
                  </a:cubicBezTo>
                  <a:lnTo>
                    <a:pt x="5577" y="4621"/>
                  </a:lnTo>
                  <a:cubicBezTo>
                    <a:pt x="5420" y="5881"/>
                    <a:pt x="4664" y="7110"/>
                    <a:pt x="3403" y="7110"/>
                  </a:cubicBezTo>
                  <a:cubicBezTo>
                    <a:pt x="2206" y="7110"/>
                    <a:pt x="1419" y="5944"/>
                    <a:pt x="1261" y="4621"/>
                  </a:cubicBezTo>
                  <a:lnTo>
                    <a:pt x="2206" y="3298"/>
                  </a:lnTo>
                  <a:cubicBezTo>
                    <a:pt x="2238" y="3266"/>
                    <a:pt x="2269" y="3266"/>
                    <a:pt x="2301" y="3266"/>
                  </a:cubicBezTo>
                  <a:close/>
                  <a:moveTo>
                    <a:pt x="4055" y="1"/>
                  </a:moveTo>
                  <a:cubicBezTo>
                    <a:pt x="3400" y="1"/>
                    <a:pt x="2703" y="167"/>
                    <a:pt x="2049" y="494"/>
                  </a:cubicBezTo>
                  <a:cubicBezTo>
                    <a:pt x="1957" y="483"/>
                    <a:pt x="1867" y="478"/>
                    <a:pt x="1779" y="478"/>
                  </a:cubicBezTo>
                  <a:cubicBezTo>
                    <a:pt x="1354" y="478"/>
                    <a:pt x="976" y="600"/>
                    <a:pt x="662" y="809"/>
                  </a:cubicBezTo>
                  <a:cubicBezTo>
                    <a:pt x="347" y="1061"/>
                    <a:pt x="1" y="1534"/>
                    <a:pt x="1" y="2384"/>
                  </a:cubicBezTo>
                  <a:cubicBezTo>
                    <a:pt x="1" y="2857"/>
                    <a:pt x="95" y="3613"/>
                    <a:pt x="347" y="4621"/>
                  </a:cubicBezTo>
                  <a:cubicBezTo>
                    <a:pt x="473" y="4810"/>
                    <a:pt x="536" y="6070"/>
                    <a:pt x="1482" y="7078"/>
                  </a:cubicBezTo>
                  <a:cubicBezTo>
                    <a:pt x="2049" y="7646"/>
                    <a:pt x="2710" y="7961"/>
                    <a:pt x="3403" y="7961"/>
                  </a:cubicBezTo>
                  <a:cubicBezTo>
                    <a:pt x="5136" y="7961"/>
                    <a:pt x="6207" y="6417"/>
                    <a:pt x="6396" y="4621"/>
                  </a:cubicBezTo>
                  <a:cubicBezTo>
                    <a:pt x="6554" y="4085"/>
                    <a:pt x="6774" y="3046"/>
                    <a:pt x="6806" y="2447"/>
                  </a:cubicBezTo>
                  <a:cubicBezTo>
                    <a:pt x="6806" y="1565"/>
                    <a:pt x="6459" y="872"/>
                    <a:pt x="5703" y="431"/>
                  </a:cubicBezTo>
                  <a:cubicBezTo>
                    <a:pt x="5234" y="143"/>
                    <a:pt x="4662" y="1"/>
                    <a:pt x="40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5452;p71">
              <a:extLst>
                <a:ext uri="{FF2B5EF4-FFF2-40B4-BE49-F238E27FC236}">
                  <a16:creationId xmlns:a16="http://schemas.microsoft.com/office/drawing/2014/main" id="{1F51E51B-55BE-21D2-AB83-114EEE570F1D}"/>
                </a:ext>
              </a:extLst>
            </p:cNvPr>
            <p:cNvSpPr/>
            <p:nvPr/>
          </p:nvSpPr>
          <p:spPr>
            <a:xfrm>
              <a:off x="-64406125" y="3559050"/>
              <a:ext cx="318225" cy="117975"/>
            </a:xfrm>
            <a:custGeom>
              <a:avLst/>
              <a:gdLst/>
              <a:ahLst/>
              <a:cxnLst/>
              <a:rect l="l" t="t" r="r" b="b"/>
              <a:pathLst>
                <a:path w="12729" h="4719" extrusionOk="0">
                  <a:moveTo>
                    <a:pt x="4474" y="1001"/>
                  </a:moveTo>
                  <a:lnTo>
                    <a:pt x="5797" y="2293"/>
                  </a:lnTo>
                  <a:lnTo>
                    <a:pt x="5199" y="2891"/>
                  </a:lnTo>
                  <a:lnTo>
                    <a:pt x="4002" y="1159"/>
                  </a:lnTo>
                  <a:cubicBezTo>
                    <a:pt x="4159" y="1096"/>
                    <a:pt x="4380" y="1064"/>
                    <a:pt x="4474" y="1001"/>
                  </a:cubicBezTo>
                  <a:close/>
                  <a:moveTo>
                    <a:pt x="8318" y="1001"/>
                  </a:moveTo>
                  <a:cubicBezTo>
                    <a:pt x="8475" y="1064"/>
                    <a:pt x="8633" y="1159"/>
                    <a:pt x="8790" y="1190"/>
                  </a:cubicBezTo>
                  <a:lnTo>
                    <a:pt x="7593" y="2891"/>
                  </a:lnTo>
                  <a:lnTo>
                    <a:pt x="6995" y="2293"/>
                  </a:lnTo>
                  <a:lnTo>
                    <a:pt x="8318" y="1001"/>
                  </a:lnTo>
                  <a:close/>
                  <a:moveTo>
                    <a:pt x="10681" y="3112"/>
                  </a:moveTo>
                  <a:cubicBezTo>
                    <a:pt x="10901" y="3112"/>
                    <a:pt x="11059" y="3301"/>
                    <a:pt x="11059" y="3553"/>
                  </a:cubicBezTo>
                  <a:cubicBezTo>
                    <a:pt x="11059" y="3742"/>
                    <a:pt x="10870" y="3931"/>
                    <a:pt x="10681" y="3931"/>
                  </a:cubicBezTo>
                  <a:lnTo>
                    <a:pt x="9578" y="3931"/>
                  </a:lnTo>
                  <a:cubicBezTo>
                    <a:pt x="9326" y="3931"/>
                    <a:pt x="9137" y="3742"/>
                    <a:pt x="9137" y="3553"/>
                  </a:cubicBezTo>
                  <a:cubicBezTo>
                    <a:pt x="9137" y="3301"/>
                    <a:pt x="9326" y="3112"/>
                    <a:pt x="9578" y="3112"/>
                  </a:cubicBezTo>
                  <a:close/>
                  <a:moveTo>
                    <a:pt x="4458" y="1"/>
                  </a:moveTo>
                  <a:cubicBezTo>
                    <a:pt x="4348" y="1"/>
                    <a:pt x="4238" y="40"/>
                    <a:pt x="4159" y="119"/>
                  </a:cubicBezTo>
                  <a:cubicBezTo>
                    <a:pt x="4065" y="245"/>
                    <a:pt x="3939" y="308"/>
                    <a:pt x="3781" y="308"/>
                  </a:cubicBezTo>
                  <a:lnTo>
                    <a:pt x="2395" y="308"/>
                  </a:lnTo>
                  <a:cubicBezTo>
                    <a:pt x="914" y="308"/>
                    <a:pt x="0" y="1442"/>
                    <a:pt x="0" y="2639"/>
                  </a:cubicBezTo>
                  <a:lnTo>
                    <a:pt x="0" y="4341"/>
                  </a:lnTo>
                  <a:cubicBezTo>
                    <a:pt x="0" y="4561"/>
                    <a:pt x="189" y="4719"/>
                    <a:pt x="441" y="4719"/>
                  </a:cubicBezTo>
                  <a:lnTo>
                    <a:pt x="12287" y="4719"/>
                  </a:lnTo>
                  <a:cubicBezTo>
                    <a:pt x="12508" y="4719"/>
                    <a:pt x="12665" y="4530"/>
                    <a:pt x="12665" y="4341"/>
                  </a:cubicBezTo>
                  <a:lnTo>
                    <a:pt x="12665" y="2639"/>
                  </a:lnTo>
                  <a:cubicBezTo>
                    <a:pt x="12728" y="1474"/>
                    <a:pt x="11783" y="371"/>
                    <a:pt x="10303" y="371"/>
                  </a:cubicBezTo>
                  <a:lnTo>
                    <a:pt x="8948" y="371"/>
                  </a:lnTo>
                  <a:cubicBezTo>
                    <a:pt x="8727" y="371"/>
                    <a:pt x="8664" y="277"/>
                    <a:pt x="8538" y="151"/>
                  </a:cubicBezTo>
                  <a:cubicBezTo>
                    <a:pt x="8456" y="52"/>
                    <a:pt x="8339" y="5"/>
                    <a:pt x="8219" y="5"/>
                  </a:cubicBezTo>
                  <a:cubicBezTo>
                    <a:pt x="8110" y="5"/>
                    <a:pt x="7998" y="44"/>
                    <a:pt x="7908" y="119"/>
                  </a:cubicBezTo>
                  <a:lnTo>
                    <a:pt x="6333" y="1694"/>
                  </a:lnTo>
                  <a:lnTo>
                    <a:pt x="4758" y="119"/>
                  </a:lnTo>
                  <a:cubicBezTo>
                    <a:pt x="4679" y="40"/>
                    <a:pt x="4569" y="1"/>
                    <a:pt x="44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93426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82;p4">
            <a:extLst>
              <a:ext uri="{FF2B5EF4-FFF2-40B4-BE49-F238E27FC236}">
                <a16:creationId xmlns:a16="http://schemas.microsoft.com/office/drawing/2014/main" id="{329E4BED-BB0F-5DD4-7EA1-E488E38FA24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30862" y="1484634"/>
            <a:ext cx="7886700" cy="3262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FFC988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FFC988"/>
                </a:solidFill>
                <a:latin typeface="Chivo"/>
                <a:ea typeface="Chivo"/>
                <a:cs typeface="Chivo"/>
                <a:sym typeface="Chivo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FFC988"/>
              </a:buClr>
              <a:buSzPts val="1350"/>
              <a:buFont typeface="Arial"/>
              <a:buNone/>
              <a:defRPr sz="1350" b="0" i="0" u="none" strike="noStrike" cap="none">
                <a:solidFill>
                  <a:srgbClr val="FFC988"/>
                </a:solidFill>
                <a:latin typeface="Chivo"/>
                <a:ea typeface="Chivo"/>
                <a:cs typeface="Chivo"/>
                <a:sym typeface="Chivo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FFC9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C988"/>
                </a:solidFill>
                <a:latin typeface="Chivo"/>
                <a:ea typeface="Chivo"/>
                <a:cs typeface="Chivo"/>
                <a:sym typeface="Chivo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FFC9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C988"/>
                </a:solidFill>
                <a:latin typeface="Chivo"/>
                <a:ea typeface="Chivo"/>
                <a:cs typeface="Chivo"/>
                <a:sym typeface="Chivo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FFC9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C988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FFC9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C988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FFC9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C988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FFC9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C988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marL="0" indent="0" algn="l"/>
            <a:r>
              <a:rPr lang="it-IT" sz="4800" b="1">
                <a:solidFill>
                  <a:srgbClr val="C00000"/>
                </a:solidFill>
                <a:latin typeface="Fira Sans Black" panose="020B0503050000020004" pitchFamily="34" charset="0"/>
                <a:cs typeface="Calibri" panose="020F0502020204030204" pitchFamily="34" charset="0"/>
              </a:rPr>
              <a:t>Offerte di Lavoro</a:t>
            </a:r>
          </a:p>
        </p:txBody>
      </p:sp>
      <p:sp>
        <p:nvSpPr>
          <p:cNvPr id="6" name="Google Shape;245;p6">
            <a:extLst>
              <a:ext uri="{FF2B5EF4-FFF2-40B4-BE49-F238E27FC236}">
                <a16:creationId xmlns:a16="http://schemas.microsoft.com/office/drawing/2014/main" id="{5DF9696D-11E3-A3CE-73F5-597F50785EE6}"/>
              </a:ext>
            </a:extLst>
          </p:cNvPr>
          <p:cNvSpPr/>
          <p:nvPr/>
        </p:nvSpPr>
        <p:spPr>
          <a:xfrm rot="5400000">
            <a:off x="3664773" y="923799"/>
            <a:ext cx="158374" cy="7487920"/>
          </a:xfrm>
          <a:prstGeom prst="rect">
            <a:avLst/>
          </a:prstGeom>
          <a:solidFill>
            <a:srgbClr val="D91A2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0933C1AB-9132-4349-86FA-D307A85DF0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49867"/>
            <a:ext cx="9144000" cy="1793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ottotitolo 2">
            <a:extLst>
              <a:ext uri="{FF2B5EF4-FFF2-40B4-BE49-F238E27FC236}">
                <a16:creationId xmlns:a16="http://schemas.microsoft.com/office/drawing/2014/main" id="{CD5CF9B7-C4EE-415B-A96B-09385B434423}"/>
              </a:ext>
            </a:extLst>
          </p:cNvPr>
          <p:cNvSpPr txBox="1">
            <a:spLocks/>
          </p:cNvSpPr>
          <p:nvPr/>
        </p:nvSpPr>
        <p:spPr>
          <a:xfrm>
            <a:off x="530862" y="2297950"/>
            <a:ext cx="6858000" cy="8651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ClrTx/>
              <a:buNone/>
            </a:pPr>
            <a:r>
              <a:rPr lang="it-IT" sz="2000" dirty="0">
                <a:latin typeface="Calibri"/>
                <a:cs typeface="Calibri"/>
              </a:rPr>
              <a:t>Centro per l’Impiego di ROZZANO aggiornate al 09/04/2026</a:t>
            </a:r>
            <a:endParaRPr lang="it-IT" sz="2000" dirty="0">
              <a:latin typeface="Calibri" panose="020F0502020204030204" pitchFamily="34" charset="0"/>
            </a:endParaRP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40B30D18-4419-4A2F-894E-510E6B3095D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675" y="-7352"/>
            <a:ext cx="5648325" cy="113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2191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>
          <a:extLst>
            <a:ext uri="{FF2B5EF4-FFF2-40B4-BE49-F238E27FC236}">
              <a16:creationId xmlns:a16="http://schemas.microsoft.com/office/drawing/2014/main" id="{315326AD-9BDB-15CB-4E6D-89C740CFEF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strella: 10 puntas 11">
            <a:extLst>
              <a:ext uri="{FF2B5EF4-FFF2-40B4-BE49-F238E27FC236}">
                <a16:creationId xmlns:a16="http://schemas.microsoft.com/office/drawing/2014/main" id="{2C449ED9-0B61-0FA3-CAD7-89C4A6D57956}"/>
              </a:ext>
            </a:extLst>
          </p:cNvPr>
          <p:cNvSpPr/>
          <p:nvPr/>
        </p:nvSpPr>
        <p:spPr>
          <a:xfrm>
            <a:off x="6802964" y="-443359"/>
            <a:ext cx="1922001" cy="1922001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573892">
              <a:srgbClr val="D91A2A">
                <a:alpha val="33000"/>
              </a:srgbClr>
            </a:glow>
            <a:softEdge rad="216138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Rectángulo: esquinas redondeadas 3">
            <a:extLst>
              <a:ext uri="{FF2B5EF4-FFF2-40B4-BE49-F238E27FC236}">
                <a16:creationId xmlns:a16="http://schemas.microsoft.com/office/drawing/2014/main" id="{DDC0469C-578C-A797-357A-76A260466363}"/>
              </a:ext>
            </a:extLst>
          </p:cNvPr>
          <p:cNvSpPr/>
          <p:nvPr/>
        </p:nvSpPr>
        <p:spPr>
          <a:xfrm>
            <a:off x="1808356" y="1356636"/>
            <a:ext cx="6488111" cy="426082"/>
          </a:xfrm>
          <a:prstGeom prst="roundRect">
            <a:avLst>
              <a:gd name="adj" fmla="val 50000"/>
            </a:avLst>
          </a:prstGeom>
          <a:solidFill>
            <a:srgbClr val="81CB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Casella di testo 2">
            <a:extLst>
              <a:ext uri="{FF2B5EF4-FFF2-40B4-BE49-F238E27FC236}">
                <a16:creationId xmlns:a16="http://schemas.microsoft.com/office/drawing/2014/main" id="{46A763E1-4823-16C6-65CB-D58DBFDC1801}"/>
              </a:ext>
            </a:extLst>
          </p:cNvPr>
          <p:cNvSpPr txBox="1"/>
          <p:nvPr/>
        </p:nvSpPr>
        <p:spPr>
          <a:xfrm>
            <a:off x="1106292" y="119384"/>
            <a:ext cx="7841962" cy="513226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898525"/>
            <a:r>
              <a:rPr lang="it-IT" sz="4000" b="1" dirty="0">
                <a:solidFill>
                  <a:srgbClr val="C00000"/>
                </a:solidFill>
                <a:latin typeface="Calibri"/>
                <a:cs typeface="Calibri"/>
              </a:rPr>
              <a:t>Sviluppatore software</a:t>
            </a:r>
          </a:p>
          <a:p>
            <a:pPr marL="898525"/>
            <a:r>
              <a:rPr lang="it-IT" sz="4000" b="1" dirty="0">
                <a:solidFill>
                  <a:srgbClr val="C00000"/>
                </a:solidFill>
                <a:latin typeface="Calibri"/>
                <a:cs typeface="Calibri"/>
              </a:rPr>
              <a:t> front end</a:t>
            </a:r>
            <a:r>
              <a:rPr lang="it-IT" sz="4000" b="1" dirty="0">
                <a:solidFill>
                  <a:srgbClr val="C00000"/>
                </a:solidFill>
                <a:ea typeface="Calibri"/>
                <a:cs typeface="Calibri"/>
              </a:rPr>
              <a:t> </a:t>
            </a:r>
            <a:r>
              <a:rPr lang="it-IT" sz="2000" b="1" dirty="0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(ID-105529)</a:t>
            </a:r>
            <a:endParaRPr lang="it-IT" sz="2000" dirty="0">
              <a:latin typeface="Calibri"/>
              <a:ea typeface="Calibri"/>
              <a:cs typeface="Calibri"/>
            </a:endParaRPr>
          </a:p>
          <a:p>
            <a:r>
              <a:rPr lang="it-IT" sz="2000" dirty="0">
                <a:latin typeface="Calibri"/>
                <a:ea typeface="Calibri"/>
                <a:cs typeface="Calibri"/>
              </a:rPr>
              <a:t>            TIPOLOGIA DI CONTRATTO: </a:t>
            </a:r>
            <a:r>
              <a:rPr lang="it-IT" sz="2000" b="1" dirty="0">
                <a:latin typeface="Calibri"/>
                <a:ea typeface="Calibri"/>
                <a:cs typeface="Calibri"/>
              </a:rPr>
              <a:t>DETERMINATO SCOPO ASSUNZIONE</a:t>
            </a:r>
          </a:p>
          <a:p>
            <a:endParaRPr lang="it-IT" dirty="0"/>
          </a:p>
          <a:p>
            <a:r>
              <a:rPr lang="it-IT" sz="2000" dirty="0">
                <a:latin typeface="Calibri"/>
                <a:ea typeface="Calibri"/>
                <a:cs typeface="Calibri"/>
              </a:rPr>
              <a:t>  </a:t>
            </a:r>
            <a:r>
              <a:rPr lang="it-IT" sz="2000" dirty="0">
                <a:latin typeface="+mn-lt"/>
                <a:ea typeface="Calibri"/>
                <a:cs typeface="Calibri"/>
              </a:rPr>
              <a:t> </a:t>
            </a:r>
            <a:r>
              <a:rPr lang="it-IT" sz="2000" dirty="0">
                <a:latin typeface="+mn-lt"/>
                <a:ea typeface="Calibri"/>
              </a:rPr>
              <a:t>         SEDE</a:t>
            </a:r>
            <a:r>
              <a:rPr lang="it-IT" sz="2000" dirty="0">
                <a:latin typeface="+mn-lt"/>
              </a:rPr>
              <a:t> DI LAVORO: </a:t>
            </a:r>
            <a:r>
              <a:rPr lang="it-IT" sz="2000" b="1" dirty="0">
                <a:latin typeface="+mn-lt"/>
              </a:rPr>
              <a:t>LACHIARELLA </a:t>
            </a:r>
            <a:endParaRPr lang="it-IT" sz="2000" b="1" dirty="0">
              <a:latin typeface="Calibri"/>
              <a:ea typeface="Roboto"/>
            </a:endParaRPr>
          </a:p>
          <a:p>
            <a:endParaRPr lang="it-IT" sz="1200" dirty="0">
              <a:solidFill>
                <a:srgbClr val="202020"/>
              </a:solidFill>
              <a:latin typeface="Calibri"/>
              <a:ea typeface="Calibri"/>
              <a:cs typeface="Calibri"/>
            </a:endParaRPr>
          </a:p>
          <a:p>
            <a:endParaRPr lang="it-IT" sz="1200" dirty="0">
              <a:solidFill>
                <a:srgbClr val="202020"/>
              </a:solidFill>
              <a:latin typeface="Calibri"/>
              <a:ea typeface="Calibri"/>
              <a:cs typeface="Calibri"/>
            </a:endParaRPr>
          </a:p>
          <a:p>
            <a:endParaRPr lang="it-IT" sz="1200" dirty="0">
              <a:solidFill>
                <a:srgbClr val="202020"/>
              </a:solidFill>
              <a:latin typeface="Calibri"/>
              <a:ea typeface="Calibri"/>
              <a:cs typeface="Calibri"/>
            </a:endParaRPr>
          </a:p>
          <a:p>
            <a:r>
              <a:rPr lang="it-IT" sz="1200" b="0" i="0" dirty="0">
                <a:solidFill>
                  <a:srgbClr val="202020"/>
                </a:solidFill>
                <a:effectLst/>
                <a:latin typeface="Calibri" panose="020F0502020204030204" pitchFamily="34" charset="0"/>
              </a:rPr>
              <a:t>La risorsa, per società fabbricazione apparecchiature per controlli processi industriali, si occuperà di sviluppo software e realizzazione di applicazioni front-end in collaborazione con sviluppatori back-end già presenti in organico, utilizzerà Visual Studio Code, REACT/REACT-Native</a:t>
            </a:r>
            <a:r>
              <a:rPr lang="it-IT" sz="1200" dirty="0">
                <a:solidFill>
                  <a:srgbClr val="202020"/>
                </a:solidFill>
                <a:latin typeface="Calibri"/>
                <a:ea typeface="Calibri"/>
                <a:cs typeface="Calibri"/>
              </a:rPr>
              <a:t>.</a:t>
            </a:r>
            <a:endParaRPr lang="it-IT" dirty="0"/>
          </a:p>
          <a:p>
            <a:r>
              <a:rPr lang="it-IT" sz="1200" b="1" dirty="0">
                <a:solidFill>
                  <a:srgbClr val="DA1A2A"/>
                </a:solidFill>
                <a:latin typeface="Roboto"/>
                <a:ea typeface="Roboto"/>
                <a:cs typeface="Roboto"/>
              </a:rPr>
              <a:t>PROFILO </a:t>
            </a:r>
            <a:r>
              <a:rPr lang="it-IT" sz="1200" b="1" dirty="0" err="1">
                <a:solidFill>
                  <a:srgbClr val="DA1A2A"/>
                </a:solidFill>
                <a:latin typeface="Roboto"/>
                <a:ea typeface="Roboto"/>
                <a:cs typeface="Roboto"/>
              </a:rPr>
              <a:t>IDEALE</a:t>
            </a:r>
            <a:r>
              <a:rPr lang="it-IT" sz="1200" dirty="0" err="1">
                <a:solidFill>
                  <a:srgbClr val="DA1A2A"/>
                </a:solidFill>
                <a:latin typeface="Trebuchet MS"/>
                <a:cs typeface="Calibri"/>
              </a:rPr>
              <a:t>:</a:t>
            </a:r>
            <a:r>
              <a:rPr lang="it-IT" sz="1200" b="0" i="0" dirty="0" err="1">
                <a:solidFill>
                  <a:srgbClr val="202020"/>
                </a:solidFill>
                <a:effectLst/>
                <a:latin typeface="Calibri" panose="020F0502020204030204" pitchFamily="34" charset="0"/>
              </a:rPr>
              <a:t>Indispensabile</a:t>
            </a:r>
            <a:r>
              <a:rPr lang="it-IT" sz="1200" b="0" i="0" dirty="0">
                <a:solidFill>
                  <a:srgbClr val="202020"/>
                </a:solidFill>
                <a:effectLst/>
                <a:latin typeface="Calibri" panose="020F0502020204030204" pitchFamily="34" charset="0"/>
              </a:rPr>
              <a:t> titolo studio in line con ruolo da ricoprire, esperienza di almeno 6 mesi nelle mansioni da svolgere, indispensabile conoscenza inglese per gestione relazioni clienti, conoscenza: REACT, REACT-Native, </a:t>
            </a:r>
            <a:r>
              <a:rPr lang="it-IT" sz="1200" b="0" i="0" dirty="0" err="1">
                <a:solidFill>
                  <a:srgbClr val="202020"/>
                </a:solidFill>
                <a:effectLst/>
                <a:latin typeface="Calibri" panose="020F0502020204030204" pitchFamily="34" charset="0"/>
              </a:rPr>
              <a:t>Javascript</a:t>
            </a:r>
            <a:r>
              <a:rPr lang="it-IT" sz="1200" b="0" i="0" dirty="0">
                <a:solidFill>
                  <a:srgbClr val="202020"/>
                </a:solidFill>
                <a:effectLst/>
                <a:latin typeface="Calibri" panose="020F0502020204030204" pitchFamily="34" charset="0"/>
              </a:rPr>
              <a:t>, </a:t>
            </a:r>
            <a:r>
              <a:rPr lang="it-IT" sz="1200" b="0" i="0" dirty="0" err="1">
                <a:solidFill>
                  <a:srgbClr val="202020"/>
                </a:solidFill>
                <a:effectLst/>
                <a:latin typeface="Calibri" panose="020F0502020204030204" pitchFamily="34" charset="0"/>
              </a:rPr>
              <a:t>Typescript</a:t>
            </a:r>
            <a:r>
              <a:rPr lang="it-IT" sz="1200" b="0" i="0" dirty="0">
                <a:solidFill>
                  <a:srgbClr val="202020"/>
                </a:solidFill>
                <a:effectLst/>
                <a:latin typeface="Calibri" panose="020F0502020204030204" pitchFamily="34" charset="0"/>
              </a:rPr>
              <a:t>, CSS, HTML 5, GIT, indispensabile patente B ed automuniti</a:t>
            </a:r>
            <a:endParaRPr lang="it-IT" sz="1600" b="0" i="0" dirty="0">
              <a:solidFill>
                <a:srgbClr val="202020"/>
              </a:solidFill>
              <a:effectLst/>
              <a:latin typeface="Roboto" panose="02000000000000000000" pitchFamily="2" charset="0"/>
            </a:endParaRPr>
          </a:p>
          <a:p>
            <a:r>
              <a:rPr lang="it-IT" sz="1200" b="1" dirty="0">
                <a:solidFill>
                  <a:srgbClr val="DA1A2A"/>
                </a:solidFill>
                <a:latin typeface="Roboto"/>
                <a:ea typeface="Roboto"/>
                <a:cs typeface="Roboto"/>
              </a:rPr>
              <a:t>ORARIO DI LAVORO E CCNL</a:t>
            </a:r>
            <a:r>
              <a:rPr lang="it-IT" sz="1200" dirty="0">
                <a:solidFill>
                  <a:srgbClr val="DA1A2A"/>
                </a:solidFill>
                <a:latin typeface="Calibri"/>
                <a:ea typeface="Calibri"/>
                <a:cs typeface="Calibri"/>
              </a:rPr>
              <a:t>: </a:t>
            </a:r>
            <a:r>
              <a:rPr lang="it-IT" sz="1200" b="1" i="0" dirty="0">
                <a:solidFill>
                  <a:srgbClr val="202020"/>
                </a:solidFill>
                <a:effectLst/>
                <a:latin typeface="Calibri" panose="020F0502020204030204" pitchFamily="34" charset="0"/>
              </a:rPr>
              <a:t>Full time 40 h/settimanali dal lunedì al venerdì, Orario elastico 8.00/9.00 – 17.00/18.00, pausa pranzo 12.30-13.30 – M</a:t>
            </a:r>
            <a:r>
              <a:rPr lang="it-IT" sz="1200" b="1" i="0" dirty="0">
                <a:solidFill>
                  <a:srgbClr val="202020"/>
                </a:solidFill>
                <a:effectLst/>
                <a:latin typeface="Arial" panose="020B0604020202020204" pitchFamily="34" charset="0"/>
              </a:rPr>
              <a:t>etalmeccanica Industria</a:t>
            </a:r>
            <a:endParaRPr lang="it-IT" sz="1200" b="1" dirty="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  <a:p>
            <a:r>
              <a:rPr lang="it-IT" sz="1200" b="1" dirty="0">
                <a:solidFill>
                  <a:srgbClr val="DA1A2A"/>
                </a:solidFill>
                <a:latin typeface="Roboto"/>
                <a:ea typeface="Roboto"/>
                <a:cs typeface="Roboto"/>
              </a:rPr>
              <a:t>RETRIBUZIONE:</a:t>
            </a:r>
            <a:r>
              <a:rPr lang="it-IT" sz="1200" dirty="0">
                <a:solidFill>
                  <a:srgbClr val="202020"/>
                </a:solidFill>
                <a:latin typeface="Calibri"/>
                <a:ea typeface="Roboto"/>
                <a:cs typeface="Roboto"/>
              </a:rPr>
              <a:t> </a:t>
            </a:r>
            <a:r>
              <a:rPr lang="it-IT" sz="1200" b="0" i="0" dirty="0">
                <a:solidFill>
                  <a:srgbClr val="202020"/>
                </a:solidFill>
                <a:effectLst/>
                <a:latin typeface="Calibri" panose="020F0502020204030204" pitchFamily="34" charset="0"/>
              </a:rPr>
              <a:t>commisurata ad esperienza, indicativamente RAL € 30000, Benefit: Ticket </a:t>
            </a:r>
            <a:r>
              <a:rPr lang="it-IT" sz="1200" b="0" i="0" dirty="0" err="1">
                <a:solidFill>
                  <a:srgbClr val="202020"/>
                </a:solidFill>
                <a:effectLst/>
                <a:latin typeface="Calibri" panose="020F0502020204030204" pitchFamily="34" charset="0"/>
              </a:rPr>
              <a:t>restaurant</a:t>
            </a:r>
            <a:r>
              <a:rPr lang="it-IT" sz="1200" b="0" i="0" dirty="0">
                <a:solidFill>
                  <a:srgbClr val="202020"/>
                </a:solidFill>
                <a:effectLst/>
                <a:latin typeface="Calibri" panose="020F0502020204030204" pitchFamily="34" charset="0"/>
              </a:rPr>
              <a:t> € 6 euro, welfare come da CCNL</a:t>
            </a:r>
            <a:endParaRPr lang="it-IT" sz="1200" dirty="0">
              <a:solidFill>
                <a:srgbClr val="202020"/>
              </a:solidFill>
              <a:latin typeface="Calibri"/>
              <a:ea typeface="Calibri"/>
              <a:cs typeface="Calibri"/>
            </a:endParaRPr>
          </a:p>
          <a:p>
            <a:r>
              <a:rPr lang="en-US" sz="1200" i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L'offerta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è </a:t>
            </a:r>
            <a:r>
              <a:rPr lang="en-US" sz="1200" i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rivolta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a tutte le </a:t>
            </a:r>
            <a:r>
              <a:rPr lang="en-US" sz="1200" i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persone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200" i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nel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rispetto delle pari </a:t>
            </a:r>
            <a:r>
              <a:rPr lang="en-US" sz="1200" i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opportunità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di </a:t>
            </a:r>
            <a:r>
              <a:rPr lang="en-US" sz="1200" i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genere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, </a:t>
            </a:r>
            <a:r>
              <a:rPr lang="en-US" sz="1200" i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diversità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e </a:t>
            </a:r>
            <a:r>
              <a:rPr lang="en-US" sz="1200" i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inclusione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(ai sensi </a:t>
            </a:r>
            <a:r>
              <a:rPr lang="en-US" sz="1200" i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Dlgs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198/2006, 215/2003 e 216/2003)</a:t>
            </a:r>
            <a:endParaRPr lang="it-IT" sz="1200" dirty="0">
              <a:latin typeface="Calibri"/>
              <a:ea typeface="Calibri"/>
              <a:cs typeface="Calibri"/>
            </a:endParaRPr>
          </a:p>
          <a:p>
            <a:endParaRPr lang="it-IT" sz="1200" dirty="0">
              <a:latin typeface="Calibri"/>
              <a:ea typeface="Roboto"/>
              <a:cs typeface="Roboto"/>
            </a:endParaRPr>
          </a:p>
          <a:p>
            <a:endParaRPr lang="it-IT" sz="1200" dirty="0">
              <a:solidFill>
                <a:srgbClr val="202020"/>
              </a:solidFill>
              <a:latin typeface="Calibri"/>
              <a:cs typeface="Calibri"/>
            </a:endParaRPr>
          </a:p>
          <a:p>
            <a:br>
              <a:rPr lang="en-US" dirty="0"/>
            </a:br>
            <a:endParaRPr lang="en-US" dirty="0"/>
          </a:p>
          <a:p>
            <a:endParaRPr lang="it-IT" sz="1200" dirty="0">
              <a:effectLst/>
              <a:latin typeface="+mn-lt"/>
              <a:ea typeface="Roboto"/>
              <a:cs typeface="Roboto"/>
            </a:endParaRPr>
          </a:p>
        </p:txBody>
      </p:sp>
      <p:sp>
        <p:nvSpPr>
          <p:cNvPr id="2" name="Google Shape;245;p6">
            <a:extLst>
              <a:ext uri="{FF2B5EF4-FFF2-40B4-BE49-F238E27FC236}">
                <a16:creationId xmlns:a16="http://schemas.microsoft.com/office/drawing/2014/main" id="{239CFDFB-34D2-E3A0-4A0F-CCBB42170712}"/>
              </a:ext>
            </a:extLst>
          </p:cNvPr>
          <p:cNvSpPr/>
          <p:nvPr/>
        </p:nvSpPr>
        <p:spPr>
          <a:xfrm rot="5400000">
            <a:off x="4679697" y="1227021"/>
            <a:ext cx="136497" cy="7487920"/>
          </a:xfrm>
          <a:prstGeom prst="rect">
            <a:avLst/>
          </a:prstGeom>
          <a:solidFill>
            <a:srgbClr val="D91A2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Anello 10">
            <a:extLst>
              <a:ext uri="{FF2B5EF4-FFF2-40B4-BE49-F238E27FC236}">
                <a16:creationId xmlns:a16="http://schemas.microsoft.com/office/drawing/2014/main" id="{9FFB4644-2592-499E-9899-2C53BC92DF7D}"/>
              </a:ext>
            </a:extLst>
          </p:cNvPr>
          <p:cNvSpPr/>
          <p:nvPr/>
        </p:nvSpPr>
        <p:spPr>
          <a:xfrm>
            <a:off x="8602877" y="4405880"/>
            <a:ext cx="621030" cy="621030"/>
          </a:xfrm>
          <a:prstGeom prst="donut">
            <a:avLst/>
          </a:prstGeom>
          <a:solidFill>
            <a:srgbClr val="D91A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0" name="Estrella: 10 puntas 11">
            <a:extLst>
              <a:ext uri="{FF2B5EF4-FFF2-40B4-BE49-F238E27FC236}">
                <a16:creationId xmlns:a16="http://schemas.microsoft.com/office/drawing/2014/main" id="{C80ECD05-EE3C-4575-25DA-C58B521F364C}"/>
              </a:ext>
            </a:extLst>
          </p:cNvPr>
          <p:cNvSpPr/>
          <p:nvPr/>
        </p:nvSpPr>
        <p:spPr>
          <a:xfrm>
            <a:off x="9486522" y="486821"/>
            <a:ext cx="2163921" cy="2163923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573892">
              <a:srgbClr val="81CBD1">
                <a:alpha val="33000"/>
              </a:srgbClr>
            </a:glow>
            <a:softEdge rad="301653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Estrella: 10 puntas 11">
            <a:extLst>
              <a:ext uri="{FF2B5EF4-FFF2-40B4-BE49-F238E27FC236}">
                <a16:creationId xmlns:a16="http://schemas.microsoft.com/office/drawing/2014/main" id="{0D33005C-DC0F-946E-F92B-0830FAB1E537}"/>
              </a:ext>
            </a:extLst>
          </p:cNvPr>
          <p:cNvSpPr/>
          <p:nvPr/>
        </p:nvSpPr>
        <p:spPr>
          <a:xfrm>
            <a:off x="-1812268" y="965738"/>
            <a:ext cx="2405931" cy="2673822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1103208">
              <a:srgbClr val="D91A2A">
                <a:alpha val="33000"/>
              </a:srgbClr>
            </a:glow>
            <a:softEdge rad="400550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Google Shape;2952;p64">
            <a:extLst>
              <a:ext uri="{FF2B5EF4-FFF2-40B4-BE49-F238E27FC236}">
                <a16:creationId xmlns:a16="http://schemas.microsoft.com/office/drawing/2014/main" id="{5896D2A3-639B-C8E1-E1BB-0B2B5063B678}"/>
              </a:ext>
            </a:extLst>
          </p:cNvPr>
          <p:cNvSpPr/>
          <p:nvPr/>
        </p:nvSpPr>
        <p:spPr>
          <a:xfrm flipH="1">
            <a:off x="801883" y="1982490"/>
            <a:ext cx="204207" cy="323277"/>
          </a:xfrm>
          <a:custGeom>
            <a:avLst/>
            <a:gdLst/>
            <a:ahLst/>
            <a:cxnLst/>
            <a:rect l="l" t="t" r="r" b="b"/>
            <a:pathLst>
              <a:path w="133027" h="195758" extrusionOk="0">
                <a:moveTo>
                  <a:pt x="65846" y="26249"/>
                </a:moveTo>
                <a:cubicBezTo>
                  <a:pt x="87201" y="26249"/>
                  <a:pt x="104108" y="43156"/>
                  <a:pt x="104108" y="64511"/>
                </a:cubicBezTo>
                <a:cubicBezTo>
                  <a:pt x="104108" y="85422"/>
                  <a:pt x="87201" y="102328"/>
                  <a:pt x="65846" y="102328"/>
                </a:cubicBezTo>
                <a:cubicBezTo>
                  <a:pt x="44936" y="102328"/>
                  <a:pt x="28029" y="85422"/>
                  <a:pt x="28029" y="64511"/>
                </a:cubicBezTo>
                <a:cubicBezTo>
                  <a:pt x="28029" y="43156"/>
                  <a:pt x="44936" y="26249"/>
                  <a:pt x="65846" y="26249"/>
                </a:cubicBezTo>
                <a:close/>
                <a:moveTo>
                  <a:pt x="66291" y="0"/>
                </a:moveTo>
                <a:cubicBezTo>
                  <a:pt x="29809" y="0"/>
                  <a:pt x="0" y="29809"/>
                  <a:pt x="0" y="66291"/>
                </a:cubicBezTo>
                <a:cubicBezTo>
                  <a:pt x="0" y="84977"/>
                  <a:pt x="18241" y="118345"/>
                  <a:pt x="18241" y="118345"/>
                </a:cubicBezTo>
                <a:lnTo>
                  <a:pt x="64066" y="195758"/>
                </a:lnTo>
                <a:lnTo>
                  <a:pt x="111671" y="119234"/>
                </a:lnTo>
                <a:cubicBezTo>
                  <a:pt x="111671" y="119234"/>
                  <a:pt x="133027" y="87201"/>
                  <a:pt x="133027" y="66291"/>
                </a:cubicBezTo>
                <a:cubicBezTo>
                  <a:pt x="133027" y="29809"/>
                  <a:pt x="103218" y="0"/>
                  <a:pt x="66291" y="0"/>
                </a:cubicBezTo>
                <a:close/>
              </a:path>
            </a:pathLst>
          </a:custGeom>
          <a:solidFill>
            <a:srgbClr val="D91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" name="Google Shape;7568;p75">
            <a:extLst>
              <a:ext uri="{FF2B5EF4-FFF2-40B4-BE49-F238E27FC236}">
                <a16:creationId xmlns:a16="http://schemas.microsoft.com/office/drawing/2014/main" id="{96C96913-0FA9-ED02-1A86-716AC34B949C}"/>
              </a:ext>
            </a:extLst>
          </p:cNvPr>
          <p:cNvGrpSpPr/>
          <p:nvPr/>
        </p:nvGrpSpPr>
        <p:grpSpPr>
          <a:xfrm>
            <a:off x="497974" y="485975"/>
            <a:ext cx="1008351" cy="972607"/>
            <a:chOff x="-3768700" y="3253275"/>
            <a:chExt cx="301850" cy="291150"/>
          </a:xfrm>
          <a:solidFill>
            <a:srgbClr val="D91A2A"/>
          </a:solidFill>
        </p:grpSpPr>
        <p:sp>
          <p:nvSpPr>
            <p:cNvPr id="30" name="Google Shape;7569;p75">
              <a:extLst>
                <a:ext uri="{FF2B5EF4-FFF2-40B4-BE49-F238E27FC236}">
                  <a16:creationId xmlns:a16="http://schemas.microsoft.com/office/drawing/2014/main" id="{5C1E0F87-CAF4-1756-F360-ACD74A1457E3}"/>
                </a:ext>
              </a:extLst>
            </p:cNvPr>
            <p:cNvSpPr/>
            <p:nvPr/>
          </p:nvSpPr>
          <p:spPr>
            <a:xfrm>
              <a:off x="-3603925" y="3355650"/>
              <a:ext cx="69350" cy="33900"/>
            </a:xfrm>
            <a:custGeom>
              <a:avLst/>
              <a:gdLst/>
              <a:ahLst/>
              <a:cxnLst/>
              <a:rect l="l" t="t" r="r" b="b"/>
              <a:pathLst>
                <a:path w="2774" h="1356" extrusionOk="0">
                  <a:moveTo>
                    <a:pt x="1040" y="1"/>
                  </a:moveTo>
                  <a:cubicBezTo>
                    <a:pt x="505" y="1"/>
                    <a:pt x="1" y="473"/>
                    <a:pt x="1" y="1009"/>
                  </a:cubicBezTo>
                  <a:lnTo>
                    <a:pt x="1" y="1356"/>
                  </a:lnTo>
                  <a:lnTo>
                    <a:pt x="2773" y="1356"/>
                  </a:lnTo>
                  <a:lnTo>
                    <a:pt x="2773" y="1009"/>
                  </a:lnTo>
                  <a:cubicBezTo>
                    <a:pt x="2742" y="473"/>
                    <a:pt x="2269" y="1"/>
                    <a:pt x="170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7570;p75">
              <a:extLst>
                <a:ext uri="{FF2B5EF4-FFF2-40B4-BE49-F238E27FC236}">
                  <a16:creationId xmlns:a16="http://schemas.microsoft.com/office/drawing/2014/main" id="{32F35222-3F2A-36E4-AB12-A880B468D553}"/>
                </a:ext>
              </a:extLst>
            </p:cNvPr>
            <p:cNvSpPr/>
            <p:nvPr/>
          </p:nvSpPr>
          <p:spPr>
            <a:xfrm>
              <a:off x="-3586600" y="3305250"/>
              <a:ext cx="33125" cy="33100"/>
            </a:xfrm>
            <a:custGeom>
              <a:avLst/>
              <a:gdLst/>
              <a:ahLst/>
              <a:cxnLst/>
              <a:rect l="l" t="t" r="r" b="b"/>
              <a:pathLst>
                <a:path w="1325" h="1324" extrusionOk="0">
                  <a:moveTo>
                    <a:pt x="663" y="0"/>
                  </a:moveTo>
                  <a:cubicBezTo>
                    <a:pt x="253" y="0"/>
                    <a:pt x="1" y="316"/>
                    <a:pt x="1" y="662"/>
                  </a:cubicBezTo>
                  <a:cubicBezTo>
                    <a:pt x="1" y="1009"/>
                    <a:pt x="316" y="1324"/>
                    <a:pt x="663" y="1324"/>
                  </a:cubicBezTo>
                  <a:cubicBezTo>
                    <a:pt x="1041" y="1324"/>
                    <a:pt x="1324" y="1009"/>
                    <a:pt x="1324" y="662"/>
                  </a:cubicBezTo>
                  <a:cubicBezTo>
                    <a:pt x="1324" y="284"/>
                    <a:pt x="1009" y="0"/>
                    <a:pt x="6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7571;p75">
              <a:extLst>
                <a:ext uri="{FF2B5EF4-FFF2-40B4-BE49-F238E27FC236}">
                  <a16:creationId xmlns:a16="http://schemas.microsoft.com/office/drawing/2014/main" id="{C6992B25-6BDB-0A96-218E-1A1B0FE647EE}"/>
                </a:ext>
              </a:extLst>
            </p:cNvPr>
            <p:cNvSpPr/>
            <p:nvPr/>
          </p:nvSpPr>
          <p:spPr>
            <a:xfrm>
              <a:off x="-3768700" y="3253275"/>
              <a:ext cx="301850" cy="291150"/>
            </a:xfrm>
            <a:custGeom>
              <a:avLst/>
              <a:gdLst/>
              <a:ahLst/>
              <a:cxnLst/>
              <a:rect l="l" t="t" r="r" b="b"/>
              <a:pathLst>
                <a:path w="12074" h="11646" extrusionOk="0">
                  <a:moveTo>
                    <a:pt x="7947" y="1323"/>
                  </a:moveTo>
                  <a:cubicBezTo>
                    <a:pt x="8703" y="1323"/>
                    <a:pt x="9333" y="1953"/>
                    <a:pt x="9333" y="2710"/>
                  </a:cubicBezTo>
                  <a:cubicBezTo>
                    <a:pt x="9333" y="3025"/>
                    <a:pt x="9207" y="3340"/>
                    <a:pt x="9018" y="3560"/>
                  </a:cubicBezTo>
                  <a:cubicBezTo>
                    <a:pt x="9585" y="3844"/>
                    <a:pt x="9994" y="4442"/>
                    <a:pt x="9994" y="5104"/>
                  </a:cubicBezTo>
                  <a:lnTo>
                    <a:pt x="9994" y="5766"/>
                  </a:lnTo>
                  <a:lnTo>
                    <a:pt x="10026" y="5766"/>
                  </a:lnTo>
                  <a:cubicBezTo>
                    <a:pt x="10026" y="5955"/>
                    <a:pt x="9868" y="6112"/>
                    <a:pt x="9679" y="6112"/>
                  </a:cubicBezTo>
                  <a:lnTo>
                    <a:pt x="6245" y="6112"/>
                  </a:lnTo>
                  <a:cubicBezTo>
                    <a:pt x="6056" y="6112"/>
                    <a:pt x="5899" y="5955"/>
                    <a:pt x="5899" y="5766"/>
                  </a:cubicBezTo>
                  <a:lnTo>
                    <a:pt x="5899" y="5104"/>
                  </a:lnTo>
                  <a:cubicBezTo>
                    <a:pt x="5899" y="4442"/>
                    <a:pt x="6308" y="3844"/>
                    <a:pt x="6875" y="3560"/>
                  </a:cubicBezTo>
                  <a:cubicBezTo>
                    <a:pt x="6686" y="3340"/>
                    <a:pt x="6560" y="3056"/>
                    <a:pt x="6560" y="2710"/>
                  </a:cubicBezTo>
                  <a:cubicBezTo>
                    <a:pt x="6560" y="1953"/>
                    <a:pt x="7190" y="1323"/>
                    <a:pt x="7947" y="1323"/>
                  </a:cubicBezTo>
                  <a:close/>
                  <a:moveTo>
                    <a:pt x="7947" y="0"/>
                  </a:moveTo>
                  <a:cubicBezTo>
                    <a:pt x="5647" y="0"/>
                    <a:pt x="3851" y="1827"/>
                    <a:pt x="3851" y="4096"/>
                  </a:cubicBezTo>
                  <a:cubicBezTo>
                    <a:pt x="3851" y="5104"/>
                    <a:pt x="4197" y="6018"/>
                    <a:pt x="4828" y="6711"/>
                  </a:cubicBezTo>
                  <a:lnTo>
                    <a:pt x="4134" y="7435"/>
                  </a:lnTo>
                  <a:cubicBezTo>
                    <a:pt x="3981" y="7364"/>
                    <a:pt x="3823" y="7329"/>
                    <a:pt x="3669" y="7329"/>
                  </a:cubicBezTo>
                  <a:cubicBezTo>
                    <a:pt x="3412" y="7329"/>
                    <a:pt x="3166" y="7427"/>
                    <a:pt x="2969" y="7624"/>
                  </a:cubicBezTo>
                  <a:lnTo>
                    <a:pt x="732" y="9861"/>
                  </a:lnTo>
                  <a:cubicBezTo>
                    <a:pt x="0" y="10593"/>
                    <a:pt x="722" y="11645"/>
                    <a:pt x="1509" y="11645"/>
                  </a:cubicBezTo>
                  <a:cubicBezTo>
                    <a:pt x="1739" y="11645"/>
                    <a:pt x="1975" y="11555"/>
                    <a:pt x="2181" y="11342"/>
                  </a:cubicBezTo>
                  <a:lnTo>
                    <a:pt x="4449" y="9074"/>
                  </a:lnTo>
                  <a:cubicBezTo>
                    <a:pt x="4765" y="8759"/>
                    <a:pt x="4796" y="8286"/>
                    <a:pt x="4638" y="7939"/>
                  </a:cubicBezTo>
                  <a:lnTo>
                    <a:pt x="5332" y="7246"/>
                  </a:lnTo>
                  <a:cubicBezTo>
                    <a:pt x="6056" y="7813"/>
                    <a:pt x="7001" y="8223"/>
                    <a:pt x="7978" y="8223"/>
                  </a:cubicBezTo>
                  <a:cubicBezTo>
                    <a:pt x="10278" y="8223"/>
                    <a:pt x="12074" y="6364"/>
                    <a:pt x="12074" y="4127"/>
                  </a:cubicBezTo>
                  <a:cubicBezTo>
                    <a:pt x="12074" y="1796"/>
                    <a:pt x="10215" y="0"/>
                    <a:pt x="79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" name="Google Shape;4638;p69">
            <a:extLst>
              <a:ext uri="{FF2B5EF4-FFF2-40B4-BE49-F238E27FC236}">
                <a16:creationId xmlns:a16="http://schemas.microsoft.com/office/drawing/2014/main" id="{26501593-12DD-700F-2191-3B39F00D8E8E}"/>
              </a:ext>
            </a:extLst>
          </p:cNvPr>
          <p:cNvSpPr/>
          <p:nvPr/>
        </p:nvSpPr>
        <p:spPr>
          <a:xfrm>
            <a:off x="720286" y="2793221"/>
            <a:ext cx="356228" cy="368985"/>
          </a:xfrm>
          <a:custGeom>
            <a:avLst/>
            <a:gdLst/>
            <a:ahLst/>
            <a:cxnLst/>
            <a:rect l="l" t="t" r="r" b="b"/>
            <a:pathLst>
              <a:path w="19273" h="18069" extrusionOk="0">
                <a:moveTo>
                  <a:pt x="5456" y="7679"/>
                </a:moveTo>
                <a:cubicBezTo>
                  <a:pt x="6294" y="7679"/>
                  <a:pt x="6715" y="8694"/>
                  <a:pt x="6122" y="9284"/>
                </a:cubicBezTo>
                <a:cubicBezTo>
                  <a:pt x="5930" y="9476"/>
                  <a:pt x="5694" y="9562"/>
                  <a:pt x="5462" y="9562"/>
                </a:cubicBezTo>
                <a:cubicBezTo>
                  <a:pt x="4979" y="9562"/>
                  <a:pt x="4517" y="9188"/>
                  <a:pt x="4517" y="8622"/>
                </a:cubicBezTo>
                <a:cubicBezTo>
                  <a:pt x="4517" y="8101"/>
                  <a:pt x="4936" y="7679"/>
                  <a:pt x="5456" y="7679"/>
                </a:cubicBezTo>
                <a:close/>
                <a:moveTo>
                  <a:pt x="9636" y="7679"/>
                </a:moveTo>
                <a:cubicBezTo>
                  <a:pt x="10473" y="7679"/>
                  <a:pt x="10892" y="8694"/>
                  <a:pt x="10299" y="9284"/>
                </a:cubicBezTo>
                <a:cubicBezTo>
                  <a:pt x="10107" y="9476"/>
                  <a:pt x="9872" y="9562"/>
                  <a:pt x="9640" y="9562"/>
                </a:cubicBezTo>
                <a:cubicBezTo>
                  <a:pt x="9157" y="9562"/>
                  <a:pt x="8694" y="9188"/>
                  <a:pt x="8694" y="8622"/>
                </a:cubicBezTo>
                <a:cubicBezTo>
                  <a:pt x="8694" y="8101"/>
                  <a:pt x="9115" y="7679"/>
                  <a:pt x="9636" y="7679"/>
                </a:cubicBezTo>
                <a:close/>
                <a:moveTo>
                  <a:pt x="13813" y="7679"/>
                </a:moveTo>
                <a:cubicBezTo>
                  <a:pt x="14650" y="7679"/>
                  <a:pt x="15071" y="8694"/>
                  <a:pt x="14478" y="9284"/>
                </a:cubicBezTo>
                <a:cubicBezTo>
                  <a:pt x="14286" y="9476"/>
                  <a:pt x="14050" y="9562"/>
                  <a:pt x="13819" y="9562"/>
                </a:cubicBezTo>
                <a:cubicBezTo>
                  <a:pt x="13336" y="9562"/>
                  <a:pt x="12873" y="9188"/>
                  <a:pt x="12873" y="8622"/>
                </a:cubicBezTo>
                <a:cubicBezTo>
                  <a:pt x="12873" y="8101"/>
                  <a:pt x="13292" y="7679"/>
                  <a:pt x="13813" y="7679"/>
                </a:cubicBezTo>
                <a:close/>
                <a:moveTo>
                  <a:pt x="9597" y="1"/>
                </a:moveTo>
                <a:cubicBezTo>
                  <a:pt x="4303" y="1"/>
                  <a:pt x="0" y="3801"/>
                  <a:pt x="0" y="8471"/>
                </a:cubicBezTo>
                <a:cubicBezTo>
                  <a:pt x="0" y="10444"/>
                  <a:pt x="780" y="12356"/>
                  <a:pt x="2201" y="13870"/>
                </a:cubicBezTo>
                <a:cubicBezTo>
                  <a:pt x="2481" y="15033"/>
                  <a:pt x="2138" y="16258"/>
                  <a:pt x="1292" y="17104"/>
                </a:cubicBezTo>
                <a:cubicBezTo>
                  <a:pt x="940" y="17460"/>
                  <a:pt x="1190" y="18068"/>
                  <a:pt x="1692" y="18068"/>
                </a:cubicBezTo>
                <a:cubicBezTo>
                  <a:pt x="3300" y="18065"/>
                  <a:pt x="4845" y="17442"/>
                  <a:pt x="6005" y="16328"/>
                </a:cubicBezTo>
                <a:cubicBezTo>
                  <a:pt x="7150" y="16731"/>
                  <a:pt x="8357" y="16939"/>
                  <a:pt x="9571" y="16939"/>
                </a:cubicBezTo>
                <a:cubicBezTo>
                  <a:pt x="9579" y="16939"/>
                  <a:pt x="9588" y="16939"/>
                  <a:pt x="9597" y="16939"/>
                </a:cubicBezTo>
                <a:cubicBezTo>
                  <a:pt x="14891" y="16939"/>
                  <a:pt x="19272" y="13139"/>
                  <a:pt x="19272" y="8471"/>
                </a:cubicBezTo>
                <a:cubicBezTo>
                  <a:pt x="19272" y="3801"/>
                  <a:pt x="14891" y="1"/>
                  <a:pt x="9597" y="1"/>
                </a:cubicBezTo>
                <a:close/>
              </a:path>
            </a:pathLst>
          </a:custGeom>
          <a:solidFill>
            <a:srgbClr val="D91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435D7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" name="Google Shape;5450;p71">
            <a:extLst>
              <a:ext uri="{FF2B5EF4-FFF2-40B4-BE49-F238E27FC236}">
                <a16:creationId xmlns:a16="http://schemas.microsoft.com/office/drawing/2014/main" id="{55302385-CF37-F125-126B-4748940F0501}"/>
              </a:ext>
            </a:extLst>
          </p:cNvPr>
          <p:cNvGrpSpPr/>
          <p:nvPr/>
        </p:nvGrpSpPr>
        <p:grpSpPr>
          <a:xfrm>
            <a:off x="717295" y="3638301"/>
            <a:ext cx="362528" cy="364224"/>
            <a:chOff x="-64406125" y="3362225"/>
            <a:chExt cx="318225" cy="314800"/>
          </a:xfrm>
          <a:solidFill>
            <a:srgbClr val="D91A2A"/>
          </a:solidFill>
        </p:grpSpPr>
        <p:sp>
          <p:nvSpPr>
            <p:cNvPr id="7" name="Google Shape;5451;p71">
              <a:extLst>
                <a:ext uri="{FF2B5EF4-FFF2-40B4-BE49-F238E27FC236}">
                  <a16:creationId xmlns:a16="http://schemas.microsoft.com/office/drawing/2014/main" id="{888656D1-67C3-4552-9EB4-8F3820AB1771}"/>
                </a:ext>
              </a:extLst>
            </p:cNvPr>
            <p:cNvSpPr/>
            <p:nvPr/>
          </p:nvSpPr>
          <p:spPr>
            <a:xfrm>
              <a:off x="-64332100" y="3362225"/>
              <a:ext cx="170150" cy="199025"/>
            </a:xfrm>
            <a:custGeom>
              <a:avLst/>
              <a:gdLst/>
              <a:ahLst/>
              <a:cxnLst/>
              <a:rect l="l" t="t" r="r" b="b"/>
              <a:pathLst>
                <a:path w="6806" h="7961" extrusionOk="0">
                  <a:moveTo>
                    <a:pt x="4506" y="3266"/>
                  </a:moveTo>
                  <a:cubicBezTo>
                    <a:pt x="4569" y="3266"/>
                    <a:pt x="4601" y="3298"/>
                    <a:pt x="4632" y="3298"/>
                  </a:cubicBezTo>
                  <a:lnTo>
                    <a:pt x="5577" y="4621"/>
                  </a:lnTo>
                  <a:cubicBezTo>
                    <a:pt x="5420" y="5881"/>
                    <a:pt x="4664" y="7110"/>
                    <a:pt x="3403" y="7110"/>
                  </a:cubicBezTo>
                  <a:cubicBezTo>
                    <a:pt x="2206" y="7110"/>
                    <a:pt x="1419" y="5944"/>
                    <a:pt x="1261" y="4621"/>
                  </a:cubicBezTo>
                  <a:lnTo>
                    <a:pt x="2206" y="3298"/>
                  </a:lnTo>
                  <a:cubicBezTo>
                    <a:pt x="2238" y="3266"/>
                    <a:pt x="2269" y="3266"/>
                    <a:pt x="2301" y="3266"/>
                  </a:cubicBezTo>
                  <a:close/>
                  <a:moveTo>
                    <a:pt x="4055" y="1"/>
                  </a:moveTo>
                  <a:cubicBezTo>
                    <a:pt x="3400" y="1"/>
                    <a:pt x="2703" y="167"/>
                    <a:pt x="2049" y="494"/>
                  </a:cubicBezTo>
                  <a:cubicBezTo>
                    <a:pt x="1957" y="483"/>
                    <a:pt x="1867" y="478"/>
                    <a:pt x="1779" y="478"/>
                  </a:cubicBezTo>
                  <a:cubicBezTo>
                    <a:pt x="1354" y="478"/>
                    <a:pt x="976" y="600"/>
                    <a:pt x="662" y="809"/>
                  </a:cubicBezTo>
                  <a:cubicBezTo>
                    <a:pt x="347" y="1061"/>
                    <a:pt x="1" y="1534"/>
                    <a:pt x="1" y="2384"/>
                  </a:cubicBezTo>
                  <a:cubicBezTo>
                    <a:pt x="1" y="2857"/>
                    <a:pt x="95" y="3613"/>
                    <a:pt x="347" y="4621"/>
                  </a:cubicBezTo>
                  <a:cubicBezTo>
                    <a:pt x="473" y="4810"/>
                    <a:pt x="536" y="6070"/>
                    <a:pt x="1482" y="7078"/>
                  </a:cubicBezTo>
                  <a:cubicBezTo>
                    <a:pt x="2049" y="7646"/>
                    <a:pt x="2710" y="7961"/>
                    <a:pt x="3403" y="7961"/>
                  </a:cubicBezTo>
                  <a:cubicBezTo>
                    <a:pt x="5136" y="7961"/>
                    <a:pt x="6207" y="6417"/>
                    <a:pt x="6396" y="4621"/>
                  </a:cubicBezTo>
                  <a:cubicBezTo>
                    <a:pt x="6554" y="4085"/>
                    <a:pt x="6774" y="3046"/>
                    <a:pt x="6806" y="2447"/>
                  </a:cubicBezTo>
                  <a:cubicBezTo>
                    <a:pt x="6806" y="1565"/>
                    <a:pt x="6459" y="872"/>
                    <a:pt x="5703" y="431"/>
                  </a:cubicBezTo>
                  <a:cubicBezTo>
                    <a:pt x="5234" y="143"/>
                    <a:pt x="4662" y="1"/>
                    <a:pt x="40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5452;p71">
              <a:extLst>
                <a:ext uri="{FF2B5EF4-FFF2-40B4-BE49-F238E27FC236}">
                  <a16:creationId xmlns:a16="http://schemas.microsoft.com/office/drawing/2014/main" id="{6034C017-1F51-823C-3A5F-C32CCBE72C53}"/>
                </a:ext>
              </a:extLst>
            </p:cNvPr>
            <p:cNvSpPr/>
            <p:nvPr/>
          </p:nvSpPr>
          <p:spPr>
            <a:xfrm>
              <a:off x="-64406125" y="3559050"/>
              <a:ext cx="318225" cy="117975"/>
            </a:xfrm>
            <a:custGeom>
              <a:avLst/>
              <a:gdLst/>
              <a:ahLst/>
              <a:cxnLst/>
              <a:rect l="l" t="t" r="r" b="b"/>
              <a:pathLst>
                <a:path w="12729" h="4719" extrusionOk="0">
                  <a:moveTo>
                    <a:pt x="4474" y="1001"/>
                  </a:moveTo>
                  <a:lnTo>
                    <a:pt x="5797" y="2293"/>
                  </a:lnTo>
                  <a:lnTo>
                    <a:pt x="5199" y="2891"/>
                  </a:lnTo>
                  <a:lnTo>
                    <a:pt x="4002" y="1159"/>
                  </a:lnTo>
                  <a:cubicBezTo>
                    <a:pt x="4159" y="1096"/>
                    <a:pt x="4380" y="1064"/>
                    <a:pt x="4474" y="1001"/>
                  </a:cubicBezTo>
                  <a:close/>
                  <a:moveTo>
                    <a:pt x="8318" y="1001"/>
                  </a:moveTo>
                  <a:cubicBezTo>
                    <a:pt x="8475" y="1064"/>
                    <a:pt x="8633" y="1159"/>
                    <a:pt x="8790" y="1190"/>
                  </a:cubicBezTo>
                  <a:lnTo>
                    <a:pt x="7593" y="2891"/>
                  </a:lnTo>
                  <a:lnTo>
                    <a:pt x="6995" y="2293"/>
                  </a:lnTo>
                  <a:lnTo>
                    <a:pt x="8318" y="1001"/>
                  </a:lnTo>
                  <a:close/>
                  <a:moveTo>
                    <a:pt x="10681" y="3112"/>
                  </a:moveTo>
                  <a:cubicBezTo>
                    <a:pt x="10901" y="3112"/>
                    <a:pt x="11059" y="3301"/>
                    <a:pt x="11059" y="3553"/>
                  </a:cubicBezTo>
                  <a:cubicBezTo>
                    <a:pt x="11059" y="3742"/>
                    <a:pt x="10870" y="3931"/>
                    <a:pt x="10681" y="3931"/>
                  </a:cubicBezTo>
                  <a:lnTo>
                    <a:pt x="9578" y="3931"/>
                  </a:lnTo>
                  <a:cubicBezTo>
                    <a:pt x="9326" y="3931"/>
                    <a:pt x="9137" y="3742"/>
                    <a:pt x="9137" y="3553"/>
                  </a:cubicBezTo>
                  <a:cubicBezTo>
                    <a:pt x="9137" y="3301"/>
                    <a:pt x="9326" y="3112"/>
                    <a:pt x="9578" y="3112"/>
                  </a:cubicBezTo>
                  <a:close/>
                  <a:moveTo>
                    <a:pt x="4458" y="1"/>
                  </a:moveTo>
                  <a:cubicBezTo>
                    <a:pt x="4348" y="1"/>
                    <a:pt x="4238" y="40"/>
                    <a:pt x="4159" y="119"/>
                  </a:cubicBezTo>
                  <a:cubicBezTo>
                    <a:pt x="4065" y="245"/>
                    <a:pt x="3939" y="308"/>
                    <a:pt x="3781" y="308"/>
                  </a:cubicBezTo>
                  <a:lnTo>
                    <a:pt x="2395" y="308"/>
                  </a:lnTo>
                  <a:cubicBezTo>
                    <a:pt x="914" y="308"/>
                    <a:pt x="0" y="1442"/>
                    <a:pt x="0" y="2639"/>
                  </a:cubicBezTo>
                  <a:lnTo>
                    <a:pt x="0" y="4341"/>
                  </a:lnTo>
                  <a:cubicBezTo>
                    <a:pt x="0" y="4561"/>
                    <a:pt x="189" y="4719"/>
                    <a:pt x="441" y="4719"/>
                  </a:cubicBezTo>
                  <a:lnTo>
                    <a:pt x="12287" y="4719"/>
                  </a:lnTo>
                  <a:cubicBezTo>
                    <a:pt x="12508" y="4719"/>
                    <a:pt x="12665" y="4530"/>
                    <a:pt x="12665" y="4341"/>
                  </a:cubicBezTo>
                  <a:lnTo>
                    <a:pt x="12665" y="2639"/>
                  </a:lnTo>
                  <a:cubicBezTo>
                    <a:pt x="12728" y="1474"/>
                    <a:pt x="11783" y="371"/>
                    <a:pt x="10303" y="371"/>
                  </a:cubicBezTo>
                  <a:lnTo>
                    <a:pt x="8948" y="371"/>
                  </a:lnTo>
                  <a:cubicBezTo>
                    <a:pt x="8727" y="371"/>
                    <a:pt x="8664" y="277"/>
                    <a:pt x="8538" y="151"/>
                  </a:cubicBezTo>
                  <a:cubicBezTo>
                    <a:pt x="8456" y="52"/>
                    <a:pt x="8339" y="5"/>
                    <a:pt x="8219" y="5"/>
                  </a:cubicBezTo>
                  <a:cubicBezTo>
                    <a:pt x="8110" y="5"/>
                    <a:pt x="7998" y="44"/>
                    <a:pt x="7908" y="119"/>
                  </a:cubicBezTo>
                  <a:lnTo>
                    <a:pt x="6333" y="1694"/>
                  </a:lnTo>
                  <a:lnTo>
                    <a:pt x="4758" y="119"/>
                  </a:lnTo>
                  <a:cubicBezTo>
                    <a:pt x="4679" y="40"/>
                    <a:pt x="4569" y="1"/>
                    <a:pt x="44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77807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>
          <a:extLst>
            <a:ext uri="{FF2B5EF4-FFF2-40B4-BE49-F238E27FC236}">
              <a16:creationId xmlns:a16="http://schemas.microsoft.com/office/drawing/2014/main" id="{CDFA797B-67C8-B81C-467D-22722B3F91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strella: 10 puntas 11">
            <a:extLst>
              <a:ext uri="{FF2B5EF4-FFF2-40B4-BE49-F238E27FC236}">
                <a16:creationId xmlns:a16="http://schemas.microsoft.com/office/drawing/2014/main" id="{FF30263D-2968-43C3-4DC7-1E36026A880E}"/>
              </a:ext>
            </a:extLst>
          </p:cNvPr>
          <p:cNvSpPr/>
          <p:nvPr/>
        </p:nvSpPr>
        <p:spPr>
          <a:xfrm>
            <a:off x="6802964" y="-443359"/>
            <a:ext cx="1922001" cy="1922001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573892">
              <a:srgbClr val="D91A2A">
                <a:alpha val="33000"/>
              </a:srgbClr>
            </a:glow>
            <a:softEdge rad="216138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Rectángulo: esquinas redondeadas 3">
            <a:extLst>
              <a:ext uri="{FF2B5EF4-FFF2-40B4-BE49-F238E27FC236}">
                <a16:creationId xmlns:a16="http://schemas.microsoft.com/office/drawing/2014/main" id="{7C5687A6-6ED9-6044-1146-CBC5E562810D}"/>
              </a:ext>
            </a:extLst>
          </p:cNvPr>
          <p:cNvSpPr/>
          <p:nvPr/>
        </p:nvSpPr>
        <p:spPr>
          <a:xfrm>
            <a:off x="1808356" y="1356636"/>
            <a:ext cx="6488111" cy="426082"/>
          </a:xfrm>
          <a:prstGeom prst="roundRect">
            <a:avLst>
              <a:gd name="adj" fmla="val 50000"/>
            </a:avLst>
          </a:prstGeom>
          <a:solidFill>
            <a:srgbClr val="81CB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Casella di testo 2">
            <a:extLst>
              <a:ext uri="{FF2B5EF4-FFF2-40B4-BE49-F238E27FC236}">
                <a16:creationId xmlns:a16="http://schemas.microsoft.com/office/drawing/2014/main" id="{6A0253D1-D781-F137-73B8-A8C061F81E7E}"/>
              </a:ext>
            </a:extLst>
          </p:cNvPr>
          <p:cNvSpPr txBox="1"/>
          <p:nvPr/>
        </p:nvSpPr>
        <p:spPr>
          <a:xfrm>
            <a:off x="1213792" y="165100"/>
            <a:ext cx="7841962" cy="4960256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898525"/>
            <a:r>
              <a:rPr lang="it-IT" sz="4000" b="1" dirty="0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    Magazziniere/Autista </a:t>
            </a:r>
            <a:endParaRPr lang="it-IT" dirty="0">
              <a:ea typeface="Calibri"/>
            </a:endParaRPr>
          </a:p>
          <a:p>
            <a:pPr marL="898525"/>
            <a:r>
              <a:rPr lang="it-IT" sz="2000" b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                                 (ID-104912)</a:t>
            </a:r>
            <a:r>
              <a:rPr lang="it-IT" sz="2000" dirty="0">
                <a:latin typeface="Calibri"/>
                <a:ea typeface="Calibri"/>
                <a:cs typeface="Calibri"/>
              </a:rPr>
              <a:t> </a:t>
            </a:r>
            <a:endParaRPr lang="it-IT"/>
          </a:p>
          <a:p>
            <a:pPr marL="898525"/>
            <a:endParaRPr lang="it-IT" sz="2000" dirty="0">
              <a:latin typeface="Calibri"/>
              <a:ea typeface="Calibri"/>
              <a:cs typeface="Calibri"/>
            </a:endParaRPr>
          </a:p>
          <a:p>
            <a:pPr marL="898525"/>
            <a:r>
              <a:rPr lang="it-IT" sz="2000" dirty="0">
                <a:latin typeface="Calibri"/>
                <a:ea typeface="Calibri"/>
                <a:cs typeface="Calibri"/>
              </a:rPr>
              <a:t>TIPOLOGIA DI CONTRATTO:</a:t>
            </a:r>
            <a:r>
              <a:rPr lang="it-IT" sz="2000" b="1" dirty="0">
                <a:latin typeface="Calibri"/>
                <a:ea typeface="Calibri"/>
                <a:cs typeface="Calibri"/>
              </a:rPr>
              <a:t> INDETERMINATO</a:t>
            </a:r>
            <a:endParaRPr lang="it-IT" sz="2000" dirty="0">
              <a:latin typeface="Calibri"/>
              <a:ea typeface="Calibri"/>
              <a:cs typeface="Calibri"/>
            </a:endParaRPr>
          </a:p>
          <a:p>
            <a:pPr marL="898525"/>
            <a:r>
              <a:rPr lang="it-IT" sz="2000" b="1" dirty="0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                           </a:t>
            </a:r>
            <a:r>
              <a:rPr lang="it-IT" sz="2000" dirty="0">
                <a:latin typeface="Calibri"/>
                <a:ea typeface="Calibri"/>
                <a:cs typeface="Calibri"/>
              </a:rPr>
              <a:t> </a:t>
            </a:r>
            <a:endParaRPr lang="it-IT"/>
          </a:p>
          <a:p>
            <a:r>
              <a:rPr lang="it-IT" sz="2000" dirty="0">
                <a:latin typeface="Calibri"/>
                <a:ea typeface="Calibri"/>
                <a:cs typeface="Calibri"/>
              </a:rPr>
              <a:t>         </a:t>
            </a:r>
            <a:r>
              <a:rPr lang="it-IT" sz="2000" dirty="0">
                <a:latin typeface="+mn-lt"/>
                <a:ea typeface="Calibri"/>
                <a:cs typeface="Calibri"/>
              </a:rPr>
              <a:t>       </a:t>
            </a:r>
            <a:r>
              <a:rPr lang="it-IT" sz="2000" dirty="0">
                <a:latin typeface="+mn-lt"/>
                <a:ea typeface="Calibri"/>
              </a:rPr>
              <a:t>SEDE</a:t>
            </a:r>
            <a:r>
              <a:rPr lang="it-IT" sz="2000" dirty="0">
                <a:latin typeface="+mn-lt"/>
              </a:rPr>
              <a:t> DI LAVORO: </a:t>
            </a:r>
            <a:r>
              <a:rPr lang="it-IT" sz="2000" b="1" dirty="0">
                <a:latin typeface="+mn-lt"/>
              </a:rPr>
              <a:t>BINASCO E VERNATE</a:t>
            </a:r>
            <a:endParaRPr lang="it-IT" sz="2000" b="1" dirty="0">
              <a:latin typeface="Calibri"/>
            </a:endParaRPr>
          </a:p>
          <a:p>
            <a:endParaRPr lang="it-IT" sz="1200" dirty="0">
              <a:solidFill>
                <a:srgbClr val="202020"/>
              </a:solidFill>
              <a:highlight>
                <a:srgbClr val="FFFFFF"/>
              </a:highlight>
              <a:latin typeface="Calibri"/>
              <a:ea typeface="Calibri"/>
              <a:cs typeface="Calibri"/>
            </a:endParaRPr>
          </a:p>
          <a:p>
            <a:pPr algn="just"/>
            <a:endParaRPr lang="it-IT" sz="1200" dirty="0">
              <a:solidFill>
                <a:srgbClr val="202020"/>
              </a:solidFill>
              <a:highlight>
                <a:srgbClr val="FFFFFF"/>
              </a:highlight>
              <a:latin typeface="Calibri"/>
              <a:ea typeface="Calibri"/>
              <a:cs typeface="Calibri"/>
            </a:endParaRPr>
          </a:p>
          <a:p>
            <a:pPr algn="just"/>
            <a:r>
              <a:rPr lang="it-IT" sz="1200" dirty="0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La risorsa si dovrà occupare di magazzino 8sistemazione, carico e scarico) e consegne presso clienti. Richiesti spostamenti tra le 2 sedi.</a:t>
            </a:r>
            <a:endParaRPr lang="it-IT"/>
          </a:p>
          <a:p>
            <a:pPr algn="just"/>
            <a:endParaRPr lang="it-IT" sz="1200" dirty="0">
              <a:solidFill>
                <a:srgbClr val="202020"/>
              </a:solidFill>
              <a:highlight>
                <a:srgbClr val="FFFFFF"/>
              </a:highlight>
              <a:latin typeface="Calibri"/>
              <a:ea typeface="Calibri"/>
              <a:cs typeface="Calibri"/>
            </a:endParaRPr>
          </a:p>
          <a:p>
            <a:r>
              <a:rPr lang="it-IT" sz="1200" b="1" dirty="0">
                <a:solidFill>
                  <a:srgbClr val="DA1A2A"/>
                </a:solidFill>
                <a:latin typeface="Roboto"/>
                <a:ea typeface="Roboto"/>
                <a:cs typeface="Roboto"/>
              </a:rPr>
              <a:t>PROFILO IDEALE</a:t>
            </a:r>
            <a:r>
              <a:rPr lang="it-IT" sz="1200" dirty="0">
                <a:solidFill>
                  <a:srgbClr val="DA1A2A"/>
                </a:solidFill>
                <a:latin typeface="Trebuchet MS"/>
                <a:cs typeface="Calibri"/>
              </a:rPr>
              <a:t>: </a:t>
            </a:r>
            <a:r>
              <a:rPr lang="it-IT" sz="1200" dirty="0">
                <a:solidFill>
                  <a:srgbClr val="202020"/>
                </a:solidFill>
                <a:latin typeface="Calibri"/>
                <a:ea typeface="Roboto"/>
                <a:cs typeface="Roboto"/>
              </a:rPr>
              <a:t> </a:t>
            </a:r>
            <a:r>
              <a:rPr lang="it-IT" sz="1200" dirty="0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indispensabile PATENTE B e PATENTINO DEL MULETTO.</a:t>
            </a:r>
            <a:endParaRPr lang="it-IT" sz="1200" b="1" dirty="0">
              <a:solidFill>
                <a:srgbClr val="202020"/>
              </a:solidFill>
              <a:latin typeface="Calibri"/>
              <a:ea typeface="Roboto"/>
              <a:cs typeface="Roboto"/>
            </a:endParaRPr>
          </a:p>
          <a:p>
            <a:endParaRPr lang="it-IT" sz="1200" dirty="0">
              <a:solidFill>
                <a:srgbClr val="202020"/>
              </a:solidFill>
              <a:highlight>
                <a:srgbClr val="FFFFFF"/>
              </a:highlight>
              <a:latin typeface="Calibri"/>
              <a:ea typeface="Calibri"/>
              <a:cs typeface="Calibri"/>
            </a:endParaRPr>
          </a:p>
          <a:p>
            <a:r>
              <a:rPr lang="it-IT" sz="1200" b="1" dirty="0">
                <a:solidFill>
                  <a:srgbClr val="DA1A2A"/>
                </a:solidFill>
                <a:latin typeface="Roboto"/>
                <a:ea typeface="Roboto"/>
                <a:cs typeface="Roboto"/>
              </a:rPr>
              <a:t>ORARIO DI LAVORO E CCNL</a:t>
            </a:r>
            <a:r>
              <a:rPr lang="it-IT" sz="1200" dirty="0">
                <a:solidFill>
                  <a:srgbClr val="DA1A2A"/>
                </a:solidFill>
                <a:latin typeface="Calibri"/>
                <a:ea typeface="Calibri"/>
                <a:cs typeface="Calibri"/>
              </a:rPr>
              <a:t>: </a:t>
            </a:r>
            <a:r>
              <a:rPr lang="it-IT" sz="1200" b="1" dirty="0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Full time: 07.00-16.00 – Industria Grafica</a:t>
            </a:r>
            <a:endParaRPr lang="it-IT" sz="1200" b="1" dirty="0">
              <a:solidFill>
                <a:srgbClr val="202020"/>
              </a:solidFill>
              <a:latin typeface="Calibri"/>
              <a:ea typeface="Roboto"/>
              <a:cs typeface="Roboto"/>
            </a:endParaRPr>
          </a:p>
          <a:p>
            <a:endParaRPr lang="it-IT" sz="1200" b="1" dirty="0">
              <a:solidFill>
                <a:srgbClr val="202020"/>
              </a:solidFill>
              <a:highlight>
                <a:srgbClr val="FFFFFF"/>
              </a:highlight>
              <a:latin typeface="Calibri"/>
              <a:ea typeface="Calibri"/>
              <a:cs typeface="Calibri"/>
            </a:endParaRPr>
          </a:p>
          <a:p>
            <a:r>
              <a:rPr lang="it-IT" sz="1200" b="1" dirty="0">
                <a:solidFill>
                  <a:srgbClr val="DA1A2A"/>
                </a:solidFill>
                <a:latin typeface="Roboto"/>
                <a:ea typeface="Roboto"/>
                <a:cs typeface="Roboto"/>
              </a:rPr>
              <a:t>RETRIBUZIONE: </a:t>
            </a:r>
            <a:r>
              <a:rPr lang="it-IT" sz="1200" dirty="0">
                <a:solidFill>
                  <a:srgbClr val="202020"/>
                </a:solidFill>
                <a:latin typeface="Calibri"/>
                <a:ea typeface="Roboto"/>
                <a:cs typeface="Roboto"/>
              </a:rPr>
              <a:t> </a:t>
            </a:r>
            <a:r>
              <a:rPr lang="it-IT" sz="1200" dirty="0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RAL  a partire da € 20.000.</a:t>
            </a:r>
          </a:p>
          <a:p>
            <a:endParaRPr lang="it-IT" sz="1200" dirty="0">
              <a:solidFill>
                <a:srgbClr val="202020"/>
              </a:solidFill>
              <a:highlight>
                <a:srgbClr val="FFFFFF"/>
              </a:highlight>
              <a:latin typeface="Calibri"/>
              <a:ea typeface="Calibri"/>
              <a:cs typeface="Calibri"/>
            </a:endParaRPr>
          </a:p>
          <a:p>
            <a:r>
              <a:rPr lang="en-US" sz="1200" i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L'offerta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è </a:t>
            </a:r>
            <a:r>
              <a:rPr lang="en-US" sz="1200" i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rivolta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a tutte le </a:t>
            </a:r>
            <a:r>
              <a:rPr lang="en-US" sz="1200" i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persone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200" i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nel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rispetto delle pari </a:t>
            </a:r>
            <a:r>
              <a:rPr lang="en-US" sz="1200" i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opportunità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di </a:t>
            </a:r>
            <a:r>
              <a:rPr lang="en-US" sz="1200" i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genere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, </a:t>
            </a:r>
            <a:r>
              <a:rPr lang="en-US" sz="1200" i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diversità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e </a:t>
            </a:r>
            <a:r>
              <a:rPr lang="en-US" sz="1200" i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inclusione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(ai sensi </a:t>
            </a:r>
            <a:r>
              <a:rPr lang="en-US" sz="1200" i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Dlgs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198/2006, 215/2003 e 216/2003)</a:t>
            </a:r>
            <a:endParaRPr lang="it-IT" sz="1200">
              <a:latin typeface="Calibri"/>
              <a:ea typeface="Calibri"/>
              <a:cs typeface="Calibri"/>
            </a:endParaRPr>
          </a:p>
          <a:p>
            <a:endParaRPr lang="it-IT" sz="1200">
              <a:latin typeface="Calibri"/>
              <a:ea typeface="Roboto"/>
              <a:cs typeface="Roboto"/>
            </a:endParaRPr>
          </a:p>
          <a:p>
            <a:endParaRPr lang="it-IT" sz="1200">
              <a:solidFill>
                <a:srgbClr val="202020"/>
              </a:solidFill>
              <a:latin typeface="Calibri"/>
              <a:cs typeface="Calibri"/>
            </a:endParaRPr>
          </a:p>
          <a:p>
            <a:br>
              <a:rPr lang="en-US" dirty="0"/>
            </a:br>
            <a:endParaRPr lang="en-US"/>
          </a:p>
          <a:p>
            <a:endParaRPr lang="it-IT" sz="1200">
              <a:effectLst/>
              <a:latin typeface="+mn-lt"/>
              <a:ea typeface="Roboto"/>
              <a:cs typeface="Roboto"/>
            </a:endParaRPr>
          </a:p>
        </p:txBody>
      </p:sp>
      <p:sp>
        <p:nvSpPr>
          <p:cNvPr id="2" name="Google Shape;245;p6">
            <a:extLst>
              <a:ext uri="{FF2B5EF4-FFF2-40B4-BE49-F238E27FC236}">
                <a16:creationId xmlns:a16="http://schemas.microsoft.com/office/drawing/2014/main" id="{0CCDACF3-47AD-B7E4-129B-DAD426E34278}"/>
              </a:ext>
            </a:extLst>
          </p:cNvPr>
          <p:cNvSpPr/>
          <p:nvPr/>
        </p:nvSpPr>
        <p:spPr>
          <a:xfrm rot="5400000">
            <a:off x="4571575" y="1450988"/>
            <a:ext cx="136497" cy="7487920"/>
          </a:xfrm>
          <a:prstGeom prst="rect">
            <a:avLst/>
          </a:prstGeom>
          <a:solidFill>
            <a:srgbClr val="D91A2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Anello 10">
            <a:extLst>
              <a:ext uri="{FF2B5EF4-FFF2-40B4-BE49-F238E27FC236}">
                <a16:creationId xmlns:a16="http://schemas.microsoft.com/office/drawing/2014/main" id="{BCF80634-5332-DFBE-C66F-F8886E47F43F}"/>
              </a:ext>
            </a:extLst>
          </p:cNvPr>
          <p:cNvSpPr/>
          <p:nvPr/>
        </p:nvSpPr>
        <p:spPr>
          <a:xfrm>
            <a:off x="8610600" y="4598954"/>
            <a:ext cx="621030" cy="621030"/>
          </a:xfrm>
          <a:prstGeom prst="donut">
            <a:avLst/>
          </a:prstGeom>
          <a:solidFill>
            <a:srgbClr val="D91A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0" name="Estrella: 10 puntas 11">
            <a:extLst>
              <a:ext uri="{FF2B5EF4-FFF2-40B4-BE49-F238E27FC236}">
                <a16:creationId xmlns:a16="http://schemas.microsoft.com/office/drawing/2014/main" id="{8D3209EC-DEEE-F477-9604-39450B93B6FE}"/>
              </a:ext>
            </a:extLst>
          </p:cNvPr>
          <p:cNvSpPr/>
          <p:nvPr/>
        </p:nvSpPr>
        <p:spPr>
          <a:xfrm>
            <a:off x="9455630" y="517713"/>
            <a:ext cx="2163921" cy="2163923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573892">
              <a:srgbClr val="81CBD1">
                <a:alpha val="33000"/>
              </a:srgbClr>
            </a:glow>
            <a:softEdge rad="301653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Estrella: 10 puntas 11">
            <a:extLst>
              <a:ext uri="{FF2B5EF4-FFF2-40B4-BE49-F238E27FC236}">
                <a16:creationId xmlns:a16="http://schemas.microsoft.com/office/drawing/2014/main" id="{2E39031E-10AB-343B-8B14-1620F75B864C}"/>
              </a:ext>
            </a:extLst>
          </p:cNvPr>
          <p:cNvSpPr/>
          <p:nvPr/>
        </p:nvSpPr>
        <p:spPr>
          <a:xfrm>
            <a:off x="-1812268" y="965738"/>
            <a:ext cx="2405931" cy="2673822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1103208">
              <a:srgbClr val="D91A2A">
                <a:alpha val="33000"/>
              </a:srgbClr>
            </a:glow>
            <a:softEdge rad="400550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Google Shape;2952;p64">
            <a:extLst>
              <a:ext uri="{FF2B5EF4-FFF2-40B4-BE49-F238E27FC236}">
                <a16:creationId xmlns:a16="http://schemas.microsoft.com/office/drawing/2014/main" id="{024072A8-9CB3-79A4-16BC-47FB56C1EAB9}"/>
              </a:ext>
            </a:extLst>
          </p:cNvPr>
          <p:cNvSpPr/>
          <p:nvPr/>
        </p:nvSpPr>
        <p:spPr>
          <a:xfrm flipH="1">
            <a:off x="794160" y="2136949"/>
            <a:ext cx="204207" cy="323277"/>
          </a:xfrm>
          <a:custGeom>
            <a:avLst/>
            <a:gdLst/>
            <a:ahLst/>
            <a:cxnLst/>
            <a:rect l="l" t="t" r="r" b="b"/>
            <a:pathLst>
              <a:path w="133027" h="195758" extrusionOk="0">
                <a:moveTo>
                  <a:pt x="65846" y="26249"/>
                </a:moveTo>
                <a:cubicBezTo>
                  <a:pt x="87201" y="26249"/>
                  <a:pt x="104108" y="43156"/>
                  <a:pt x="104108" y="64511"/>
                </a:cubicBezTo>
                <a:cubicBezTo>
                  <a:pt x="104108" y="85422"/>
                  <a:pt x="87201" y="102328"/>
                  <a:pt x="65846" y="102328"/>
                </a:cubicBezTo>
                <a:cubicBezTo>
                  <a:pt x="44936" y="102328"/>
                  <a:pt x="28029" y="85422"/>
                  <a:pt x="28029" y="64511"/>
                </a:cubicBezTo>
                <a:cubicBezTo>
                  <a:pt x="28029" y="43156"/>
                  <a:pt x="44936" y="26249"/>
                  <a:pt x="65846" y="26249"/>
                </a:cubicBezTo>
                <a:close/>
                <a:moveTo>
                  <a:pt x="66291" y="0"/>
                </a:moveTo>
                <a:cubicBezTo>
                  <a:pt x="29809" y="0"/>
                  <a:pt x="0" y="29809"/>
                  <a:pt x="0" y="66291"/>
                </a:cubicBezTo>
                <a:cubicBezTo>
                  <a:pt x="0" y="84977"/>
                  <a:pt x="18241" y="118345"/>
                  <a:pt x="18241" y="118345"/>
                </a:cubicBezTo>
                <a:lnTo>
                  <a:pt x="64066" y="195758"/>
                </a:lnTo>
                <a:lnTo>
                  <a:pt x="111671" y="119234"/>
                </a:lnTo>
                <a:cubicBezTo>
                  <a:pt x="111671" y="119234"/>
                  <a:pt x="133027" y="87201"/>
                  <a:pt x="133027" y="66291"/>
                </a:cubicBezTo>
                <a:cubicBezTo>
                  <a:pt x="133027" y="29809"/>
                  <a:pt x="103218" y="0"/>
                  <a:pt x="66291" y="0"/>
                </a:cubicBezTo>
                <a:close/>
              </a:path>
            </a:pathLst>
          </a:custGeom>
          <a:solidFill>
            <a:srgbClr val="D91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" name="Google Shape;7568;p75">
            <a:extLst>
              <a:ext uri="{FF2B5EF4-FFF2-40B4-BE49-F238E27FC236}">
                <a16:creationId xmlns:a16="http://schemas.microsoft.com/office/drawing/2014/main" id="{5C1EFFD9-4B24-F8D5-7177-635A6B5561C2}"/>
              </a:ext>
            </a:extLst>
          </p:cNvPr>
          <p:cNvGrpSpPr/>
          <p:nvPr/>
        </p:nvGrpSpPr>
        <p:grpSpPr>
          <a:xfrm>
            <a:off x="497974" y="485975"/>
            <a:ext cx="1008351" cy="972607"/>
            <a:chOff x="-3768700" y="3253275"/>
            <a:chExt cx="301850" cy="291150"/>
          </a:xfrm>
          <a:solidFill>
            <a:srgbClr val="D91A2A"/>
          </a:solidFill>
        </p:grpSpPr>
        <p:sp>
          <p:nvSpPr>
            <p:cNvPr id="30" name="Google Shape;7569;p75">
              <a:extLst>
                <a:ext uri="{FF2B5EF4-FFF2-40B4-BE49-F238E27FC236}">
                  <a16:creationId xmlns:a16="http://schemas.microsoft.com/office/drawing/2014/main" id="{0045B783-1A25-87C7-77B2-3FB3F83C03FF}"/>
                </a:ext>
              </a:extLst>
            </p:cNvPr>
            <p:cNvSpPr/>
            <p:nvPr/>
          </p:nvSpPr>
          <p:spPr>
            <a:xfrm>
              <a:off x="-3603925" y="3355650"/>
              <a:ext cx="69350" cy="33900"/>
            </a:xfrm>
            <a:custGeom>
              <a:avLst/>
              <a:gdLst/>
              <a:ahLst/>
              <a:cxnLst/>
              <a:rect l="l" t="t" r="r" b="b"/>
              <a:pathLst>
                <a:path w="2774" h="1356" extrusionOk="0">
                  <a:moveTo>
                    <a:pt x="1040" y="1"/>
                  </a:moveTo>
                  <a:cubicBezTo>
                    <a:pt x="505" y="1"/>
                    <a:pt x="1" y="473"/>
                    <a:pt x="1" y="1009"/>
                  </a:cubicBezTo>
                  <a:lnTo>
                    <a:pt x="1" y="1356"/>
                  </a:lnTo>
                  <a:lnTo>
                    <a:pt x="2773" y="1356"/>
                  </a:lnTo>
                  <a:lnTo>
                    <a:pt x="2773" y="1009"/>
                  </a:lnTo>
                  <a:cubicBezTo>
                    <a:pt x="2742" y="473"/>
                    <a:pt x="2269" y="1"/>
                    <a:pt x="170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7570;p75">
              <a:extLst>
                <a:ext uri="{FF2B5EF4-FFF2-40B4-BE49-F238E27FC236}">
                  <a16:creationId xmlns:a16="http://schemas.microsoft.com/office/drawing/2014/main" id="{72607D64-630F-1925-C1C8-1406D7D93758}"/>
                </a:ext>
              </a:extLst>
            </p:cNvPr>
            <p:cNvSpPr/>
            <p:nvPr/>
          </p:nvSpPr>
          <p:spPr>
            <a:xfrm>
              <a:off x="-3586600" y="3305250"/>
              <a:ext cx="33125" cy="33100"/>
            </a:xfrm>
            <a:custGeom>
              <a:avLst/>
              <a:gdLst/>
              <a:ahLst/>
              <a:cxnLst/>
              <a:rect l="l" t="t" r="r" b="b"/>
              <a:pathLst>
                <a:path w="1325" h="1324" extrusionOk="0">
                  <a:moveTo>
                    <a:pt x="663" y="0"/>
                  </a:moveTo>
                  <a:cubicBezTo>
                    <a:pt x="253" y="0"/>
                    <a:pt x="1" y="316"/>
                    <a:pt x="1" y="662"/>
                  </a:cubicBezTo>
                  <a:cubicBezTo>
                    <a:pt x="1" y="1009"/>
                    <a:pt x="316" y="1324"/>
                    <a:pt x="663" y="1324"/>
                  </a:cubicBezTo>
                  <a:cubicBezTo>
                    <a:pt x="1041" y="1324"/>
                    <a:pt x="1324" y="1009"/>
                    <a:pt x="1324" y="662"/>
                  </a:cubicBezTo>
                  <a:cubicBezTo>
                    <a:pt x="1324" y="284"/>
                    <a:pt x="1009" y="0"/>
                    <a:pt x="6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7571;p75">
              <a:extLst>
                <a:ext uri="{FF2B5EF4-FFF2-40B4-BE49-F238E27FC236}">
                  <a16:creationId xmlns:a16="http://schemas.microsoft.com/office/drawing/2014/main" id="{899C02A0-5660-9AB2-5FE4-6BA360FF9F0C}"/>
                </a:ext>
              </a:extLst>
            </p:cNvPr>
            <p:cNvSpPr/>
            <p:nvPr/>
          </p:nvSpPr>
          <p:spPr>
            <a:xfrm>
              <a:off x="-3768700" y="3253275"/>
              <a:ext cx="301850" cy="291150"/>
            </a:xfrm>
            <a:custGeom>
              <a:avLst/>
              <a:gdLst/>
              <a:ahLst/>
              <a:cxnLst/>
              <a:rect l="l" t="t" r="r" b="b"/>
              <a:pathLst>
                <a:path w="12074" h="11646" extrusionOk="0">
                  <a:moveTo>
                    <a:pt x="7947" y="1323"/>
                  </a:moveTo>
                  <a:cubicBezTo>
                    <a:pt x="8703" y="1323"/>
                    <a:pt x="9333" y="1953"/>
                    <a:pt x="9333" y="2710"/>
                  </a:cubicBezTo>
                  <a:cubicBezTo>
                    <a:pt x="9333" y="3025"/>
                    <a:pt x="9207" y="3340"/>
                    <a:pt x="9018" y="3560"/>
                  </a:cubicBezTo>
                  <a:cubicBezTo>
                    <a:pt x="9585" y="3844"/>
                    <a:pt x="9994" y="4442"/>
                    <a:pt x="9994" y="5104"/>
                  </a:cubicBezTo>
                  <a:lnTo>
                    <a:pt x="9994" y="5766"/>
                  </a:lnTo>
                  <a:lnTo>
                    <a:pt x="10026" y="5766"/>
                  </a:lnTo>
                  <a:cubicBezTo>
                    <a:pt x="10026" y="5955"/>
                    <a:pt x="9868" y="6112"/>
                    <a:pt x="9679" y="6112"/>
                  </a:cubicBezTo>
                  <a:lnTo>
                    <a:pt x="6245" y="6112"/>
                  </a:lnTo>
                  <a:cubicBezTo>
                    <a:pt x="6056" y="6112"/>
                    <a:pt x="5899" y="5955"/>
                    <a:pt x="5899" y="5766"/>
                  </a:cubicBezTo>
                  <a:lnTo>
                    <a:pt x="5899" y="5104"/>
                  </a:lnTo>
                  <a:cubicBezTo>
                    <a:pt x="5899" y="4442"/>
                    <a:pt x="6308" y="3844"/>
                    <a:pt x="6875" y="3560"/>
                  </a:cubicBezTo>
                  <a:cubicBezTo>
                    <a:pt x="6686" y="3340"/>
                    <a:pt x="6560" y="3056"/>
                    <a:pt x="6560" y="2710"/>
                  </a:cubicBezTo>
                  <a:cubicBezTo>
                    <a:pt x="6560" y="1953"/>
                    <a:pt x="7190" y="1323"/>
                    <a:pt x="7947" y="1323"/>
                  </a:cubicBezTo>
                  <a:close/>
                  <a:moveTo>
                    <a:pt x="7947" y="0"/>
                  </a:moveTo>
                  <a:cubicBezTo>
                    <a:pt x="5647" y="0"/>
                    <a:pt x="3851" y="1827"/>
                    <a:pt x="3851" y="4096"/>
                  </a:cubicBezTo>
                  <a:cubicBezTo>
                    <a:pt x="3851" y="5104"/>
                    <a:pt x="4197" y="6018"/>
                    <a:pt x="4828" y="6711"/>
                  </a:cubicBezTo>
                  <a:lnTo>
                    <a:pt x="4134" y="7435"/>
                  </a:lnTo>
                  <a:cubicBezTo>
                    <a:pt x="3981" y="7364"/>
                    <a:pt x="3823" y="7329"/>
                    <a:pt x="3669" y="7329"/>
                  </a:cubicBezTo>
                  <a:cubicBezTo>
                    <a:pt x="3412" y="7329"/>
                    <a:pt x="3166" y="7427"/>
                    <a:pt x="2969" y="7624"/>
                  </a:cubicBezTo>
                  <a:lnTo>
                    <a:pt x="732" y="9861"/>
                  </a:lnTo>
                  <a:cubicBezTo>
                    <a:pt x="0" y="10593"/>
                    <a:pt x="722" y="11645"/>
                    <a:pt x="1509" y="11645"/>
                  </a:cubicBezTo>
                  <a:cubicBezTo>
                    <a:pt x="1739" y="11645"/>
                    <a:pt x="1975" y="11555"/>
                    <a:pt x="2181" y="11342"/>
                  </a:cubicBezTo>
                  <a:lnTo>
                    <a:pt x="4449" y="9074"/>
                  </a:lnTo>
                  <a:cubicBezTo>
                    <a:pt x="4765" y="8759"/>
                    <a:pt x="4796" y="8286"/>
                    <a:pt x="4638" y="7939"/>
                  </a:cubicBezTo>
                  <a:lnTo>
                    <a:pt x="5332" y="7246"/>
                  </a:lnTo>
                  <a:cubicBezTo>
                    <a:pt x="6056" y="7813"/>
                    <a:pt x="7001" y="8223"/>
                    <a:pt x="7978" y="8223"/>
                  </a:cubicBezTo>
                  <a:cubicBezTo>
                    <a:pt x="10278" y="8223"/>
                    <a:pt x="12074" y="6364"/>
                    <a:pt x="12074" y="4127"/>
                  </a:cubicBezTo>
                  <a:cubicBezTo>
                    <a:pt x="12074" y="1796"/>
                    <a:pt x="10215" y="0"/>
                    <a:pt x="79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" name="Google Shape;4638;p69">
            <a:extLst>
              <a:ext uri="{FF2B5EF4-FFF2-40B4-BE49-F238E27FC236}">
                <a16:creationId xmlns:a16="http://schemas.microsoft.com/office/drawing/2014/main" id="{1FDA9F0F-0A1B-2C20-53F2-3B72F346F882}"/>
              </a:ext>
            </a:extLst>
          </p:cNvPr>
          <p:cNvSpPr/>
          <p:nvPr/>
        </p:nvSpPr>
        <p:spPr>
          <a:xfrm>
            <a:off x="720286" y="2793221"/>
            <a:ext cx="356228" cy="368985"/>
          </a:xfrm>
          <a:custGeom>
            <a:avLst/>
            <a:gdLst/>
            <a:ahLst/>
            <a:cxnLst/>
            <a:rect l="l" t="t" r="r" b="b"/>
            <a:pathLst>
              <a:path w="19273" h="18069" extrusionOk="0">
                <a:moveTo>
                  <a:pt x="5456" y="7679"/>
                </a:moveTo>
                <a:cubicBezTo>
                  <a:pt x="6294" y="7679"/>
                  <a:pt x="6715" y="8694"/>
                  <a:pt x="6122" y="9284"/>
                </a:cubicBezTo>
                <a:cubicBezTo>
                  <a:pt x="5930" y="9476"/>
                  <a:pt x="5694" y="9562"/>
                  <a:pt x="5462" y="9562"/>
                </a:cubicBezTo>
                <a:cubicBezTo>
                  <a:pt x="4979" y="9562"/>
                  <a:pt x="4517" y="9188"/>
                  <a:pt x="4517" y="8622"/>
                </a:cubicBezTo>
                <a:cubicBezTo>
                  <a:pt x="4517" y="8101"/>
                  <a:pt x="4936" y="7679"/>
                  <a:pt x="5456" y="7679"/>
                </a:cubicBezTo>
                <a:close/>
                <a:moveTo>
                  <a:pt x="9636" y="7679"/>
                </a:moveTo>
                <a:cubicBezTo>
                  <a:pt x="10473" y="7679"/>
                  <a:pt x="10892" y="8694"/>
                  <a:pt x="10299" y="9284"/>
                </a:cubicBezTo>
                <a:cubicBezTo>
                  <a:pt x="10107" y="9476"/>
                  <a:pt x="9872" y="9562"/>
                  <a:pt x="9640" y="9562"/>
                </a:cubicBezTo>
                <a:cubicBezTo>
                  <a:pt x="9157" y="9562"/>
                  <a:pt x="8694" y="9188"/>
                  <a:pt x="8694" y="8622"/>
                </a:cubicBezTo>
                <a:cubicBezTo>
                  <a:pt x="8694" y="8101"/>
                  <a:pt x="9115" y="7679"/>
                  <a:pt x="9636" y="7679"/>
                </a:cubicBezTo>
                <a:close/>
                <a:moveTo>
                  <a:pt x="13813" y="7679"/>
                </a:moveTo>
                <a:cubicBezTo>
                  <a:pt x="14650" y="7679"/>
                  <a:pt x="15071" y="8694"/>
                  <a:pt x="14478" y="9284"/>
                </a:cubicBezTo>
                <a:cubicBezTo>
                  <a:pt x="14286" y="9476"/>
                  <a:pt x="14050" y="9562"/>
                  <a:pt x="13819" y="9562"/>
                </a:cubicBezTo>
                <a:cubicBezTo>
                  <a:pt x="13336" y="9562"/>
                  <a:pt x="12873" y="9188"/>
                  <a:pt x="12873" y="8622"/>
                </a:cubicBezTo>
                <a:cubicBezTo>
                  <a:pt x="12873" y="8101"/>
                  <a:pt x="13292" y="7679"/>
                  <a:pt x="13813" y="7679"/>
                </a:cubicBezTo>
                <a:close/>
                <a:moveTo>
                  <a:pt x="9597" y="1"/>
                </a:moveTo>
                <a:cubicBezTo>
                  <a:pt x="4303" y="1"/>
                  <a:pt x="0" y="3801"/>
                  <a:pt x="0" y="8471"/>
                </a:cubicBezTo>
                <a:cubicBezTo>
                  <a:pt x="0" y="10444"/>
                  <a:pt x="780" y="12356"/>
                  <a:pt x="2201" y="13870"/>
                </a:cubicBezTo>
                <a:cubicBezTo>
                  <a:pt x="2481" y="15033"/>
                  <a:pt x="2138" y="16258"/>
                  <a:pt x="1292" y="17104"/>
                </a:cubicBezTo>
                <a:cubicBezTo>
                  <a:pt x="940" y="17460"/>
                  <a:pt x="1190" y="18068"/>
                  <a:pt x="1692" y="18068"/>
                </a:cubicBezTo>
                <a:cubicBezTo>
                  <a:pt x="3300" y="18065"/>
                  <a:pt x="4845" y="17442"/>
                  <a:pt x="6005" y="16328"/>
                </a:cubicBezTo>
                <a:cubicBezTo>
                  <a:pt x="7150" y="16731"/>
                  <a:pt x="8357" y="16939"/>
                  <a:pt x="9571" y="16939"/>
                </a:cubicBezTo>
                <a:cubicBezTo>
                  <a:pt x="9579" y="16939"/>
                  <a:pt x="9588" y="16939"/>
                  <a:pt x="9597" y="16939"/>
                </a:cubicBezTo>
                <a:cubicBezTo>
                  <a:pt x="14891" y="16939"/>
                  <a:pt x="19272" y="13139"/>
                  <a:pt x="19272" y="8471"/>
                </a:cubicBezTo>
                <a:cubicBezTo>
                  <a:pt x="19272" y="3801"/>
                  <a:pt x="14891" y="1"/>
                  <a:pt x="9597" y="1"/>
                </a:cubicBezTo>
                <a:close/>
              </a:path>
            </a:pathLst>
          </a:custGeom>
          <a:solidFill>
            <a:srgbClr val="D91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435D7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" name="Google Shape;5450;p71">
            <a:extLst>
              <a:ext uri="{FF2B5EF4-FFF2-40B4-BE49-F238E27FC236}">
                <a16:creationId xmlns:a16="http://schemas.microsoft.com/office/drawing/2014/main" id="{4B9683EF-A42E-D635-1DEF-73A9B8FCEC4B}"/>
              </a:ext>
            </a:extLst>
          </p:cNvPr>
          <p:cNvGrpSpPr/>
          <p:nvPr/>
        </p:nvGrpSpPr>
        <p:grpSpPr>
          <a:xfrm>
            <a:off x="717295" y="3638301"/>
            <a:ext cx="362528" cy="364224"/>
            <a:chOff x="-64406125" y="3362225"/>
            <a:chExt cx="318225" cy="314800"/>
          </a:xfrm>
          <a:solidFill>
            <a:srgbClr val="D91A2A"/>
          </a:solidFill>
        </p:grpSpPr>
        <p:sp>
          <p:nvSpPr>
            <p:cNvPr id="7" name="Google Shape;5451;p71">
              <a:extLst>
                <a:ext uri="{FF2B5EF4-FFF2-40B4-BE49-F238E27FC236}">
                  <a16:creationId xmlns:a16="http://schemas.microsoft.com/office/drawing/2014/main" id="{2430574D-32B7-9051-04F4-EE2DC457D0DC}"/>
                </a:ext>
              </a:extLst>
            </p:cNvPr>
            <p:cNvSpPr/>
            <p:nvPr/>
          </p:nvSpPr>
          <p:spPr>
            <a:xfrm>
              <a:off x="-64332100" y="3362225"/>
              <a:ext cx="170150" cy="199025"/>
            </a:xfrm>
            <a:custGeom>
              <a:avLst/>
              <a:gdLst/>
              <a:ahLst/>
              <a:cxnLst/>
              <a:rect l="l" t="t" r="r" b="b"/>
              <a:pathLst>
                <a:path w="6806" h="7961" extrusionOk="0">
                  <a:moveTo>
                    <a:pt x="4506" y="3266"/>
                  </a:moveTo>
                  <a:cubicBezTo>
                    <a:pt x="4569" y="3266"/>
                    <a:pt x="4601" y="3298"/>
                    <a:pt x="4632" y="3298"/>
                  </a:cubicBezTo>
                  <a:lnTo>
                    <a:pt x="5577" y="4621"/>
                  </a:lnTo>
                  <a:cubicBezTo>
                    <a:pt x="5420" y="5881"/>
                    <a:pt x="4664" y="7110"/>
                    <a:pt x="3403" y="7110"/>
                  </a:cubicBezTo>
                  <a:cubicBezTo>
                    <a:pt x="2206" y="7110"/>
                    <a:pt x="1419" y="5944"/>
                    <a:pt x="1261" y="4621"/>
                  </a:cubicBezTo>
                  <a:lnTo>
                    <a:pt x="2206" y="3298"/>
                  </a:lnTo>
                  <a:cubicBezTo>
                    <a:pt x="2238" y="3266"/>
                    <a:pt x="2269" y="3266"/>
                    <a:pt x="2301" y="3266"/>
                  </a:cubicBezTo>
                  <a:close/>
                  <a:moveTo>
                    <a:pt x="4055" y="1"/>
                  </a:moveTo>
                  <a:cubicBezTo>
                    <a:pt x="3400" y="1"/>
                    <a:pt x="2703" y="167"/>
                    <a:pt x="2049" y="494"/>
                  </a:cubicBezTo>
                  <a:cubicBezTo>
                    <a:pt x="1957" y="483"/>
                    <a:pt x="1867" y="478"/>
                    <a:pt x="1779" y="478"/>
                  </a:cubicBezTo>
                  <a:cubicBezTo>
                    <a:pt x="1354" y="478"/>
                    <a:pt x="976" y="600"/>
                    <a:pt x="662" y="809"/>
                  </a:cubicBezTo>
                  <a:cubicBezTo>
                    <a:pt x="347" y="1061"/>
                    <a:pt x="1" y="1534"/>
                    <a:pt x="1" y="2384"/>
                  </a:cubicBezTo>
                  <a:cubicBezTo>
                    <a:pt x="1" y="2857"/>
                    <a:pt x="95" y="3613"/>
                    <a:pt x="347" y="4621"/>
                  </a:cubicBezTo>
                  <a:cubicBezTo>
                    <a:pt x="473" y="4810"/>
                    <a:pt x="536" y="6070"/>
                    <a:pt x="1482" y="7078"/>
                  </a:cubicBezTo>
                  <a:cubicBezTo>
                    <a:pt x="2049" y="7646"/>
                    <a:pt x="2710" y="7961"/>
                    <a:pt x="3403" y="7961"/>
                  </a:cubicBezTo>
                  <a:cubicBezTo>
                    <a:pt x="5136" y="7961"/>
                    <a:pt x="6207" y="6417"/>
                    <a:pt x="6396" y="4621"/>
                  </a:cubicBezTo>
                  <a:cubicBezTo>
                    <a:pt x="6554" y="4085"/>
                    <a:pt x="6774" y="3046"/>
                    <a:pt x="6806" y="2447"/>
                  </a:cubicBezTo>
                  <a:cubicBezTo>
                    <a:pt x="6806" y="1565"/>
                    <a:pt x="6459" y="872"/>
                    <a:pt x="5703" y="431"/>
                  </a:cubicBezTo>
                  <a:cubicBezTo>
                    <a:pt x="5234" y="143"/>
                    <a:pt x="4662" y="1"/>
                    <a:pt x="40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5452;p71">
              <a:extLst>
                <a:ext uri="{FF2B5EF4-FFF2-40B4-BE49-F238E27FC236}">
                  <a16:creationId xmlns:a16="http://schemas.microsoft.com/office/drawing/2014/main" id="{D49AA7D3-341D-CD62-EF89-E1F001E88341}"/>
                </a:ext>
              </a:extLst>
            </p:cNvPr>
            <p:cNvSpPr/>
            <p:nvPr/>
          </p:nvSpPr>
          <p:spPr>
            <a:xfrm>
              <a:off x="-64406125" y="3559050"/>
              <a:ext cx="318225" cy="117975"/>
            </a:xfrm>
            <a:custGeom>
              <a:avLst/>
              <a:gdLst/>
              <a:ahLst/>
              <a:cxnLst/>
              <a:rect l="l" t="t" r="r" b="b"/>
              <a:pathLst>
                <a:path w="12729" h="4719" extrusionOk="0">
                  <a:moveTo>
                    <a:pt x="4474" y="1001"/>
                  </a:moveTo>
                  <a:lnTo>
                    <a:pt x="5797" y="2293"/>
                  </a:lnTo>
                  <a:lnTo>
                    <a:pt x="5199" y="2891"/>
                  </a:lnTo>
                  <a:lnTo>
                    <a:pt x="4002" y="1159"/>
                  </a:lnTo>
                  <a:cubicBezTo>
                    <a:pt x="4159" y="1096"/>
                    <a:pt x="4380" y="1064"/>
                    <a:pt x="4474" y="1001"/>
                  </a:cubicBezTo>
                  <a:close/>
                  <a:moveTo>
                    <a:pt x="8318" y="1001"/>
                  </a:moveTo>
                  <a:cubicBezTo>
                    <a:pt x="8475" y="1064"/>
                    <a:pt x="8633" y="1159"/>
                    <a:pt x="8790" y="1190"/>
                  </a:cubicBezTo>
                  <a:lnTo>
                    <a:pt x="7593" y="2891"/>
                  </a:lnTo>
                  <a:lnTo>
                    <a:pt x="6995" y="2293"/>
                  </a:lnTo>
                  <a:lnTo>
                    <a:pt x="8318" y="1001"/>
                  </a:lnTo>
                  <a:close/>
                  <a:moveTo>
                    <a:pt x="10681" y="3112"/>
                  </a:moveTo>
                  <a:cubicBezTo>
                    <a:pt x="10901" y="3112"/>
                    <a:pt x="11059" y="3301"/>
                    <a:pt x="11059" y="3553"/>
                  </a:cubicBezTo>
                  <a:cubicBezTo>
                    <a:pt x="11059" y="3742"/>
                    <a:pt x="10870" y="3931"/>
                    <a:pt x="10681" y="3931"/>
                  </a:cubicBezTo>
                  <a:lnTo>
                    <a:pt x="9578" y="3931"/>
                  </a:lnTo>
                  <a:cubicBezTo>
                    <a:pt x="9326" y="3931"/>
                    <a:pt x="9137" y="3742"/>
                    <a:pt x="9137" y="3553"/>
                  </a:cubicBezTo>
                  <a:cubicBezTo>
                    <a:pt x="9137" y="3301"/>
                    <a:pt x="9326" y="3112"/>
                    <a:pt x="9578" y="3112"/>
                  </a:cubicBezTo>
                  <a:close/>
                  <a:moveTo>
                    <a:pt x="4458" y="1"/>
                  </a:moveTo>
                  <a:cubicBezTo>
                    <a:pt x="4348" y="1"/>
                    <a:pt x="4238" y="40"/>
                    <a:pt x="4159" y="119"/>
                  </a:cubicBezTo>
                  <a:cubicBezTo>
                    <a:pt x="4065" y="245"/>
                    <a:pt x="3939" y="308"/>
                    <a:pt x="3781" y="308"/>
                  </a:cubicBezTo>
                  <a:lnTo>
                    <a:pt x="2395" y="308"/>
                  </a:lnTo>
                  <a:cubicBezTo>
                    <a:pt x="914" y="308"/>
                    <a:pt x="0" y="1442"/>
                    <a:pt x="0" y="2639"/>
                  </a:cubicBezTo>
                  <a:lnTo>
                    <a:pt x="0" y="4341"/>
                  </a:lnTo>
                  <a:cubicBezTo>
                    <a:pt x="0" y="4561"/>
                    <a:pt x="189" y="4719"/>
                    <a:pt x="441" y="4719"/>
                  </a:cubicBezTo>
                  <a:lnTo>
                    <a:pt x="12287" y="4719"/>
                  </a:lnTo>
                  <a:cubicBezTo>
                    <a:pt x="12508" y="4719"/>
                    <a:pt x="12665" y="4530"/>
                    <a:pt x="12665" y="4341"/>
                  </a:cubicBezTo>
                  <a:lnTo>
                    <a:pt x="12665" y="2639"/>
                  </a:lnTo>
                  <a:cubicBezTo>
                    <a:pt x="12728" y="1474"/>
                    <a:pt x="11783" y="371"/>
                    <a:pt x="10303" y="371"/>
                  </a:cubicBezTo>
                  <a:lnTo>
                    <a:pt x="8948" y="371"/>
                  </a:lnTo>
                  <a:cubicBezTo>
                    <a:pt x="8727" y="371"/>
                    <a:pt x="8664" y="277"/>
                    <a:pt x="8538" y="151"/>
                  </a:cubicBezTo>
                  <a:cubicBezTo>
                    <a:pt x="8456" y="52"/>
                    <a:pt x="8339" y="5"/>
                    <a:pt x="8219" y="5"/>
                  </a:cubicBezTo>
                  <a:cubicBezTo>
                    <a:pt x="8110" y="5"/>
                    <a:pt x="7998" y="44"/>
                    <a:pt x="7908" y="119"/>
                  </a:cubicBezTo>
                  <a:lnTo>
                    <a:pt x="6333" y="1694"/>
                  </a:lnTo>
                  <a:lnTo>
                    <a:pt x="4758" y="119"/>
                  </a:lnTo>
                  <a:cubicBezTo>
                    <a:pt x="4679" y="40"/>
                    <a:pt x="4569" y="1"/>
                    <a:pt x="44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58410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>
          <a:extLst>
            <a:ext uri="{FF2B5EF4-FFF2-40B4-BE49-F238E27FC236}">
              <a16:creationId xmlns:a16="http://schemas.microsoft.com/office/drawing/2014/main" id="{ADB0C37F-AF76-8E94-1575-C4EC38E442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strella: 10 puntas 11">
            <a:extLst>
              <a:ext uri="{FF2B5EF4-FFF2-40B4-BE49-F238E27FC236}">
                <a16:creationId xmlns:a16="http://schemas.microsoft.com/office/drawing/2014/main" id="{A72DC695-45FF-1516-0D1B-A44D0836EA77}"/>
              </a:ext>
            </a:extLst>
          </p:cNvPr>
          <p:cNvSpPr/>
          <p:nvPr/>
        </p:nvSpPr>
        <p:spPr>
          <a:xfrm>
            <a:off x="6802964" y="-443359"/>
            <a:ext cx="1922001" cy="1922001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573892">
              <a:srgbClr val="D91A2A">
                <a:alpha val="33000"/>
              </a:srgbClr>
            </a:glow>
            <a:softEdge rad="216138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Rectángulo: esquinas redondeadas 3">
            <a:extLst>
              <a:ext uri="{FF2B5EF4-FFF2-40B4-BE49-F238E27FC236}">
                <a16:creationId xmlns:a16="http://schemas.microsoft.com/office/drawing/2014/main" id="{0FC1875F-08EC-CDE7-BA64-0C3F51CD890F}"/>
              </a:ext>
            </a:extLst>
          </p:cNvPr>
          <p:cNvSpPr/>
          <p:nvPr/>
        </p:nvSpPr>
        <p:spPr>
          <a:xfrm>
            <a:off x="1808356" y="1356636"/>
            <a:ext cx="6488111" cy="426082"/>
          </a:xfrm>
          <a:prstGeom prst="roundRect">
            <a:avLst>
              <a:gd name="adj" fmla="val 50000"/>
            </a:avLst>
          </a:prstGeom>
          <a:solidFill>
            <a:srgbClr val="81CB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Casella di testo 2">
            <a:extLst>
              <a:ext uri="{FF2B5EF4-FFF2-40B4-BE49-F238E27FC236}">
                <a16:creationId xmlns:a16="http://schemas.microsoft.com/office/drawing/2014/main" id="{504796CC-EA1B-BB72-55BE-F46DD9D4AD91}"/>
              </a:ext>
            </a:extLst>
          </p:cNvPr>
          <p:cNvSpPr txBox="1"/>
          <p:nvPr/>
        </p:nvSpPr>
        <p:spPr>
          <a:xfrm>
            <a:off x="1048416" y="91622"/>
            <a:ext cx="7841962" cy="4960256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898525"/>
            <a:r>
              <a:rPr lang="it-IT" sz="4000" b="1" dirty="0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2 Operatori macchine </a:t>
            </a:r>
          </a:p>
          <a:p>
            <a:pPr marL="898525"/>
            <a:r>
              <a:rPr lang="it-IT" sz="4000" b="1" dirty="0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CNC</a:t>
            </a:r>
            <a:r>
              <a:rPr lang="it-IT" sz="2000" b="1" dirty="0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  (ID-104343)</a:t>
            </a:r>
            <a:r>
              <a:rPr lang="it-IT" sz="2000" dirty="0">
                <a:latin typeface="Calibri"/>
                <a:ea typeface="Calibri"/>
                <a:cs typeface="Calibri"/>
              </a:rPr>
              <a:t> </a:t>
            </a:r>
            <a:endParaRPr lang="it-IT" dirty="0"/>
          </a:p>
          <a:p>
            <a:pPr marL="898525"/>
            <a:r>
              <a:rPr lang="it-IT" sz="2000" dirty="0">
                <a:latin typeface="Calibri"/>
                <a:ea typeface="Calibri"/>
                <a:cs typeface="Calibri"/>
              </a:rPr>
              <a:t>TIPOLOGIA DI CONTRATTO:</a:t>
            </a:r>
            <a:r>
              <a:rPr lang="it-IT" sz="2000" b="1" dirty="0">
                <a:latin typeface="Calibri"/>
                <a:ea typeface="Calibri"/>
                <a:cs typeface="Calibri"/>
              </a:rPr>
              <a:t> INDETERMINATO</a:t>
            </a:r>
            <a:endParaRPr lang="it-IT" sz="2000" dirty="0">
              <a:latin typeface="Calibri"/>
              <a:ea typeface="Calibri"/>
              <a:cs typeface="Calibri"/>
            </a:endParaRPr>
          </a:p>
          <a:p>
            <a:pPr marL="898525"/>
            <a:r>
              <a:rPr lang="it-IT" sz="2000" b="1" dirty="0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                           </a:t>
            </a:r>
            <a:r>
              <a:rPr lang="it-IT" sz="2000" dirty="0">
                <a:latin typeface="Calibri"/>
                <a:ea typeface="Calibri"/>
                <a:cs typeface="Calibri"/>
              </a:rPr>
              <a:t> </a:t>
            </a:r>
            <a:endParaRPr lang="it-IT" dirty="0"/>
          </a:p>
          <a:p>
            <a:r>
              <a:rPr lang="it-IT" sz="2000" dirty="0">
                <a:latin typeface="Calibri"/>
                <a:ea typeface="Calibri"/>
                <a:cs typeface="Calibri"/>
              </a:rPr>
              <a:t>         </a:t>
            </a:r>
            <a:r>
              <a:rPr lang="it-IT" sz="2000" dirty="0">
                <a:latin typeface="+mn-lt"/>
                <a:ea typeface="Calibri"/>
                <a:cs typeface="Calibri"/>
              </a:rPr>
              <a:t>       </a:t>
            </a:r>
            <a:r>
              <a:rPr lang="it-IT" sz="2000" dirty="0">
                <a:latin typeface="+mn-lt"/>
                <a:ea typeface="Calibri"/>
              </a:rPr>
              <a:t>SEDE</a:t>
            </a:r>
            <a:r>
              <a:rPr lang="it-IT" sz="2000" dirty="0">
                <a:latin typeface="+mn-lt"/>
              </a:rPr>
              <a:t> DI LAVORO: </a:t>
            </a:r>
            <a:r>
              <a:rPr lang="it-IT" sz="2000" b="1" dirty="0">
                <a:latin typeface="+mn-lt"/>
              </a:rPr>
              <a:t>ZIBIDO SAN GIACOMO</a:t>
            </a:r>
          </a:p>
          <a:p>
            <a:endParaRPr lang="it-IT" sz="1200" dirty="0">
              <a:solidFill>
                <a:srgbClr val="202020"/>
              </a:solidFill>
              <a:highlight>
                <a:srgbClr val="FFFFFF"/>
              </a:highlight>
              <a:latin typeface="Calibri"/>
              <a:ea typeface="Calibri"/>
              <a:cs typeface="Calibri"/>
            </a:endParaRPr>
          </a:p>
          <a:p>
            <a:pPr algn="just"/>
            <a:endParaRPr lang="it-IT" sz="1200" dirty="0">
              <a:solidFill>
                <a:srgbClr val="202020"/>
              </a:solidFill>
              <a:highlight>
                <a:srgbClr val="FFFFFF"/>
              </a:highlight>
              <a:latin typeface="Calibri"/>
              <a:ea typeface="Calibri"/>
              <a:cs typeface="Calibri"/>
            </a:endParaRPr>
          </a:p>
          <a:p>
            <a:pPr algn="l"/>
            <a:r>
              <a:rPr lang="it-IT" sz="1200" dirty="0">
                <a:solidFill>
                  <a:srgbClr val="202020"/>
                </a:solidFill>
                <a:latin typeface="Calibri" panose="020F0502020204030204" pitchFamily="34" charset="0"/>
              </a:rPr>
              <a:t>Le risorse,  per Fonderie Maestri </a:t>
            </a:r>
            <a:r>
              <a:rPr lang="it-IT" sz="1200" dirty="0" err="1">
                <a:solidFill>
                  <a:srgbClr val="202020"/>
                </a:solidFill>
                <a:latin typeface="Calibri" panose="020F0502020204030204" pitchFamily="34" charset="0"/>
              </a:rPr>
              <a:t>Srl</a:t>
            </a:r>
            <a:r>
              <a:rPr lang="it-IT" sz="1200" dirty="0">
                <a:solidFill>
                  <a:srgbClr val="202020"/>
                </a:solidFill>
                <a:latin typeface="Calibri" panose="020F0502020204030204" pitchFamily="34" charset="0"/>
              </a:rPr>
              <a:t>, si dovranno occupare delle seguenti mansioni: Attrezzaggio e setup: Preparazione centri di lavoro CNC e montaggio utensili a bordo macchina; Conduzione operativa: Gestione del ciclo di produzione e monitoraggio costante della lavorazione; Controllo qualità: Verifica dimensionale dei pezzi tramite calibri, micrometri e strumenti di misura; Ottimizzazione parametri: Piccole modifiche ai correttori quote per garantire la precisione tecnici;</a:t>
            </a:r>
            <a:r>
              <a:rPr lang="it-IT" sz="1600" b="0" i="0" dirty="0">
                <a:solidFill>
                  <a:srgbClr val="20202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it-IT" sz="1200" dirty="0">
                <a:solidFill>
                  <a:srgbClr val="202020"/>
                </a:solidFill>
                <a:latin typeface="Calibri" panose="020F0502020204030204" pitchFamily="34" charset="0"/>
              </a:rPr>
              <a:t>Manutenzione base: Pulizia e gestione ordinaria del macchinario per l'efficienza produttiva .</a:t>
            </a:r>
          </a:p>
          <a:p>
            <a:pPr algn="l"/>
            <a:r>
              <a:rPr lang="it-IT" sz="1200" b="1" dirty="0">
                <a:solidFill>
                  <a:srgbClr val="DA1A2A"/>
                </a:solidFill>
                <a:latin typeface="Roboto"/>
                <a:ea typeface="Roboto"/>
                <a:cs typeface="Roboto"/>
              </a:rPr>
              <a:t>PROFILO IDEALE</a:t>
            </a:r>
            <a:r>
              <a:rPr lang="it-IT" sz="1200" dirty="0">
                <a:solidFill>
                  <a:srgbClr val="DA1A2A"/>
                </a:solidFill>
                <a:latin typeface="Trebuchet MS"/>
                <a:cs typeface="Calibri"/>
              </a:rPr>
              <a:t>: </a:t>
            </a:r>
            <a:r>
              <a:rPr lang="it-IT" sz="1200" dirty="0">
                <a:solidFill>
                  <a:srgbClr val="202020"/>
                </a:solidFill>
                <a:latin typeface="Calibri" panose="020F0502020204030204" pitchFamily="34" charset="0"/>
              </a:rPr>
              <a:t>Capacità di lettura disegno meccanico e di interpretare autonomamente schemi tecnici e tolleranze;</a:t>
            </a:r>
          </a:p>
          <a:p>
            <a:pPr algn="l"/>
            <a:r>
              <a:rPr lang="it-IT" sz="1200" dirty="0">
                <a:solidFill>
                  <a:srgbClr val="202020"/>
                </a:solidFill>
                <a:latin typeface="Calibri" panose="020F0502020204030204" pitchFamily="34" charset="0"/>
              </a:rPr>
              <a:t>uso strumenti di misura, padronanza di calibro, micrometro e tamponi per il controllo qualità; esperienza su centri CNC; conoscenza operativa delle macchine utensili e dei principali linguaggi di programmazione.</a:t>
            </a:r>
          </a:p>
          <a:p>
            <a:r>
              <a:rPr lang="it-IT" sz="1200" b="1" dirty="0">
                <a:solidFill>
                  <a:srgbClr val="DA1A2A"/>
                </a:solidFill>
                <a:latin typeface="Roboto"/>
                <a:ea typeface="Roboto"/>
                <a:cs typeface="Roboto"/>
              </a:rPr>
              <a:t>ORARIO DI LAVORO E CCNL</a:t>
            </a:r>
            <a:r>
              <a:rPr lang="it-IT" sz="1200" dirty="0">
                <a:solidFill>
                  <a:srgbClr val="DA1A2A"/>
                </a:solidFill>
                <a:latin typeface="Calibri"/>
                <a:ea typeface="Calibri"/>
                <a:cs typeface="Calibri"/>
              </a:rPr>
              <a:t>: </a:t>
            </a:r>
            <a:r>
              <a:rPr lang="it-IT" sz="1200" b="1" dirty="0">
                <a:solidFill>
                  <a:srgbClr val="202020"/>
                </a:solidFill>
                <a:latin typeface="Calibri" panose="020F0502020204030204" pitchFamily="34" charset="0"/>
              </a:rPr>
              <a:t>Full Time 40 ore </a:t>
            </a:r>
            <a:r>
              <a:rPr lang="it-IT" sz="1200" b="1" dirty="0" err="1">
                <a:solidFill>
                  <a:srgbClr val="202020"/>
                </a:solidFill>
                <a:latin typeface="Calibri" panose="020F0502020204030204" pitchFamily="34" charset="0"/>
              </a:rPr>
              <a:t>lun</a:t>
            </a:r>
            <a:r>
              <a:rPr lang="it-IT" sz="1200" b="1" dirty="0">
                <a:solidFill>
                  <a:srgbClr val="202020"/>
                </a:solidFill>
                <a:latin typeface="Calibri" panose="020F0502020204030204" pitchFamily="34" charset="0"/>
              </a:rPr>
              <a:t> - </a:t>
            </a:r>
            <a:r>
              <a:rPr lang="it-IT" sz="1200" b="1" dirty="0" err="1">
                <a:solidFill>
                  <a:srgbClr val="202020"/>
                </a:solidFill>
                <a:latin typeface="Calibri" panose="020F0502020204030204" pitchFamily="34" charset="0"/>
              </a:rPr>
              <a:t>ven</a:t>
            </a:r>
            <a:r>
              <a:rPr lang="it-IT" sz="1200" b="1" dirty="0">
                <a:solidFill>
                  <a:srgbClr val="202020"/>
                </a:solidFill>
                <a:latin typeface="Calibri" panose="020F0502020204030204" pitchFamily="34" charset="0"/>
              </a:rPr>
              <a:t> 7.00/16.00 - Metalmeccanico Confapi</a:t>
            </a:r>
          </a:p>
          <a:p>
            <a:r>
              <a:rPr lang="it-IT" sz="1200" b="1" dirty="0">
                <a:solidFill>
                  <a:srgbClr val="DA1A2A"/>
                </a:solidFill>
                <a:latin typeface="Roboto"/>
                <a:ea typeface="Roboto"/>
                <a:cs typeface="Roboto"/>
              </a:rPr>
              <a:t>RETRIBUZIONE: </a:t>
            </a:r>
            <a:r>
              <a:rPr lang="it-IT" sz="1200" dirty="0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RAL € 28.000/30.000 + buoni pasto </a:t>
            </a:r>
            <a:endParaRPr lang="it-IT" dirty="0"/>
          </a:p>
          <a:p>
            <a:endParaRPr lang="en-US" sz="1200" i="1" dirty="0">
              <a:solidFill>
                <a:srgbClr val="212529"/>
              </a:solidFill>
              <a:latin typeface="Calibri"/>
              <a:ea typeface="Calibri"/>
              <a:cs typeface="Calibri"/>
            </a:endParaRPr>
          </a:p>
          <a:p>
            <a:r>
              <a:rPr lang="en-US" sz="1200" i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L'offerta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è </a:t>
            </a:r>
            <a:r>
              <a:rPr lang="en-US" sz="1200" i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rivolta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a tutte le </a:t>
            </a:r>
            <a:r>
              <a:rPr lang="en-US" sz="1200" i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persone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200" i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nel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rispetto delle pari </a:t>
            </a:r>
            <a:r>
              <a:rPr lang="en-US" sz="1200" i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opportunità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di </a:t>
            </a:r>
            <a:r>
              <a:rPr lang="en-US" sz="1200" i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genere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, </a:t>
            </a:r>
            <a:r>
              <a:rPr lang="en-US" sz="1200" i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diversità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e </a:t>
            </a:r>
            <a:r>
              <a:rPr lang="en-US" sz="1200" i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inclusione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(ai sensi </a:t>
            </a:r>
            <a:r>
              <a:rPr lang="en-US" sz="1200" i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Dlgs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198/2006, 215/2003 e 216/2003)</a:t>
            </a:r>
            <a:endParaRPr lang="it-IT" sz="1200" dirty="0">
              <a:latin typeface="Calibri"/>
              <a:ea typeface="Calibri"/>
              <a:cs typeface="Calibri"/>
            </a:endParaRPr>
          </a:p>
          <a:p>
            <a:endParaRPr lang="it-IT" sz="1200" dirty="0">
              <a:latin typeface="Calibri"/>
              <a:ea typeface="Roboto"/>
              <a:cs typeface="Roboto"/>
            </a:endParaRPr>
          </a:p>
          <a:p>
            <a:endParaRPr lang="it-IT" sz="1200" dirty="0">
              <a:solidFill>
                <a:srgbClr val="202020"/>
              </a:solidFill>
              <a:latin typeface="Calibri"/>
              <a:cs typeface="Calibri"/>
            </a:endParaRPr>
          </a:p>
          <a:p>
            <a:br>
              <a:rPr lang="en-US" dirty="0"/>
            </a:br>
            <a:endParaRPr lang="en-US" dirty="0"/>
          </a:p>
          <a:p>
            <a:endParaRPr lang="it-IT" sz="1200" dirty="0">
              <a:effectLst/>
              <a:latin typeface="+mn-lt"/>
              <a:ea typeface="Roboto"/>
              <a:cs typeface="Roboto"/>
            </a:endParaRPr>
          </a:p>
        </p:txBody>
      </p:sp>
      <p:sp>
        <p:nvSpPr>
          <p:cNvPr id="2" name="Google Shape;245;p6">
            <a:extLst>
              <a:ext uri="{FF2B5EF4-FFF2-40B4-BE49-F238E27FC236}">
                <a16:creationId xmlns:a16="http://schemas.microsoft.com/office/drawing/2014/main" id="{1C79EF0F-0610-D7D7-699F-4EC0C440A21B}"/>
              </a:ext>
            </a:extLst>
          </p:cNvPr>
          <p:cNvSpPr/>
          <p:nvPr/>
        </p:nvSpPr>
        <p:spPr>
          <a:xfrm rot="5400000">
            <a:off x="4571575" y="1450988"/>
            <a:ext cx="136497" cy="7487920"/>
          </a:xfrm>
          <a:prstGeom prst="rect">
            <a:avLst/>
          </a:prstGeom>
          <a:solidFill>
            <a:srgbClr val="D91A2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Anello 10">
            <a:extLst>
              <a:ext uri="{FF2B5EF4-FFF2-40B4-BE49-F238E27FC236}">
                <a16:creationId xmlns:a16="http://schemas.microsoft.com/office/drawing/2014/main" id="{8F6548C0-21AE-0B31-7A84-85C61936A4DC}"/>
              </a:ext>
            </a:extLst>
          </p:cNvPr>
          <p:cNvSpPr/>
          <p:nvPr/>
        </p:nvSpPr>
        <p:spPr>
          <a:xfrm>
            <a:off x="8610600" y="4598954"/>
            <a:ext cx="621030" cy="621030"/>
          </a:xfrm>
          <a:prstGeom prst="donut">
            <a:avLst/>
          </a:prstGeom>
          <a:solidFill>
            <a:srgbClr val="D91A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0" name="Estrella: 10 puntas 11">
            <a:extLst>
              <a:ext uri="{FF2B5EF4-FFF2-40B4-BE49-F238E27FC236}">
                <a16:creationId xmlns:a16="http://schemas.microsoft.com/office/drawing/2014/main" id="{29F1A19B-BD32-386B-E9D7-BB3386CFE144}"/>
              </a:ext>
            </a:extLst>
          </p:cNvPr>
          <p:cNvSpPr/>
          <p:nvPr/>
        </p:nvSpPr>
        <p:spPr>
          <a:xfrm>
            <a:off x="9455630" y="517713"/>
            <a:ext cx="2163921" cy="2163923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573892">
              <a:srgbClr val="81CBD1">
                <a:alpha val="33000"/>
              </a:srgbClr>
            </a:glow>
            <a:softEdge rad="301653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Estrella: 10 puntas 11">
            <a:extLst>
              <a:ext uri="{FF2B5EF4-FFF2-40B4-BE49-F238E27FC236}">
                <a16:creationId xmlns:a16="http://schemas.microsoft.com/office/drawing/2014/main" id="{E6D9145A-F8B3-297E-AB54-9A04D34C1D7B}"/>
              </a:ext>
            </a:extLst>
          </p:cNvPr>
          <p:cNvSpPr/>
          <p:nvPr/>
        </p:nvSpPr>
        <p:spPr>
          <a:xfrm>
            <a:off x="-1812268" y="965738"/>
            <a:ext cx="2405931" cy="2673822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1103208">
              <a:srgbClr val="D91A2A">
                <a:alpha val="33000"/>
              </a:srgbClr>
            </a:glow>
            <a:softEdge rad="400550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Google Shape;2952;p64">
            <a:extLst>
              <a:ext uri="{FF2B5EF4-FFF2-40B4-BE49-F238E27FC236}">
                <a16:creationId xmlns:a16="http://schemas.microsoft.com/office/drawing/2014/main" id="{C158C207-8D0F-C207-36CF-320DA49EB3EB}"/>
              </a:ext>
            </a:extLst>
          </p:cNvPr>
          <p:cNvSpPr/>
          <p:nvPr/>
        </p:nvSpPr>
        <p:spPr>
          <a:xfrm flipH="1">
            <a:off x="794160" y="2136949"/>
            <a:ext cx="204207" cy="323277"/>
          </a:xfrm>
          <a:custGeom>
            <a:avLst/>
            <a:gdLst/>
            <a:ahLst/>
            <a:cxnLst/>
            <a:rect l="l" t="t" r="r" b="b"/>
            <a:pathLst>
              <a:path w="133027" h="195758" extrusionOk="0">
                <a:moveTo>
                  <a:pt x="65846" y="26249"/>
                </a:moveTo>
                <a:cubicBezTo>
                  <a:pt x="87201" y="26249"/>
                  <a:pt x="104108" y="43156"/>
                  <a:pt x="104108" y="64511"/>
                </a:cubicBezTo>
                <a:cubicBezTo>
                  <a:pt x="104108" y="85422"/>
                  <a:pt x="87201" y="102328"/>
                  <a:pt x="65846" y="102328"/>
                </a:cubicBezTo>
                <a:cubicBezTo>
                  <a:pt x="44936" y="102328"/>
                  <a:pt x="28029" y="85422"/>
                  <a:pt x="28029" y="64511"/>
                </a:cubicBezTo>
                <a:cubicBezTo>
                  <a:pt x="28029" y="43156"/>
                  <a:pt x="44936" y="26249"/>
                  <a:pt x="65846" y="26249"/>
                </a:cubicBezTo>
                <a:close/>
                <a:moveTo>
                  <a:pt x="66291" y="0"/>
                </a:moveTo>
                <a:cubicBezTo>
                  <a:pt x="29809" y="0"/>
                  <a:pt x="0" y="29809"/>
                  <a:pt x="0" y="66291"/>
                </a:cubicBezTo>
                <a:cubicBezTo>
                  <a:pt x="0" y="84977"/>
                  <a:pt x="18241" y="118345"/>
                  <a:pt x="18241" y="118345"/>
                </a:cubicBezTo>
                <a:lnTo>
                  <a:pt x="64066" y="195758"/>
                </a:lnTo>
                <a:lnTo>
                  <a:pt x="111671" y="119234"/>
                </a:lnTo>
                <a:cubicBezTo>
                  <a:pt x="111671" y="119234"/>
                  <a:pt x="133027" y="87201"/>
                  <a:pt x="133027" y="66291"/>
                </a:cubicBezTo>
                <a:cubicBezTo>
                  <a:pt x="133027" y="29809"/>
                  <a:pt x="103218" y="0"/>
                  <a:pt x="66291" y="0"/>
                </a:cubicBezTo>
                <a:close/>
              </a:path>
            </a:pathLst>
          </a:custGeom>
          <a:solidFill>
            <a:srgbClr val="D91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" name="Google Shape;7568;p75">
            <a:extLst>
              <a:ext uri="{FF2B5EF4-FFF2-40B4-BE49-F238E27FC236}">
                <a16:creationId xmlns:a16="http://schemas.microsoft.com/office/drawing/2014/main" id="{D7FAA3EB-F23D-BB30-E62B-3DB5A68D79A5}"/>
              </a:ext>
            </a:extLst>
          </p:cNvPr>
          <p:cNvGrpSpPr/>
          <p:nvPr/>
        </p:nvGrpSpPr>
        <p:grpSpPr>
          <a:xfrm>
            <a:off x="497974" y="485975"/>
            <a:ext cx="1008351" cy="972607"/>
            <a:chOff x="-3768700" y="3253275"/>
            <a:chExt cx="301850" cy="291150"/>
          </a:xfrm>
          <a:solidFill>
            <a:srgbClr val="D91A2A"/>
          </a:solidFill>
        </p:grpSpPr>
        <p:sp>
          <p:nvSpPr>
            <p:cNvPr id="30" name="Google Shape;7569;p75">
              <a:extLst>
                <a:ext uri="{FF2B5EF4-FFF2-40B4-BE49-F238E27FC236}">
                  <a16:creationId xmlns:a16="http://schemas.microsoft.com/office/drawing/2014/main" id="{1CBC0E4C-F922-CB86-DA79-32ABCA5FF843}"/>
                </a:ext>
              </a:extLst>
            </p:cNvPr>
            <p:cNvSpPr/>
            <p:nvPr/>
          </p:nvSpPr>
          <p:spPr>
            <a:xfrm>
              <a:off x="-3603925" y="3355650"/>
              <a:ext cx="69350" cy="33900"/>
            </a:xfrm>
            <a:custGeom>
              <a:avLst/>
              <a:gdLst/>
              <a:ahLst/>
              <a:cxnLst/>
              <a:rect l="l" t="t" r="r" b="b"/>
              <a:pathLst>
                <a:path w="2774" h="1356" extrusionOk="0">
                  <a:moveTo>
                    <a:pt x="1040" y="1"/>
                  </a:moveTo>
                  <a:cubicBezTo>
                    <a:pt x="505" y="1"/>
                    <a:pt x="1" y="473"/>
                    <a:pt x="1" y="1009"/>
                  </a:cubicBezTo>
                  <a:lnTo>
                    <a:pt x="1" y="1356"/>
                  </a:lnTo>
                  <a:lnTo>
                    <a:pt x="2773" y="1356"/>
                  </a:lnTo>
                  <a:lnTo>
                    <a:pt x="2773" y="1009"/>
                  </a:lnTo>
                  <a:cubicBezTo>
                    <a:pt x="2742" y="473"/>
                    <a:pt x="2269" y="1"/>
                    <a:pt x="170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7570;p75">
              <a:extLst>
                <a:ext uri="{FF2B5EF4-FFF2-40B4-BE49-F238E27FC236}">
                  <a16:creationId xmlns:a16="http://schemas.microsoft.com/office/drawing/2014/main" id="{962FBBBC-7764-D35F-16AE-F76948F777C5}"/>
                </a:ext>
              </a:extLst>
            </p:cNvPr>
            <p:cNvSpPr/>
            <p:nvPr/>
          </p:nvSpPr>
          <p:spPr>
            <a:xfrm>
              <a:off x="-3586600" y="3305250"/>
              <a:ext cx="33125" cy="33100"/>
            </a:xfrm>
            <a:custGeom>
              <a:avLst/>
              <a:gdLst/>
              <a:ahLst/>
              <a:cxnLst/>
              <a:rect l="l" t="t" r="r" b="b"/>
              <a:pathLst>
                <a:path w="1325" h="1324" extrusionOk="0">
                  <a:moveTo>
                    <a:pt x="663" y="0"/>
                  </a:moveTo>
                  <a:cubicBezTo>
                    <a:pt x="253" y="0"/>
                    <a:pt x="1" y="316"/>
                    <a:pt x="1" y="662"/>
                  </a:cubicBezTo>
                  <a:cubicBezTo>
                    <a:pt x="1" y="1009"/>
                    <a:pt x="316" y="1324"/>
                    <a:pt x="663" y="1324"/>
                  </a:cubicBezTo>
                  <a:cubicBezTo>
                    <a:pt x="1041" y="1324"/>
                    <a:pt x="1324" y="1009"/>
                    <a:pt x="1324" y="662"/>
                  </a:cubicBezTo>
                  <a:cubicBezTo>
                    <a:pt x="1324" y="284"/>
                    <a:pt x="1009" y="0"/>
                    <a:pt x="6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7571;p75">
              <a:extLst>
                <a:ext uri="{FF2B5EF4-FFF2-40B4-BE49-F238E27FC236}">
                  <a16:creationId xmlns:a16="http://schemas.microsoft.com/office/drawing/2014/main" id="{AC23A0A1-7729-E76D-49B3-70F814A39431}"/>
                </a:ext>
              </a:extLst>
            </p:cNvPr>
            <p:cNvSpPr/>
            <p:nvPr/>
          </p:nvSpPr>
          <p:spPr>
            <a:xfrm>
              <a:off x="-3768700" y="3253275"/>
              <a:ext cx="301850" cy="291150"/>
            </a:xfrm>
            <a:custGeom>
              <a:avLst/>
              <a:gdLst/>
              <a:ahLst/>
              <a:cxnLst/>
              <a:rect l="l" t="t" r="r" b="b"/>
              <a:pathLst>
                <a:path w="12074" h="11646" extrusionOk="0">
                  <a:moveTo>
                    <a:pt x="7947" y="1323"/>
                  </a:moveTo>
                  <a:cubicBezTo>
                    <a:pt x="8703" y="1323"/>
                    <a:pt x="9333" y="1953"/>
                    <a:pt x="9333" y="2710"/>
                  </a:cubicBezTo>
                  <a:cubicBezTo>
                    <a:pt x="9333" y="3025"/>
                    <a:pt x="9207" y="3340"/>
                    <a:pt x="9018" y="3560"/>
                  </a:cubicBezTo>
                  <a:cubicBezTo>
                    <a:pt x="9585" y="3844"/>
                    <a:pt x="9994" y="4442"/>
                    <a:pt x="9994" y="5104"/>
                  </a:cubicBezTo>
                  <a:lnTo>
                    <a:pt x="9994" y="5766"/>
                  </a:lnTo>
                  <a:lnTo>
                    <a:pt x="10026" y="5766"/>
                  </a:lnTo>
                  <a:cubicBezTo>
                    <a:pt x="10026" y="5955"/>
                    <a:pt x="9868" y="6112"/>
                    <a:pt x="9679" y="6112"/>
                  </a:cubicBezTo>
                  <a:lnTo>
                    <a:pt x="6245" y="6112"/>
                  </a:lnTo>
                  <a:cubicBezTo>
                    <a:pt x="6056" y="6112"/>
                    <a:pt x="5899" y="5955"/>
                    <a:pt x="5899" y="5766"/>
                  </a:cubicBezTo>
                  <a:lnTo>
                    <a:pt x="5899" y="5104"/>
                  </a:lnTo>
                  <a:cubicBezTo>
                    <a:pt x="5899" y="4442"/>
                    <a:pt x="6308" y="3844"/>
                    <a:pt x="6875" y="3560"/>
                  </a:cubicBezTo>
                  <a:cubicBezTo>
                    <a:pt x="6686" y="3340"/>
                    <a:pt x="6560" y="3056"/>
                    <a:pt x="6560" y="2710"/>
                  </a:cubicBezTo>
                  <a:cubicBezTo>
                    <a:pt x="6560" y="1953"/>
                    <a:pt x="7190" y="1323"/>
                    <a:pt x="7947" y="1323"/>
                  </a:cubicBezTo>
                  <a:close/>
                  <a:moveTo>
                    <a:pt x="7947" y="0"/>
                  </a:moveTo>
                  <a:cubicBezTo>
                    <a:pt x="5647" y="0"/>
                    <a:pt x="3851" y="1827"/>
                    <a:pt x="3851" y="4096"/>
                  </a:cubicBezTo>
                  <a:cubicBezTo>
                    <a:pt x="3851" y="5104"/>
                    <a:pt x="4197" y="6018"/>
                    <a:pt x="4828" y="6711"/>
                  </a:cubicBezTo>
                  <a:lnTo>
                    <a:pt x="4134" y="7435"/>
                  </a:lnTo>
                  <a:cubicBezTo>
                    <a:pt x="3981" y="7364"/>
                    <a:pt x="3823" y="7329"/>
                    <a:pt x="3669" y="7329"/>
                  </a:cubicBezTo>
                  <a:cubicBezTo>
                    <a:pt x="3412" y="7329"/>
                    <a:pt x="3166" y="7427"/>
                    <a:pt x="2969" y="7624"/>
                  </a:cubicBezTo>
                  <a:lnTo>
                    <a:pt x="732" y="9861"/>
                  </a:lnTo>
                  <a:cubicBezTo>
                    <a:pt x="0" y="10593"/>
                    <a:pt x="722" y="11645"/>
                    <a:pt x="1509" y="11645"/>
                  </a:cubicBezTo>
                  <a:cubicBezTo>
                    <a:pt x="1739" y="11645"/>
                    <a:pt x="1975" y="11555"/>
                    <a:pt x="2181" y="11342"/>
                  </a:cubicBezTo>
                  <a:lnTo>
                    <a:pt x="4449" y="9074"/>
                  </a:lnTo>
                  <a:cubicBezTo>
                    <a:pt x="4765" y="8759"/>
                    <a:pt x="4796" y="8286"/>
                    <a:pt x="4638" y="7939"/>
                  </a:cubicBezTo>
                  <a:lnTo>
                    <a:pt x="5332" y="7246"/>
                  </a:lnTo>
                  <a:cubicBezTo>
                    <a:pt x="6056" y="7813"/>
                    <a:pt x="7001" y="8223"/>
                    <a:pt x="7978" y="8223"/>
                  </a:cubicBezTo>
                  <a:cubicBezTo>
                    <a:pt x="10278" y="8223"/>
                    <a:pt x="12074" y="6364"/>
                    <a:pt x="12074" y="4127"/>
                  </a:cubicBezTo>
                  <a:cubicBezTo>
                    <a:pt x="12074" y="1796"/>
                    <a:pt x="10215" y="0"/>
                    <a:pt x="79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" name="Google Shape;4638;p69">
            <a:extLst>
              <a:ext uri="{FF2B5EF4-FFF2-40B4-BE49-F238E27FC236}">
                <a16:creationId xmlns:a16="http://schemas.microsoft.com/office/drawing/2014/main" id="{7C7D3856-E7AE-5EF5-901C-2498C673013F}"/>
              </a:ext>
            </a:extLst>
          </p:cNvPr>
          <p:cNvSpPr/>
          <p:nvPr/>
        </p:nvSpPr>
        <p:spPr>
          <a:xfrm>
            <a:off x="720286" y="2793221"/>
            <a:ext cx="356228" cy="368985"/>
          </a:xfrm>
          <a:custGeom>
            <a:avLst/>
            <a:gdLst/>
            <a:ahLst/>
            <a:cxnLst/>
            <a:rect l="l" t="t" r="r" b="b"/>
            <a:pathLst>
              <a:path w="19273" h="18069" extrusionOk="0">
                <a:moveTo>
                  <a:pt x="5456" y="7679"/>
                </a:moveTo>
                <a:cubicBezTo>
                  <a:pt x="6294" y="7679"/>
                  <a:pt x="6715" y="8694"/>
                  <a:pt x="6122" y="9284"/>
                </a:cubicBezTo>
                <a:cubicBezTo>
                  <a:pt x="5930" y="9476"/>
                  <a:pt x="5694" y="9562"/>
                  <a:pt x="5462" y="9562"/>
                </a:cubicBezTo>
                <a:cubicBezTo>
                  <a:pt x="4979" y="9562"/>
                  <a:pt x="4517" y="9188"/>
                  <a:pt x="4517" y="8622"/>
                </a:cubicBezTo>
                <a:cubicBezTo>
                  <a:pt x="4517" y="8101"/>
                  <a:pt x="4936" y="7679"/>
                  <a:pt x="5456" y="7679"/>
                </a:cubicBezTo>
                <a:close/>
                <a:moveTo>
                  <a:pt x="9636" y="7679"/>
                </a:moveTo>
                <a:cubicBezTo>
                  <a:pt x="10473" y="7679"/>
                  <a:pt x="10892" y="8694"/>
                  <a:pt x="10299" y="9284"/>
                </a:cubicBezTo>
                <a:cubicBezTo>
                  <a:pt x="10107" y="9476"/>
                  <a:pt x="9872" y="9562"/>
                  <a:pt x="9640" y="9562"/>
                </a:cubicBezTo>
                <a:cubicBezTo>
                  <a:pt x="9157" y="9562"/>
                  <a:pt x="8694" y="9188"/>
                  <a:pt x="8694" y="8622"/>
                </a:cubicBezTo>
                <a:cubicBezTo>
                  <a:pt x="8694" y="8101"/>
                  <a:pt x="9115" y="7679"/>
                  <a:pt x="9636" y="7679"/>
                </a:cubicBezTo>
                <a:close/>
                <a:moveTo>
                  <a:pt x="13813" y="7679"/>
                </a:moveTo>
                <a:cubicBezTo>
                  <a:pt x="14650" y="7679"/>
                  <a:pt x="15071" y="8694"/>
                  <a:pt x="14478" y="9284"/>
                </a:cubicBezTo>
                <a:cubicBezTo>
                  <a:pt x="14286" y="9476"/>
                  <a:pt x="14050" y="9562"/>
                  <a:pt x="13819" y="9562"/>
                </a:cubicBezTo>
                <a:cubicBezTo>
                  <a:pt x="13336" y="9562"/>
                  <a:pt x="12873" y="9188"/>
                  <a:pt x="12873" y="8622"/>
                </a:cubicBezTo>
                <a:cubicBezTo>
                  <a:pt x="12873" y="8101"/>
                  <a:pt x="13292" y="7679"/>
                  <a:pt x="13813" y="7679"/>
                </a:cubicBezTo>
                <a:close/>
                <a:moveTo>
                  <a:pt x="9597" y="1"/>
                </a:moveTo>
                <a:cubicBezTo>
                  <a:pt x="4303" y="1"/>
                  <a:pt x="0" y="3801"/>
                  <a:pt x="0" y="8471"/>
                </a:cubicBezTo>
                <a:cubicBezTo>
                  <a:pt x="0" y="10444"/>
                  <a:pt x="780" y="12356"/>
                  <a:pt x="2201" y="13870"/>
                </a:cubicBezTo>
                <a:cubicBezTo>
                  <a:pt x="2481" y="15033"/>
                  <a:pt x="2138" y="16258"/>
                  <a:pt x="1292" y="17104"/>
                </a:cubicBezTo>
                <a:cubicBezTo>
                  <a:pt x="940" y="17460"/>
                  <a:pt x="1190" y="18068"/>
                  <a:pt x="1692" y="18068"/>
                </a:cubicBezTo>
                <a:cubicBezTo>
                  <a:pt x="3300" y="18065"/>
                  <a:pt x="4845" y="17442"/>
                  <a:pt x="6005" y="16328"/>
                </a:cubicBezTo>
                <a:cubicBezTo>
                  <a:pt x="7150" y="16731"/>
                  <a:pt x="8357" y="16939"/>
                  <a:pt x="9571" y="16939"/>
                </a:cubicBezTo>
                <a:cubicBezTo>
                  <a:pt x="9579" y="16939"/>
                  <a:pt x="9588" y="16939"/>
                  <a:pt x="9597" y="16939"/>
                </a:cubicBezTo>
                <a:cubicBezTo>
                  <a:pt x="14891" y="16939"/>
                  <a:pt x="19272" y="13139"/>
                  <a:pt x="19272" y="8471"/>
                </a:cubicBezTo>
                <a:cubicBezTo>
                  <a:pt x="19272" y="3801"/>
                  <a:pt x="14891" y="1"/>
                  <a:pt x="9597" y="1"/>
                </a:cubicBezTo>
                <a:close/>
              </a:path>
            </a:pathLst>
          </a:custGeom>
          <a:solidFill>
            <a:srgbClr val="D91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435D7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" name="Google Shape;5450;p71">
            <a:extLst>
              <a:ext uri="{FF2B5EF4-FFF2-40B4-BE49-F238E27FC236}">
                <a16:creationId xmlns:a16="http://schemas.microsoft.com/office/drawing/2014/main" id="{983D9EB0-4C5A-655F-66BE-1632FE46FBDB}"/>
              </a:ext>
            </a:extLst>
          </p:cNvPr>
          <p:cNvGrpSpPr/>
          <p:nvPr/>
        </p:nvGrpSpPr>
        <p:grpSpPr>
          <a:xfrm>
            <a:off x="717295" y="3638301"/>
            <a:ext cx="362528" cy="364224"/>
            <a:chOff x="-64406125" y="3362225"/>
            <a:chExt cx="318225" cy="314800"/>
          </a:xfrm>
          <a:solidFill>
            <a:srgbClr val="D91A2A"/>
          </a:solidFill>
        </p:grpSpPr>
        <p:sp>
          <p:nvSpPr>
            <p:cNvPr id="7" name="Google Shape;5451;p71">
              <a:extLst>
                <a:ext uri="{FF2B5EF4-FFF2-40B4-BE49-F238E27FC236}">
                  <a16:creationId xmlns:a16="http://schemas.microsoft.com/office/drawing/2014/main" id="{A1F51C56-F6EE-BB30-74AF-3BC37180D790}"/>
                </a:ext>
              </a:extLst>
            </p:cNvPr>
            <p:cNvSpPr/>
            <p:nvPr/>
          </p:nvSpPr>
          <p:spPr>
            <a:xfrm>
              <a:off x="-64332100" y="3362225"/>
              <a:ext cx="170150" cy="199025"/>
            </a:xfrm>
            <a:custGeom>
              <a:avLst/>
              <a:gdLst/>
              <a:ahLst/>
              <a:cxnLst/>
              <a:rect l="l" t="t" r="r" b="b"/>
              <a:pathLst>
                <a:path w="6806" h="7961" extrusionOk="0">
                  <a:moveTo>
                    <a:pt x="4506" y="3266"/>
                  </a:moveTo>
                  <a:cubicBezTo>
                    <a:pt x="4569" y="3266"/>
                    <a:pt x="4601" y="3298"/>
                    <a:pt x="4632" y="3298"/>
                  </a:cubicBezTo>
                  <a:lnTo>
                    <a:pt x="5577" y="4621"/>
                  </a:lnTo>
                  <a:cubicBezTo>
                    <a:pt x="5420" y="5881"/>
                    <a:pt x="4664" y="7110"/>
                    <a:pt x="3403" y="7110"/>
                  </a:cubicBezTo>
                  <a:cubicBezTo>
                    <a:pt x="2206" y="7110"/>
                    <a:pt x="1419" y="5944"/>
                    <a:pt x="1261" y="4621"/>
                  </a:cubicBezTo>
                  <a:lnTo>
                    <a:pt x="2206" y="3298"/>
                  </a:lnTo>
                  <a:cubicBezTo>
                    <a:pt x="2238" y="3266"/>
                    <a:pt x="2269" y="3266"/>
                    <a:pt x="2301" y="3266"/>
                  </a:cubicBezTo>
                  <a:close/>
                  <a:moveTo>
                    <a:pt x="4055" y="1"/>
                  </a:moveTo>
                  <a:cubicBezTo>
                    <a:pt x="3400" y="1"/>
                    <a:pt x="2703" y="167"/>
                    <a:pt x="2049" y="494"/>
                  </a:cubicBezTo>
                  <a:cubicBezTo>
                    <a:pt x="1957" y="483"/>
                    <a:pt x="1867" y="478"/>
                    <a:pt x="1779" y="478"/>
                  </a:cubicBezTo>
                  <a:cubicBezTo>
                    <a:pt x="1354" y="478"/>
                    <a:pt x="976" y="600"/>
                    <a:pt x="662" y="809"/>
                  </a:cubicBezTo>
                  <a:cubicBezTo>
                    <a:pt x="347" y="1061"/>
                    <a:pt x="1" y="1534"/>
                    <a:pt x="1" y="2384"/>
                  </a:cubicBezTo>
                  <a:cubicBezTo>
                    <a:pt x="1" y="2857"/>
                    <a:pt x="95" y="3613"/>
                    <a:pt x="347" y="4621"/>
                  </a:cubicBezTo>
                  <a:cubicBezTo>
                    <a:pt x="473" y="4810"/>
                    <a:pt x="536" y="6070"/>
                    <a:pt x="1482" y="7078"/>
                  </a:cubicBezTo>
                  <a:cubicBezTo>
                    <a:pt x="2049" y="7646"/>
                    <a:pt x="2710" y="7961"/>
                    <a:pt x="3403" y="7961"/>
                  </a:cubicBezTo>
                  <a:cubicBezTo>
                    <a:pt x="5136" y="7961"/>
                    <a:pt x="6207" y="6417"/>
                    <a:pt x="6396" y="4621"/>
                  </a:cubicBezTo>
                  <a:cubicBezTo>
                    <a:pt x="6554" y="4085"/>
                    <a:pt x="6774" y="3046"/>
                    <a:pt x="6806" y="2447"/>
                  </a:cubicBezTo>
                  <a:cubicBezTo>
                    <a:pt x="6806" y="1565"/>
                    <a:pt x="6459" y="872"/>
                    <a:pt x="5703" y="431"/>
                  </a:cubicBezTo>
                  <a:cubicBezTo>
                    <a:pt x="5234" y="143"/>
                    <a:pt x="4662" y="1"/>
                    <a:pt x="40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5452;p71">
              <a:extLst>
                <a:ext uri="{FF2B5EF4-FFF2-40B4-BE49-F238E27FC236}">
                  <a16:creationId xmlns:a16="http://schemas.microsoft.com/office/drawing/2014/main" id="{6666628D-3BA0-D912-0191-77A104DFD7A2}"/>
                </a:ext>
              </a:extLst>
            </p:cNvPr>
            <p:cNvSpPr/>
            <p:nvPr/>
          </p:nvSpPr>
          <p:spPr>
            <a:xfrm>
              <a:off x="-64406125" y="3559050"/>
              <a:ext cx="318225" cy="117975"/>
            </a:xfrm>
            <a:custGeom>
              <a:avLst/>
              <a:gdLst/>
              <a:ahLst/>
              <a:cxnLst/>
              <a:rect l="l" t="t" r="r" b="b"/>
              <a:pathLst>
                <a:path w="12729" h="4719" extrusionOk="0">
                  <a:moveTo>
                    <a:pt x="4474" y="1001"/>
                  </a:moveTo>
                  <a:lnTo>
                    <a:pt x="5797" y="2293"/>
                  </a:lnTo>
                  <a:lnTo>
                    <a:pt x="5199" y="2891"/>
                  </a:lnTo>
                  <a:lnTo>
                    <a:pt x="4002" y="1159"/>
                  </a:lnTo>
                  <a:cubicBezTo>
                    <a:pt x="4159" y="1096"/>
                    <a:pt x="4380" y="1064"/>
                    <a:pt x="4474" y="1001"/>
                  </a:cubicBezTo>
                  <a:close/>
                  <a:moveTo>
                    <a:pt x="8318" y="1001"/>
                  </a:moveTo>
                  <a:cubicBezTo>
                    <a:pt x="8475" y="1064"/>
                    <a:pt x="8633" y="1159"/>
                    <a:pt x="8790" y="1190"/>
                  </a:cubicBezTo>
                  <a:lnTo>
                    <a:pt x="7593" y="2891"/>
                  </a:lnTo>
                  <a:lnTo>
                    <a:pt x="6995" y="2293"/>
                  </a:lnTo>
                  <a:lnTo>
                    <a:pt x="8318" y="1001"/>
                  </a:lnTo>
                  <a:close/>
                  <a:moveTo>
                    <a:pt x="10681" y="3112"/>
                  </a:moveTo>
                  <a:cubicBezTo>
                    <a:pt x="10901" y="3112"/>
                    <a:pt x="11059" y="3301"/>
                    <a:pt x="11059" y="3553"/>
                  </a:cubicBezTo>
                  <a:cubicBezTo>
                    <a:pt x="11059" y="3742"/>
                    <a:pt x="10870" y="3931"/>
                    <a:pt x="10681" y="3931"/>
                  </a:cubicBezTo>
                  <a:lnTo>
                    <a:pt x="9578" y="3931"/>
                  </a:lnTo>
                  <a:cubicBezTo>
                    <a:pt x="9326" y="3931"/>
                    <a:pt x="9137" y="3742"/>
                    <a:pt x="9137" y="3553"/>
                  </a:cubicBezTo>
                  <a:cubicBezTo>
                    <a:pt x="9137" y="3301"/>
                    <a:pt x="9326" y="3112"/>
                    <a:pt x="9578" y="3112"/>
                  </a:cubicBezTo>
                  <a:close/>
                  <a:moveTo>
                    <a:pt x="4458" y="1"/>
                  </a:moveTo>
                  <a:cubicBezTo>
                    <a:pt x="4348" y="1"/>
                    <a:pt x="4238" y="40"/>
                    <a:pt x="4159" y="119"/>
                  </a:cubicBezTo>
                  <a:cubicBezTo>
                    <a:pt x="4065" y="245"/>
                    <a:pt x="3939" y="308"/>
                    <a:pt x="3781" y="308"/>
                  </a:cubicBezTo>
                  <a:lnTo>
                    <a:pt x="2395" y="308"/>
                  </a:lnTo>
                  <a:cubicBezTo>
                    <a:pt x="914" y="308"/>
                    <a:pt x="0" y="1442"/>
                    <a:pt x="0" y="2639"/>
                  </a:cubicBezTo>
                  <a:lnTo>
                    <a:pt x="0" y="4341"/>
                  </a:lnTo>
                  <a:cubicBezTo>
                    <a:pt x="0" y="4561"/>
                    <a:pt x="189" y="4719"/>
                    <a:pt x="441" y="4719"/>
                  </a:cubicBezTo>
                  <a:lnTo>
                    <a:pt x="12287" y="4719"/>
                  </a:lnTo>
                  <a:cubicBezTo>
                    <a:pt x="12508" y="4719"/>
                    <a:pt x="12665" y="4530"/>
                    <a:pt x="12665" y="4341"/>
                  </a:cubicBezTo>
                  <a:lnTo>
                    <a:pt x="12665" y="2639"/>
                  </a:lnTo>
                  <a:cubicBezTo>
                    <a:pt x="12728" y="1474"/>
                    <a:pt x="11783" y="371"/>
                    <a:pt x="10303" y="371"/>
                  </a:cubicBezTo>
                  <a:lnTo>
                    <a:pt x="8948" y="371"/>
                  </a:lnTo>
                  <a:cubicBezTo>
                    <a:pt x="8727" y="371"/>
                    <a:pt x="8664" y="277"/>
                    <a:pt x="8538" y="151"/>
                  </a:cubicBezTo>
                  <a:cubicBezTo>
                    <a:pt x="8456" y="52"/>
                    <a:pt x="8339" y="5"/>
                    <a:pt x="8219" y="5"/>
                  </a:cubicBezTo>
                  <a:cubicBezTo>
                    <a:pt x="8110" y="5"/>
                    <a:pt x="7998" y="44"/>
                    <a:pt x="7908" y="119"/>
                  </a:cubicBezTo>
                  <a:lnTo>
                    <a:pt x="6333" y="1694"/>
                  </a:lnTo>
                  <a:lnTo>
                    <a:pt x="4758" y="119"/>
                  </a:lnTo>
                  <a:cubicBezTo>
                    <a:pt x="4679" y="40"/>
                    <a:pt x="4569" y="1"/>
                    <a:pt x="44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33651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>
          <a:extLst>
            <a:ext uri="{FF2B5EF4-FFF2-40B4-BE49-F238E27FC236}">
              <a16:creationId xmlns:a16="http://schemas.microsoft.com/office/drawing/2014/main" id="{ADB0C37F-AF76-8E94-1575-C4EC38E442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strella: 10 puntas 11">
            <a:extLst>
              <a:ext uri="{FF2B5EF4-FFF2-40B4-BE49-F238E27FC236}">
                <a16:creationId xmlns:a16="http://schemas.microsoft.com/office/drawing/2014/main" id="{A72DC695-45FF-1516-0D1B-A44D0836EA77}"/>
              </a:ext>
            </a:extLst>
          </p:cNvPr>
          <p:cNvSpPr/>
          <p:nvPr/>
        </p:nvSpPr>
        <p:spPr>
          <a:xfrm>
            <a:off x="6802964" y="-443359"/>
            <a:ext cx="1922001" cy="1922001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573892">
              <a:srgbClr val="D91A2A">
                <a:alpha val="33000"/>
              </a:srgbClr>
            </a:glow>
            <a:softEdge rad="216138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Rectángulo: esquinas redondeadas 3">
            <a:extLst>
              <a:ext uri="{FF2B5EF4-FFF2-40B4-BE49-F238E27FC236}">
                <a16:creationId xmlns:a16="http://schemas.microsoft.com/office/drawing/2014/main" id="{0FC1875F-08EC-CDE7-BA64-0C3F51CD890F}"/>
              </a:ext>
            </a:extLst>
          </p:cNvPr>
          <p:cNvSpPr/>
          <p:nvPr/>
        </p:nvSpPr>
        <p:spPr>
          <a:xfrm>
            <a:off x="1808356" y="1356636"/>
            <a:ext cx="6488111" cy="426082"/>
          </a:xfrm>
          <a:prstGeom prst="roundRect">
            <a:avLst>
              <a:gd name="adj" fmla="val 50000"/>
            </a:avLst>
          </a:prstGeom>
          <a:solidFill>
            <a:srgbClr val="81CB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Casella di testo 2">
            <a:extLst>
              <a:ext uri="{FF2B5EF4-FFF2-40B4-BE49-F238E27FC236}">
                <a16:creationId xmlns:a16="http://schemas.microsoft.com/office/drawing/2014/main" id="{504796CC-EA1B-BB72-55BE-F46DD9D4AD91}"/>
              </a:ext>
            </a:extLst>
          </p:cNvPr>
          <p:cNvSpPr txBox="1"/>
          <p:nvPr/>
        </p:nvSpPr>
        <p:spPr>
          <a:xfrm>
            <a:off x="1048416" y="91622"/>
            <a:ext cx="7841962" cy="4960256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898525"/>
            <a:r>
              <a:rPr lang="it-IT" sz="4000" b="1" dirty="0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Operaio di produzione </a:t>
            </a:r>
          </a:p>
          <a:p>
            <a:pPr marL="898525"/>
            <a:r>
              <a:rPr lang="it-IT" sz="4000" b="1" dirty="0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farmaceutico</a:t>
            </a:r>
            <a:r>
              <a:rPr lang="it-IT" sz="2000" b="1" dirty="0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 (ID-104339)</a:t>
            </a:r>
            <a:r>
              <a:rPr lang="it-IT" sz="2000" dirty="0">
                <a:latin typeface="Calibri"/>
                <a:ea typeface="Calibri"/>
                <a:cs typeface="Calibri"/>
              </a:rPr>
              <a:t> </a:t>
            </a:r>
            <a:endParaRPr lang="it-IT" dirty="0"/>
          </a:p>
          <a:p>
            <a:pPr marL="898525"/>
            <a:r>
              <a:rPr lang="it-IT" sz="2000" dirty="0">
                <a:latin typeface="Calibri"/>
                <a:ea typeface="Calibri"/>
                <a:cs typeface="Calibri"/>
              </a:rPr>
              <a:t>TIPOLOGIA DI CONTRATTO:</a:t>
            </a:r>
            <a:r>
              <a:rPr lang="it-IT" sz="2000" b="1" dirty="0">
                <a:latin typeface="Calibri"/>
                <a:ea typeface="Calibri"/>
                <a:cs typeface="Calibri"/>
              </a:rPr>
              <a:t> INDETERMINATO</a:t>
            </a:r>
            <a:endParaRPr lang="it-IT" sz="2000" dirty="0">
              <a:latin typeface="Calibri"/>
              <a:ea typeface="Calibri"/>
              <a:cs typeface="Calibri"/>
            </a:endParaRPr>
          </a:p>
          <a:p>
            <a:pPr marL="898525"/>
            <a:r>
              <a:rPr lang="it-IT" sz="2000" b="1" dirty="0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                           </a:t>
            </a:r>
            <a:r>
              <a:rPr lang="it-IT" sz="2000" dirty="0">
                <a:latin typeface="Calibri"/>
                <a:ea typeface="Calibri"/>
                <a:cs typeface="Calibri"/>
              </a:rPr>
              <a:t> </a:t>
            </a:r>
            <a:endParaRPr lang="it-IT" dirty="0"/>
          </a:p>
          <a:p>
            <a:r>
              <a:rPr lang="it-IT" sz="2000" dirty="0">
                <a:latin typeface="Calibri"/>
                <a:ea typeface="Calibri"/>
                <a:cs typeface="Calibri"/>
              </a:rPr>
              <a:t>         </a:t>
            </a:r>
            <a:r>
              <a:rPr lang="it-IT" sz="2000" dirty="0">
                <a:latin typeface="+mn-lt"/>
                <a:ea typeface="Calibri"/>
                <a:cs typeface="Calibri"/>
              </a:rPr>
              <a:t>       </a:t>
            </a:r>
            <a:r>
              <a:rPr lang="it-IT" sz="2000" dirty="0">
                <a:latin typeface="+mn-lt"/>
                <a:ea typeface="Calibri"/>
              </a:rPr>
              <a:t>SEDE</a:t>
            </a:r>
            <a:r>
              <a:rPr lang="it-IT" sz="2000" dirty="0">
                <a:latin typeface="+mn-lt"/>
              </a:rPr>
              <a:t> DI LAVORO: </a:t>
            </a:r>
            <a:r>
              <a:rPr lang="it-IT" sz="2000" b="1" dirty="0">
                <a:latin typeface="+mn-lt"/>
              </a:rPr>
              <a:t>FIZZONASCO DI PIEVE EMANUELE</a:t>
            </a:r>
          </a:p>
          <a:p>
            <a:endParaRPr lang="it-IT" sz="1200" dirty="0">
              <a:solidFill>
                <a:srgbClr val="202020"/>
              </a:solidFill>
              <a:highlight>
                <a:srgbClr val="FFFFFF"/>
              </a:highlight>
              <a:latin typeface="Calibri"/>
              <a:ea typeface="Calibri"/>
              <a:cs typeface="Calibri"/>
            </a:endParaRPr>
          </a:p>
          <a:p>
            <a:pPr algn="just"/>
            <a:endParaRPr lang="it-IT" sz="1200" dirty="0">
              <a:solidFill>
                <a:srgbClr val="202020"/>
              </a:solidFill>
              <a:highlight>
                <a:srgbClr val="FFFFFF"/>
              </a:highlight>
              <a:latin typeface="Calibri"/>
              <a:ea typeface="Calibri"/>
              <a:cs typeface="Calibri"/>
            </a:endParaRPr>
          </a:p>
          <a:p>
            <a:pPr algn="l"/>
            <a:r>
              <a:rPr lang="it-IT" sz="1200" dirty="0">
                <a:solidFill>
                  <a:srgbClr val="202020"/>
                </a:solidFill>
                <a:latin typeface="Calibri" panose="020F0502020204030204" pitchFamily="34" charset="0"/>
              </a:rPr>
              <a:t>La risorsa, per industria chimica operante nella produzione di estratti vegetali, si occuperà  di carico, scarico, estrattori, filtrazioni, torchiature, concentrazioni e miscelazioni.</a:t>
            </a:r>
          </a:p>
          <a:p>
            <a:pPr algn="l"/>
            <a:endParaRPr lang="it-IT" sz="1200" dirty="0">
              <a:solidFill>
                <a:srgbClr val="202020"/>
              </a:solidFill>
              <a:latin typeface="Calibri" panose="020F0502020204030204" pitchFamily="34" charset="0"/>
            </a:endParaRPr>
          </a:p>
          <a:p>
            <a:pPr algn="l"/>
            <a:r>
              <a:rPr lang="it-IT" sz="1200" b="1" dirty="0">
                <a:solidFill>
                  <a:srgbClr val="DA1A2A"/>
                </a:solidFill>
                <a:latin typeface="Roboto"/>
                <a:ea typeface="Roboto"/>
                <a:cs typeface="Roboto"/>
              </a:rPr>
              <a:t>PROFILO IDEALE</a:t>
            </a:r>
            <a:r>
              <a:rPr lang="it-IT" sz="1200" dirty="0">
                <a:solidFill>
                  <a:srgbClr val="DA1A2A"/>
                </a:solidFill>
                <a:latin typeface="Trebuchet MS"/>
                <a:cs typeface="Calibri"/>
              </a:rPr>
              <a:t>: </a:t>
            </a:r>
            <a:r>
              <a:rPr lang="it-IT" sz="1200" dirty="0">
                <a:solidFill>
                  <a:srgbClr val="202020"/>
                </a:solidFill>
                <a:latin typeface="Calibri" panose="020F0502020204030204" pitchFamily="34" charset="0"/>
              </a:rPr>
              <a:t>Esperienza nella produzione.</a:t>
            </a:r>
          </a:p>
          <a:p>
            <a:endParaRPr lang="it-IT" sz="1200" dirty="0">
              <a:solidFill>
                <a:srgbClr val="202020"/>
              </a:solidFill>
              <a:latin typeface="Calibri" panose="020F0502020204030204" pitchFamily="34" charset="0"/>
              <a:ea typeface="Roboto"/>
            </a:endParaRPr>
          </a:p>
          <a:p>
            <a:r>
              <a:rPr lang="it-IT" sz="1200" b="1" dirty="0">
                <a:solidFill>
                  <a:srgbClr val="DA1A2A"/>
                </a:solidFill>
                <a:latin typeface="Roboto"/>
                <a:ea typeface="Roboto"/>
                <a:cs typeface="Roboto"/>
              </a:rPr>
              <a:t>ORARIO DI LAVORO E CCNL</a:t>
            </a:r>
            <a:r>
              <a:rPr lang="it-IT" sz="1200" dirty="0">
                <a:solidFill>
                  <a:srgbClr val="DA1A2A"/>
                </a:solidFill>
                <a:latin typeface="Calibri"/>
                <a:ea typeface="Calibri"/>
                <a:cs typeface="Calibri"/>
              </a:rPr>
              <a:t>: </a:t>
            </a:r>
            <a:r>
              <a:rPr lang="it-IT" sz="1200" b="1" dirty="0">
                <a:solidFill>
                  <a:srgbClr val="202020"/>
                </a:solidFill>
                <a:latin typeface="Calibri" panose="020F0502020204030204" pitchFamily="34" charset="0"/>
              </a:rPr>
              <a:t>Full Time su turni: 08.00-17.00, 6:00-14:00; 14:00-22:00; 22:00-06:00 da lunedì a sabato- Industria chimica</a:t>
            </a:r>
          </a:p>
          <a:p>
            <a:endParaRPr lang="it-IT" sz="1200" b="1" dirty="0">
              <a:solidFill>
                <a:srgbClr val="202020"/>
              </a:solidFill>
              <a:latin typeface="Calibri" panose="020F0502020204030204" pitchFamily="34" charset="0"/>
            </a:endParaRPr>
          </a:p>
          <a:p>
            <a:r>
              <a:rPr lang="it-IT" sz="1200" b="1" dirty="0">
                <a:solidFill>
                  <a:srgbClr val="DA1A2A"/>
                </a:solidFill>
                <a:latin typeface="Roboto"/>
                <a:ea typeface="Roboto"/>
                <a:cs typeface="Roboto"/>
              </a:rPr>
              <a:t>RETRIBUZIONE: </a:t>
            </a:r>
            <a:r>
              <a:rPr lang="it-IT" sz="1200" dirty="0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RAL in base all’esperienza acquisita.</a:t>
            </a:r>
            <a:endParaRPr lang="it-IT" dirty="0"/>
          </a:p>
          <a:p>
            <a:endParaRPr lang="en-US" sz="1200" i="1" dirty="0">
              <a:solidFill>
                <a:srgbClr val="212529"/>
              </a:solidFill>
              <a:latin typeface="Calibri"/>
              <a:ea typeface="Calibri"/>
              <a:cs typeface="Calibri"/>
            </a:endParaRPr>
          </a:p>
          <a:p>
            <a:r>
              <a:rPr lang="en-US" sz="1200" i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L'offerta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è </a:t>
            </a:r>
            <a:r>
              <a:rPr lang="en-US" sz="1200" i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rivolta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a tutte le </a:t>
            </a:r>
            <a:r>
              <a:rPr lang="en-US" sz="1200" i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persone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200" i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nel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rispetto delle pari </a:t>
            </a:r>
            <a:r>
              <a:rPr lang="en-US" sz="1200" i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opportunità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di </a:t>
            </a:r>
            <a:r>
              <a:rPr lang="en-US" sz="1200" i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genere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, </a:t>
            </a:r>
            <a:r>
              <a:rPr lang="en-US" sz="1200" i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diversità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e </a:t>
            </a:r>
            <a:r>
              <a:rPr lang="en-US" sz="1200" i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inclusione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(ai sensi </a:t>
            </a:r>
            <a:r>
              <a:rPr lang="en-US" sz="1200" i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Dlgs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198/2006, 215/2003 e 216/2003)</a:t>
            </a:r>
            <a:endParaRPr lang="it-IT" sz="1200" dirty="0">
              <a:latin typeface="Calibri"/>
              <a:ea typeface="Calibri"/>
              <a:cs typeface="Calibri"/>
            </a:endParaRPr>
          </a:p>
          <a:p>
            <a:endParaRPr lang="it-IT" sz="1200" dirty="0">
              <a:latin typeface="Calibri"/>
              <a:ea typeface="Roboto"/>
              <a:cs typeface="Roboto"/>
            </a:endParaRPr>
          </a:p>
          <a:p>
            <a:endParaRPr lang="it-IT" sz="1200" dirty="0">
              <a:solidFill>
                <a:srgbClr val="202020"/>
              </a:solidFill>
              <a:latin typeface="Calibri"/>
              <a:cs typeface="Calibri"/>
            </a:endParaRPr>
          </a:p>
          <a:p>
            <a:br>
              <a:rPr lang="en-US" dirty="0"/>
            </a:br>
            <a:endParaRPr lang="en-US" dirty="0"/>
          </a:p>
          <a:p>
            <a:endParaRPr lang="it-IT" sz="1200" dirty="0">
              <a:effectLst/>
              <a:latin typeface="+mn-lt"/>
              <a:ea typeface="Roboto"/>
              <a:cs typeface="Roboto"/>
            </a:endParaRPr>
          </a:p>
        </p:txBody>
      </p:sp>
      <p:sp>
        <p:nvSpPr>
          <p:cNvPr id="2" name="Google Shape;245;p6">
            <a:extLst>
              <a:ext uri="{FF2B5EF4-FFF2-40B4-BE49-F238E27FC236}">
                <a16:creationId xmlns:a16="http://schemas.microsoft.com/office/drawing/2014/main" id="{1C79EF0F-0610-D7D7-699F-4EC0C440A21B}"/>
              </a:ext>
            </a:extLst>
          </p:cNvPr>
          <p:cNvSpPr/>
          <p:nvPr/>
        </p:nvSpPr>
        <p:spPr>
          <a:xfrm rot="5400000">
            <a:off x="4571575" y="1450988"/>
            <a:ext cx="136497" cy="7487920"/>
          </a:xfrm>
          <a:prstGeom prst="rect">
            <a:avLst/>
          </a:prstGeom>
          <a:solidFill>
            <a:srgbClr val="D91A2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Anello 10">
            <a:extLst>
              <a:ext uri="{FF2B5EF4-FFF2-40B4-BE49-F238E27FC236}">
                <a16:creationId xmlns:a16="http://schemas.microsoft.com/office/drawing/2014/main" id="{8F6548C0-21AE-0B31-7A84-85C61936A4DC}"/>
              </a:ext>
            </a:extLst>
          </p:cNvPr>
          <p:cNvSpPr/>
          <p:nvPr/>
        </p:nvSpPr>
        <p:spPr>
          <a:xfrm>
            <a:off x="8610600" y="4598954"/>
            <a:ext cx="621030" cy="621030"/>
          </a:xfrm>
          <a:prstGeom prst="donut">
            <a:avLst/>
          </a:prstGeom>
          <a:solidFill>
            <a:srgbClr val="D91A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0" name="Estrella: 10 puntas 11">
            <a:extLst>
              <a:ext uri="{FF2B5EF4-FFF2-40B4-BE49-F238E27FC236}">
                <a16:creationId xmlns:a16="http://schemas.microsoft.com/office/drawing/2014/main" id="{29F1A19B-BD32-386B-E9D7-BB3386CFE144}"/>
              </a:ext>
            </a:extLst>
          </p:cNvPr>
          <p:cNvSpPr/>
          <p:nvPr/>
        </p:nvSpPr>
        <p:spPr>
          <a:xfrm>
            <a:off x="9455630" y="517713"/>
            <a:ext cx="2163921" cy="2163923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573892">
              <a:srgbClr val="81CBD1">
                <a:alpha val="33000"/>
              </a:srgbClr>
            </a:glow>
            <a:softEdge rad="301653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Estrella: 10 puntas 11">
            <a:extLst>
              <a:ext uri="{FF2B5EF4-FFF2-40B4-BE49-F238E27FC236}">
                <a16:creationId xmlns:a16="http://schemas.microsoft.com/office/drawing/2014/main" id="{E6D9145A-F8B3-297E-AB54-9A04D34C1D7B}"/>
              </a:ext>
            </a:extLst>
          </p:cNvPr>
          <p:cNvSpPr/>
          <p:nvPr/>
        </p:nvSpPr>
        <p:spPr>
          <a:xfrm>
            <a:off x="-1812268" y="965738"/>
            <a:ext cx="2405931" cy="2673822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1103208">
              <a:srgbClr val="D91A2A">
                <a:alpha val="33000"/>
              </a:srgbClr>
            </a:glow>
            <a:softEdge rad="400550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Google Shape;2952;p64">
            <a:extLst>
              <a:ext uri="{FF2B5EF4-FFF2-40B4-BE49-F238E27FC236}">
                <a16:creationId xmlns:a16="http://schemas.microsoft.com/office/drawing/2014/main" id="{C158C207-8D0F-C207-36CF-320DA49EB3EB}"/>
              </a:ext>
            </a:extLst>
          </p:cNvPr>
          <p:cNvSpPr/>
          <p:nvPr/>
        </p:nvSpPr>
        <p:spPr>
          <a:xfrm flipH="1">
            <a:off x="794160" y="2136949"/>
            <a:ext cx="204207" cy="323277"/>
          </a:xfrm>
          <a:custGeom>
            <a:avLst/>
            <a:gdLst/>
            <a:ahLst/>
            <a:cxnLst/>
            <a:rect l="l" t="t" r="r" b="b"/>
            <a:pathLst>
              <a:path w="133027" h="195758" extrusionOk="0">
                <a:moveTo>
                  <a:pt x="65846" y="26249"/>
                </a:moveTo>
                <a:cubicBezTo>
                  <a:pt x="87201" y="26249"/>
                  <a:pt x="104108" y="43156"/>
                  <a:pt x="104108" y="64511"/>
                </a:cubicBezTo>
                <a:cubicBezTo>
                  <a:pt x="104108" y="85422"/>
                  <a:pt x="87201" y="102328"/>
                  <a:pt x="65846" y="102328"/>
                </a:cubicBezTo>
                <a:cubicBezTo>
                  <a:pt x="44936" y="102328"/>
                  <a:pt x="28029" y="85422"/>
                  <a:pt x="28029" y="64511"/>
                </a:cubicBezTo>
                <a:cubicBezTo>
                  <a:pt x="28029" y="43156"/>
                  <a:pt x="44936" y="26249"/>
                  <a:pt x="65846" y="26249"/>
                </a:cubicBezTo>
                <a:close/>
                <a:moveTo>
                  <a:pt x="66291" y="0"/>
                </a:moveTo>
                <a:cubicBezTo>
                  <a:pt x="29809" y="0"/>
                  <a:pt x="0" y="29809"/>
                  <a:pt x="0" y="66291"/>
                </a:cubicBezTo>
                <a:cubicBezTo>
                  <a:pt x="0" y="84977"/>
                  <a:pt x="18241" y="118345"/>
                  <a:pt x="18241" y="118345"/>
                </a:cubicBezTo>
                <a:lnTo>
                  <a:pt x="64066" y="195758"/>
                </a:lnTo>
                <a:lnTo>
                  <a:pt x="111671" y="119234"/>
                </a:lnTo>
                <a:cubicBezTo>
                  <a:pt x="111671" y="119234"/>
                  <a:pt x="133027" y="87201"/>
                  <a:pt x="133027" y="66291"/>
                </a:cubicBezTo>
                <a:cubicBezTo>
                  <a:pt x="133027" y="29809"/>
                  <a:pt x="103218" y="0"/>
                  <a:pt x="66291" y="0"/>
                </a:cubicBezTo>
                <a:close/>
              </a:path>
            </a:pathLst>
          </a:custGeom>
          <a:solidFill>
            <a:srgbClr val="D91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" name="Google Shape;7568;p75">
            <a:extLst>
              <a:ext uri="{FF2B5EF4-FFF2-40B4-BE49-F238E27FC236}">
                <a16:creationId xmlns:a16="http://schemas.microsoft.com/office/drawing/2014/main" id="{D7FAA3EB-F23D-BB30-E62B-3DB5A68D79A5}"/>
              </a:ext>
            </a:extLst>
          </p:cNvPr>
          <p:cNvGrpSpPr/>
          <p:nvPr/>
        </p:nvGrpSpPr>
        <p:grpSpPr>
          <a:xfrm>
            <a:off x="497974" y="485975"/>
            <a:ext cx="1008351" cy="972607"/>
            <a:chOff x="-3768700" y="3253275"/>
            <a:chExt cx="301850" cy="291150"/>
          </a:xfrm>
          <a:solidFill>
            <a:srgbClr val="D91A2A"/>
          </a:solidFill>
        </p:grpSpPr>
        <p:sp>
          <p:nvSpPr>
            <p:cNvPr id="30" name="Google Shape;7569;p75">
              <a:extLst>
                <a:ext uri="{FF2B5EF4-FFF2-40B4-BE49-F238E27FC236}">
                  <a16:creationId xmlns:a16="http://schemas.microsoft.com/office/drawing/2014/main" id="{1CBC0E4C-F922-CB86-DA79-32ABCA5FF843}"/>
                </a:ext>
              </a:extLst>
            </p:cNvPr>
            <p:cNvSpPr/>
            <p:nvPr/>
          </p:nvSpPr>
          <p:spPr>
            <a:xfrm>
              <a:off x="-3603925" y="3355650"/>
              <a:ext cx="69350" cy="33900"/>
            </a:xfrm>
            <a:custGeom>
              <a:avLst/>
              <a:gdLst/>
              <a:ahLst/>
              <a:cxnLst/>
              <a:rect l="l" t="t" r="r" b="b"/>
              <a:pathLst>
                <a:path w="2774" h="1356" extrusionOk="0">
                  <a:moveTo>
                    <a:pt x="1040" y="1"/>
                  </a:moveTo>
                  <a:cubicBezTo>
                    <a:pt x="505" y="1"/>
                    <a:pt x="1" y="473"/>
                    <a:pt x="1" y="1009"/>
                  </a:cubicBezTo>
                  <a:lnTo>
                    <a:pt x="1" y="1356"/>
                  </a:lnTo>
                  <a:lnTo>
                    <a:pt x="2773" y="1356"/>
                  </a:lnTo>
                  <a:lnTo>
                    <a:pt x="2773" y="1009"/>
                  </a:lnTo>
                  <a:cubicBezTo>
                    <a:pt x="2742" y="473"/>
                    <a:pt x="2269" y="1"/>
                    <a:pt x="170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7570;p75">
              <a:extLst>
                <a:ext uri="{FF2B5EF4-FFF2-40B4-BE49-F238E27FC236}">
                  <a16:creationId xmlns:a16="http://schemas.microsoft.com/office/drawing/2014/main" id="{962FBBBC-7764-D35F-16AE-F76948F777C5}"/>
                </a:ext>
              </a:extLst>
            </p:cNvPr>
            <p:cNvSpPr/>
            <p:nvPr/>
          </p:nvSpPr>
          <p:spPr>
            <a:xfrm>
              <a:off x="-3586600" y="3305250"/>
              <a:ext cx="33125" cy="33100"/>
            </a:xfrm>
            <a:custGeom>
              <a:avLst/>
              <a:gdLst/>
              <a:ahLst/>
              <a:cxnLst/>
              <a:rect l="l" t="t" r="r" b="b"/>
              <a:pathLst>
                <a:path w="1325" h="1324" extrusionOk="0">
                  <a:moveTo>
                    <a:pt x="663" y="0"/>
                  </a:moveTo>
                  <a:cubicBezTo>
                    <a:pt x="253" y="0"/>
                    <a:pt x="1" y="316"/>
                    <a:pt x="1" y="662"/>
                  </a:cubicBezTo>
                  <a:cubicBezTo>
                    <a:pt x="1" y="1009"/>
                    <a:pt x="316" y="1324"/>
                    <a:pt x="663" y="1324"/>
                  </a:cubicBezTo>
                  <a:cubicBezTo>
                    <a:pt x="1041" y="1324"/>
                    <a:pt x="1324" y="1009"/>
                    <a:pt x="1324" y="662"/>
                  </a:cubicBezTo>
                  <a:cubicBezTo>
                    <a:pt x="1324" y="284"/>
                    <a:pt x="1009" y="0"/>
                    <a:pt x="6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7571;p75">
              <a:extLst>
                <a:ext uri="{FF2B5EF4-FFF2-40B4-BE49-F238E27FC236}">
                  <a16:creationId xmlns:a16="http://schemas.microsoft.com/office/drawing/2014/main" id="{AC23A0A1-7729-E76D-49B3-70F814A39431}"/>
                </a:ext>
              </a:extLst>
            </p:cNvPr>
            <p:cNvSpPr/>
            <p:nvPr/>
          </p:nvSpPr>
          <p:spPr>
            <a:xfrm>
              <a:off x="-3768700" y="3253275"/>
              <a:ext cx="301850" cy="291150"/>
            </a:xfrm>
            <a:custGeom>
              <a:avLst/>
              <a:gdLst/>
              <a:ahLst/>
              <a:cxnLst/>
              <a:rect l="l" t="t" r="r" b="b"/>
              <a:pathLst>
                <a:path w="12074" h="11646" extrusionOk="0">
                  <a:moveTo>
                    <a:pt x="7947" y="1323"/>
                  </a:moveTo>
                  <a:cubicBezTo>
                    <a:pt x="8703" y="1323"/>
                    <a:pt x="9333" y="1953"/>
                    <a:pt x="9333" y="2710"/>
                  </a:cubicBezTo>
                  <a:cubicBezTo>
                    <a:pt x="9333" y="3025"/>
                    <a:pt x="9207" y="3340"/>
                    <a:pt x="9018" y="3560"/>
                  </a:cubicBezTo>
                  <a:cubicBezTo>
                    <a:pt x="9585" y="3844"/>
                    <a:pt x="9994" y="4442"/>
                    <a:pt x="9994" y="5104"/>
                  </a:cubicBezTo>
                  <a:lnTo>
                    <a:pt x="9994" y="5766"/>
                  </a:lnTo>
                  <a:lnTo>
                    <a:pt x="10026" y="5766"/>
                  </a:lnTo>
                  <a:cubicBezTo>
                    <a:pt x="10026" y="5955"/>
                    <a:pt x="9868" y="6112"/>
                    <a:pt x="9679" y="6112"/>
                  </a:cubicBezTo>
                  <a:lnTo>
                    <a:pt x="6245" y="6112"/>
                  </a:lnTo>
                  <a:cubicBezTo>
                    <a:pt x="6056" y="6112"/>
                    <a:pt x="5899" y="5955"/>
                    <a:pt x="5899" y="5766"/>
                  </a:cubicBezTo>
                  <a:lnTo>
                    <a:pt x="5899" y="5104"/>
                  </a:lnTo>
                  <a:cubicBezTo>
                    <a:pt x="5899" y="4442"/>
                    <a:pt x="6308" y="3844"/>
                    <a:pt x="6875" y="3560"/>
                  </a:cubicBezTo>
                  <a:cubicBezTo>
                    <a:pt x="6686" y="3340"/>
                    <a:pt x="6560" y="3056"/>
                    <a:pt x="6560" y="2710"/>
                  </a:cubicBezTo>
                  <a:cubicBezTo>
                    <a:pt x="6560" y="1953"/>
                    <a:pt x="7190" y="1323"/>
                    <a:pt x="7947" y="1323"/>
                  </a:cubicBezTo>
                  <a:close/>
                  <a:moveTo>
                    <a:pt x="7947" y="0"/>
                  </a:moveTo>
                  <a:cubicBezTo>
                    <a:pt x="5647" y="0"/>
                    <a:pt x="3851" y="1827"/>
                    <a:pt x="3851" y="4096"/>
                  </a:cubicBezTo>
                  <a:cubicBezTo>
                    <a:pt x="3851" y="5104"/>
                    <a:pt x="4197" y="6018"/>
                    <a:pt x="4828" y="6711"/>
                  </a:cubicBezTo>
                  <a:lnTo>
                    <a:pt x="4134" y="7435"/>
                  </a:lnTo>
                  <a:cubicBezTo>
                    <a:pt x="3981" y="7364"/>
                    <a:pt x="3823" y="7329"/>
                    <a:pt x="3669" y="7329"/>
                  </a:cubicBezTo>
                  <a:cubicBezTo>
                    <a:pt x="3412" y="7329"/>
                    <a:pt x="3166" y="7427"/>
                    <a:pt x="2969" y="7624"/>
                  </a:cubicBezTo>
                  <a:lnTo>
                    <a:pt x="732" y="9861"/>
                  </a:lnTo>
                  <a:cubicBezTo>
                    <a:pt x="0" y="10593"/>
                    <a:pt x="722" y="11645"/>
                    <a:pt x="1509" y="11645"/>
                  </a:cubicBezTo>
                  <a:cubicBezTo>
                    <a:pt x="1739" y="11645"/>
                    <a:pt x="1975" y="11555"/>
                    <a:pt x="2181" y="11342"/>
                  </a:cubicBezTo>
                  <a:lnTo>
                    <a:pt x="4449" y="9074"/>
                  </a:lnTo>
                  <a:cubicBezTo>
                    <a:pt x="4765" y="8759"/>
                    <a:pt x="4796" y="8286"/>
                    <a:pt x="4638" y="7939"/>
                  </a:cubicBezTo>
                  <a:lnTo>
                    <a:pt x="5332" y="7246"/>
                  </a:lnTo>
                  <a:cubicBezTo>
                    <a:pt x="6056" y="7813"/>
                    <a:pt x="7001" y="8223"/>
                    <a:pt x="7978" y="8223"/>
                  </a:cubicBezTo>
                  <a:cubicBezTo>
                    <a:pt x="10278" y="8223"/>
                    <a:pt x="12074" y="6364"/>
                    <a:pt x="12074" y="4127"/>
                  </a:cubicBezTo>
                  <a:cubicBezTo>
                    <a:pt x="12074" y="1796"/>
                    <a:pt x="10215" y="0"/>
                    <a:pt x="79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" name="Google Shape;4638;p69">
            <a:extLst>
              <a:ext uri="{FF2B5EF4-FFF2-40B4-BE49-F238E27FC236}">
                <a16:creationId xmlns:a16="http://schemas.microsoft.com/office/drawing/2014/main" id="{7C7D3856-E7AE-5EF5-901C-2498C673013F}"/>
              </a:ext>
            </a:extLst>
          </p:cNvPr>
          <p:cNvSpPr/>
          <p:nvPr/>
        </p:nvSpPr>
        <p:spPr>
          <a:xfrm>
            <a:off x="720286" y="2793221"/>
            <a:ext cx="356228" cy="368985"/>
          </a:xfrm>
          <a:custGeom>
            <a:avLst/>
            <a:gdLst/>
            <a:ahLst/>
            <a:cxnLst/>
            <a:rect l="l" t="t" r="r" b="b"/>
            <a:pathLst>
              <a:path w="19273" h="18069" extrusionOk="0">
                <a:moveTo>
                  <a:pt x="5456" y="7679"/>
                </a:moveTo>
                <a:cubicBezTo>
                  <a:pt x="6294" y="7679"/>
                  <a:pt x="6715" y="8694"/>
                  <a:pt x="6122" y="9284"/>
                </a:cubicBezTo>
                <a:cubicBezTo>
                  <a:pt x="5930" y="9476"/>
                  <a:pt x="5694" y="9562"/>
                  <a:pt x="5462" y="9562"/>
                </a:cubicBezTo>
                <a:cubicBezTo>
                  <a:pt x="4979" y="9562"/>
                  <a:pt x="4517" y="9188"/>
                  <a:pt x="4517" y="8622"/>
                </a:cubicBezTo>
                <a:cubicBezTo>
                  <a:pt x="4517" y="8101"/>
                  <a:pt x="4936" y="7679"/>
                  <a:pt x="5456" y="7679"/>
                </a:cubicBezTo>
                <a:close/>
                <a:moveTo>
                  <a:pt x="9636" y="7679"/>
                </a:moveTo>
                <a:cubicBezTo>
                  <a:pt x="10473" y="7679"/>
                  <a:pt x="10892" y="8694"/>
                  <a:pt x="10299" y="9284"/>
                </a:cubicBezTo>
                <a:cubicBezTo>
                  <a:pt x="10107" y="9476"/>
                  <a:pt x="9872" y="9562"/>
                  <a:pt x="9640" y="9562"/>
                </a:cubicBezTo>
                <a:cubicBezTo>
                  <a:pt x="9157" y="9562"/>
                  <a:pt x="8694" y="9188"/>
                  <a:pt x="8694" y="8622"/>
                </a:cubicBezTo>
                <a:cubicBezTo>
                  <a:pt x="8694" y="8101"/>
                  <a:pt x="9115" y="7679"/>
                  <a:pt x="9636" y="7679"/>
                </a:cubicBezTo>
                <a:close/>
                <a:moveTo>
                  <a:pt x="13813" y="7679"/>
                </a:moveTo>
                <a:cubicBezTo>
                  <a:pt x="14650" y="7679"/>
                  <a:pt x="15071" y="8694"/>
                  <a:pt x="14478" y="9284"/>
                </a:cubicBezTo>
                <a:cubicBezTo>
                  <a:pt x="14286" y="9476"/>
                  <a:pt x="14050" y="9562"/>
                  <a:pt x="13819" y="9562"/>
                </a:cubicBezTo>
                <a:cubicBezTo>
                  <a:pt x="13336" y="9562"/>
                  <a:pt x="12873" y="9188"/>
                  <a:pt x="12873" y="8622"/>
                </a:cubicBezTo>
                <a:cubicBezTo>
                  <a:pt x="12873" y="8101"/>
                  <a:pt x="13292" y="7679"/>
                  <a:pt x="13813" y="7679"/>
                </a:cubicBezTo>
                <a:close/>
                <a:moveTo>
                  <a:pt x="9597" y="1"/>
                </a:moveTo>
                <a:cubicBezTo>
                  <a:pt x="4303" y="1"/>
                  <a:pt x="0" y="3801"/>
                  <a:pt x="0" y="8471"/>
                </a:cubicBezTo>
                <a:cubicBezTo>
                  <a:pt x="0" y="10444"/>
                  <a:pt x="780" y="12356"/>
                  <a:pt x="2201" y="13870"/>
                </a:cubicBezTo>
                <a:cubicBezTo>
                  <a:pt x="2481" y="15033"/>
                  <a:pt x="2138" y="16258"/>
                  <a:pt x="1292" y="17104"/>
                </a:cubicBezTo>
                <a:cubicBezTo>
                  <a:pt x="940" y="17460"/>
                  <a:pt x="1190" y="18068"/>
                  <a:pt x="1692" y="18068"/>
                </a:cubicBezTo>
                <a:cubicBezTo>
                  <a:pt x="3300" y="18065"/>
                  <a:pt x="4845" y="17442"/>
                  <a:pt x="6005" y="16328"/>
                </a:cubicBezTo>
                <a:cubicBezTo>
                  <a:pt x="7150" y="16731"/>
                  <a:pt x="8357" y="16939"/>
                  <a:pt x="9571" y="16939"/>
                </a:cubicBezTo>
                <a:cubicBezTo>
                  <a:pt x="9579" y="16939"/>
                  <a:pt x="9588" y="16939"/>
                  <a:pt x="9597" y="16939"/>
                </a:cubicBezTo>
                <a:cubicBezTo>
                  <a:pt x="14891" y="16939"/>
                  <a:pt x="19272" y="13139"/>
                  <a:pt x="19272" y="8471"/>
                </a:cubicBezTo>
                <a:cubicBezTo>
                  <a:pt x="19272" y="3801"/>
                  <a:pt x="14891" y="1"/>
                  <a:pt x="9597" y="1"/>
                </a:cubicBezTo>
                <a:close/>
              </a:path>
            </a:pathLst>
          </a:custGeom>
          <a:solidFill>
            <a:srgbClr val="D91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435D7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" name="Google Shape;5450;p71">
            <a:extLst>
              <a:ext uri="{FF2B5EF4-FFF2-40B4-BE49-F238E27FC236}">
                <a16:creationId xmlns:a16="http://schemas.microsoft.com/office/drawing/2014/main" id="{983D9EB0-4C5A-655F-66BE-1632FE46FBDB}"/>
              </a:ext>
            </a:extLst>
          </p:cNvPr>
          <p:cNvGrpSpPr/>
          <p:nvPr/>
        </p:nvGrpSpPr>
        <p:grpSpPr>
          <a:xfrm>
            <a:off x="717295" y="3638301"/>
            <a:ext cx="362528" cy="364224"/>
            <a:chOff x="-64406125" y="3362225"/>
            <a:chExt cx="318225" cy="314800"/>
          </a:xfrm>
          <a:solidFill>
            <a:srgbClr val="D91A2A"/>
          </a:solidFill>
        </p:grpSpPr>
        <p:sp>
          <p:nvSpPr>
            <p:cNvPr id="7" name="Google Shape;5451;p71">
              <a:extLst>
                <a:ext uri="{FF2B5EF4-FFF2-40B4-BE49-F238E27FC236}">
                  <a16:creationId xmlns:a16="http://schemas.microsoft.com/office/drawing/2014/main" id="{A1F51C56-F6EE-BB30-74AF-3BC37180D790}"/>
                </a:ext>
              </a:extLst>
            </p:cNvPr>
            <p:cNvSpPr/>
            <p:nvPr/>
          </p:nvSpPr>
          <p:spPr>
            <a:xfrm>
              <a:off x="-64332100" y="3362225"/>
              <a:ext cx="170150" cy="199025"/>
            </a:xfrm>
            <a:custGeom>
              <a:avLst/>
              <a:gdLst/>
              <a:ahLst/>
              <a:cxnLst/>
              <a:rect l="l" t="t" r="r" b="b"/>
              <a:pathLst>
                <a:path w="6806" h="7961" extrusionOk="0">
                  <a:moveTo>
                    <a:pt x="4506" y="3266"/>
                  </a:moveTo>
                  <a:cubicBezTo>
                    <a:pt x="4569" y="3266"/>
                    <a:pt x="4601" y="3298"/>
                    <a:pt x="4632" y="3298"/>
                  </a:cubicBezTo>
                  <a:lnTo>
                    <a:pt x="5577" y="4621"/>
                  </a:lnTo>
                  <a:cubicBezTo>
                    <a:pt x="5420" y="5881"/>
                    <a:pt x="4664" y="7110"/>
                    <a:pt x="3403" y="7110"/>
                  </a:cubicBezTo>
                  <a:cubicBezTo>
                    <a:pt x="2206" y="7110"/>
                    <a:pt x="1419" y="5944"/>
                    <a:pt x="1261" y="4621"/>
                  </a:cubicBezTo>
                  <a:lnTo>
                    <a:pt x="2206" y="3298"/>
                  </a:lnTo>
                  <a:cubicBezTo>
                    <a:pt x="2238" y="3266"/>
                    <a:pt x="2269" y="3266"/>
                    <a:pt x="2301" y="3266"/>
                  </a:cubicBezTo>
                  <a:close/>
                  <a:moveTo>
                    <a:pt x="4055" y="1"/>
                  </a:moveTo>
                  <a:cubicBezTo>
                    <a:pt x="3400" y="1"/>
                    <a:pt x="2703" y="167"/>
                    <a:pt x="2049" y="494"/>
                  </a:cubicBezTo>
                  <a:cubicBezTo>
                    <a:pt x="1957" y="483"/>
                    <a:pt x="1867" y="478"/>
                    <a:pt x="1779" y="478"/>
                  </a:cubicBezTo>
                  <a:cubicBezTo>
                    <a:pt x="1354" y="478"/>
                    <a:pt x="976" y="600"/>
                    <a:pt x="662" y="809"/>
                  </a:cubicBezTo>
                  <a:cubicBezTo>
                    <a:pt x="347" y="1061"/>
                    <a:pt x="1" y="1534"/>
                    <a:pt x="1" y="2384"/>
                  </a:cubicBezTo>
                  <a:cubicBezTo>
                    <a:pt x="1" y="2857"/>
                    <a:pt x="95" y="3613"/>
                    <a:pt x="347" y="4621"/>
                  </a:cubicBezTo>
                  <a:cubicBezTo>
                    <a:pt x="473" y="4810"/>
                    <a:pt x="536" y="6070"/>
                    <a:pt x="1482" y="7078"/>
                  </a:cubicBezTo>
                  <a:cubicBezTo>
                    <a:pt x="2049" y="7646"/>
                    <a:pt x="2710" y="7961"/>
                    <a:pt x="3403" y="7961"/>
                  </a:cubicBezTo>
                  <a:cubicBezTo>
                    <a:pt x="5136" y="7961"/>
                    <a:pt x="6207" y="6417"/>
                    <a:pt x="6396" y="4621"/>
                  </a:cubicBezTo>
                  <a:cubicBezTo>
                    <a:pt x="6554" y="4085"/>
                    <a:pt x="6774" y="3046"/>
                    <a:pt x="6806" y="2447"/>
                  </a:cubicBezTo>
                  <a:cubicBezTo>
                    <a:pt x="6806" y="1565"/>
                    <a:pt x="6459" y="872"/>
                    <a:pt x="5703" y="431"/>
                  </a:cubicBezTo>
                  <a:cubicBezTo>
                    <a:pt x="5234" y="143"/>
                    <a:pt x="4662" y="1"/>
                    <a:pt x="40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5452;p71">
              <a:extLst>
                <a:ext uri="{FF2B5EF4-FFF2-40B4-BE49-F238E27FC236}">
                  <a16:creationId xmlns:a16="http://schemas.microsoft.com/office/drawing/2014/main" id="{6666628D-3BA0-D912-0191-77A104DFD7A2}"/>
                </a:ext>
              </a:extLst>
            </p:cNvPr>
            <p:cNvSpPr/>
            <p:nvPr/>
          </p:nvSpPr>
          <p:spPr>
            <a:xfrm>
              <a:off x="-64406125" y="3559050"/>
              <a:ext cx="318225" cy="117975"/>
            </a:xfrm>
            <a:custGeom>
              <a:avLst/>
              <a:gdLst/>
              <a:ahLst/>
              <a:cxnLst/>
              <a:rect l="l" t="t" r="r" b="b"/>
              <a:pathLst>
                <a:path w="12729" h="4719" extrusionOk="0">
                  <a:moveTo>
                    <a:pt x="4474" y="1001"/>
                  </a:moveTo>
                  <a:lnTo>
                    <a:pt x="5797" y="2293"/>
                  </a:lnTo>
                  <a:lnTo>
                    <a:pt x="5199" y="2891"/>
                  </a:lnTo>
                  <a:lnTo>
                    <a:pt x="4002" y="1159"/>
                  </a:lnTo>
                  <a:cubicBezTo>
                    <a:pt x="4159" y="1096"/>
                    <a:pt x="4380" y="1064"/>
                    <a:pt x="4474" y="1001"/>
                  </a:cubicBezTo>
                  <a:close/>
                  <a:moveTo>
                    <a:pt x="8318" y="1001"/>
                  </a:moveTo>
                  <a:cubicBezTo>
                    <a:pt x="8475" y="1064"/>
                    <a:pt x="8633" y="1159"/>
                    <a:pt x="8790" y="1190"/>
                  </a:cubicBezTo>
                  <a:lnTo>
                    <a:pt x="7593" y="2891"/>
                  </a:lnTo>
                  <a:lnTo>
                    <a:pt x="6995" y="2293"/>
                  </a:lnTo>
                  <a:lnTo>
                    <a:pt x="8318" y="1001"/>
                  </a:lnTo>
                  <a:close/>
                  <a:moveTo>
                    <a:pt x="10681" y="3112"/>
                  </a:moveTo>
                  <a:cubicBezTo>
                    <a:pt x="10901" y="3112"/>
                    <a:pt x="11059" y="3301"/>
                    <a:pt x="11059" y="3553"/>
                  </a:cubicBezTo>
                  <a:cubicBezTo>
                    <a:pt x="11059" y="3742"/>
                    <a:pt x="10870" y="3931"/>
                    <a:pt x="10681" y="3931"/>
                  </a:cubicBezTo>
                  <a:lnTo>
                    <a:pt x="9578" y="3931"/>
                  </a:lnTo>
                  <a:cubicBezTo>
                    <a:pt x="9326" y="3931"/>
                    <a:pt x="9137" y="3742"/>
                    <a:pt x="9137" y="3553"/>
                  </a:cubicBezTo>
                  <a:cubicBezTo>
                    <a:pt x="9137" y="3301"/>
                    <a:pt x="9326" y="3112"/>
                    <a:pt x="9578" y="3112"/>
                  </a:cubicBezTo>
                  <a:close/>
                  <a:moveTo>
                    <a:pt x="4458" y="1"/>
                  </a:moveTo>
                  <a:cubicBezTo>
                    <a:pt x="4348" y="1"/>
                    <a:pt x="4238" y="40"/>
                    <a:pt x="4159" y="119"/>
                  </a:cubicBezTo>
                  <a:cubicBezTo>
                    <a:pt x="4065" y="245"/>
                    <a:pt x="3939" y="308"/>
                    <a:pt x="3781" y="308"/>
                  </a:cubicBezTo>
                  <a:lnTo>
                    <a:pt x="2395" y="308"/>
                  </a:lnTo>
                  <a:cubicBezTo>
                    <a:pt x="914" y="308"/>
                    <a:pt x="0" y="1442"/>
                    <a:pt x="0" y="2639"/>
                  </a:cubicBezTo>
                  <a:lnTo>
                    <a:pt x="0" y="4341"/>
                  </a:lnTo>
                  <a:cubicBezTo>
                    <a:pt x="0" y="4561"/>
                    <a:pt x="189" y="4719"/>
                    <a:pt x="441" y="4719"/>
                  </a:cubicBezTo>
                  <a:lnTo>
                    <a:pt x="12287" y="4719"/>
                  </a:lnTo>
                  <a:cubicBezTo>
                    <a:pt x="12508" y="4719"/>
                    <a:pt x="12665" y="4530"/>
                    <a:pt x="12665" y="4341"/>
                  </a:cubicBezTo>
                  <a:lnTo>
                    <a:pt x="12665" y="2639"/>
                  </a:lnTo>
                  <a:cubicBezTo>
                    <a:pt x="12728" y="1474"/>
                    <a:pt x="11783" y="371"/>
                    <a:pt x="10303" y="371"/>
                  </a:cubicBezTo>
                  <a:lnTo>
                    <a:pt x="8948" y="371"/>
                  </a:lnTo>
                  <a:cubicBezTo>
                    <a:pt x="8727" y="371"/>
                    <a:pt x="8664" y="277"/>
                    <a:pt x="8538" y="151"/>
                  </a:cubicBezTo>
                  <a:cubicBezTo>
                    <a:pt x="8456" y="52"/>
                    <a:pt x="8339" y="5"/>
                    <a:pt x="8219" y="5"/>
                  </a:cubicBezTo>
                  <a:cubicBezTo>
                    <a:pt x="8110" y="5"/>
                    <a:pt x="7998" y="44"/>
                    <a:pt x="7908" y="119"/>
                  </a:cubicBezTo>
                  <a:lnTo>
                    <a:pt x="6333" y="1694"/>
                  </a:lnTo>
                  <a:lnTo>
                    <a:pt x="4758" y="119"/>
                  </a:lnTo>
                  <a:cubicBezTo>
                    <a:pt x="4679" y="40"/>
                    <a:pt x="4569" y="1"/>
                    <a:pt x="44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88582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>
          <a:extLst>
            <a:ext uri="{FF2B5EF4-FFF2-40B4-BE49-F238E27FC236}">
              <a16:creationId xmlns:a16="http://schemas.microsoft.com/office/drawing/2014/main" id="{ADB0C37F-AF76-8E94-1575-C4EC38E442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strella: 10 puntas 11">
            <a:extLst>
              <a:ext uri="{FF2B5EF4-FFF2-40B4-BE49-F238E27FC236}">
                <a16:creationId xmlns:a16="http://schemas.microsoft.com/office/drawing/2014/main" id="{A72DC695-45FF-1516-0D1B-A44D0836EA77}"/>
              </a:ext>
            </a:extLst>
          </p:cNvPr>
          <p:cNvSpPr/>
          <p:nvPr/>
        </p:nvSpPr>
        <p:spPr>
          <a:xfrm>
            <a:off x="6802964" y="-443359"/>
            <a:ext cx="1922001" cy="1922001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573892">
              <a:srgbClr val="D91A2A">
                <a:alpha val="33000"/>
              </a:srgbClr>
            </a:glow>
            <a:softEdge rad="216138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Rectángulo: esquinas redondeadas 3">
            <a:extLst>
              <a:ext uri="{FF2B5EF4-FFF2-40B4-BE49-F238E27FC236}">
                <a16:creationId xmlns:a16="http://schemas.microsoft.com/office/drawing/2014/main" id="{0FC1875F-08EC-CDE7-BA64-0C3F51CD890F}"/>
              </a:ext>
            </a:extLst>
          </p:cNvPr>
          <p:cNvSpPr/>
          <p:nvPr/>
        </p:nvSpPr>
        <p:spPr>
          <a:xfrm>
            <a:off x="1808356" y="1356636"/>
            <a:ext cx="6488111" cy="426082"/>
          </a:xfrm>
          <a:prstGeom prst="roundRect">
            <a:avLst>
              <a:gd name="adj" fmla="val 50000"/>
            </a:avLst>
          </a:prstGeom>
          <a:solidFill>
            <a:srgbClr val="81CB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Casella di testo 2">
            <a:extLst>
              <a:ext uri="{FF2B5EF4-FFF2-40B4-BE49-F238E27FC236}">
                <a16:creationId xmlns:a16="http://schemas.microsoft.com/office/drawing/2014/main" id="{504796CC-EA1B-BB72-55BE-F46DD9D4AD91}"/>
              </a:ext>
            </a:extLst>
          </p:cNvPr>
          <p:cNvSpPr txBox="1"/>
          <p:nvPr/>
        </p:nvSpPr>
        <p:spPr>
          <a:xfrm>
            <a:off x="1213792" y="165100"/>
            <a:ext cx="7841962" cy="4960256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898525"/>
            <a:r>
              <a:rPr lang="it-IT" sz="4000" b="1" dirty="0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Operatore macchine da stampa</a:t>
            </a:r>
            <a:endParaRPr lang="it-IT" dirty="0">
              <a:ea typeface="Calibri"/>
            </a:endParaRPr>
          </a:p>
          <a:p>
            <a:pPr marL="898525"/>
            <a:r>
              <a:rPr lang="it-IT" sz="4000" b="1" dirty="0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digitali</a:t>
            </a:r>
            <a:r>
              <a:rPr lang="it-IT" sz="2000" b="1" dirty="0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   </a:t>
            </a:r>
            <a:r>
              <a:rPr lang="it-IT" sz="4000" b="1" dirty="0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junior</a:t>
            </a:r>
            <a:r>
              <a:rPr lang="it-IT" sz="2000" b="1" dirty="0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 (ID-103880)</a:t>
            </a:r>
            <a:r>
              <a:rPr lang="it-IT" sz="2000" dirty="0">
                <a:latin typeface="Calibri"/>
                <a:ea typeface="Calibri"/>
                <a:cs typeface="Calibri"/>
              </a:rPr>
              <a:t> </a:t>
            </a:r>
            <a:endParaRPr lang="it-IT" dirty="0"/>
          </a:p>
          <a:p>
            <a:pPr marL="898525"/>
            <a:r>
              <a:rPr lang="it-IT" sz="2000" dirty="0">
                <a:latin typeface="Calibri"/>
                <a:ea typeface="Calibri"/>
                <a:cs typeface="Calibri"/>
              </a:rPr>
              <a:t>TIPOLOGIA DI CONTRATTO:</a:t>
            </a:r>
            <a:r>
              <a:rPr lang="it-IT" sz="2000" b="1" dirty="0">
                <a:latin typeface="Calibri"/>
                <a:ea typeface="Calibri"/>
                <a:cs typeface="Calibri"/>
              </a:rPr>
              <a:t> INDETERMINATO</a:t>
            </a:r>
            <a:endParaRPr lang="it-IT" sz="2000" dirty="0">
              <a:latin typeface="Calibri"/>
              <a:ea typeface="Calibri"/>
              <a:cs typeface="Calibri"/>
            </a:endParaRPr>
          </a:p>
          <a:p>
            <a:pPr marL="898525"/>
            <a:r>
              <a:rPr lang="it-IT" sz="2000" b="1" dirty="0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                           </a:t>
            </a:r>
            <a:r>
              <a:rPr lang="it-IT" sz="2000" dirty="0">
                <a:latin typeface="Calibri"/>
                <a:ea typeface="Calibri"/>
                <a:cs typeface="Calibri"/>
              </a:rPr>
              <a:t> </a:t>
            </a:r>
            <a:endParaRPr lang="it-IT" dirty="0"/>
          </a:p>
          <a:p>
            <a:r>
              <a:rPr lang="it-IT" sz="2000" dirty="0">
                <a:latin typeface="Calibri"/>
                <a:ea typeface="Calibri"/>
                <a:cs typeface="Calibri"/>
              </a:rPr>
              <a:t>         </a:t>
            </a:r>
            <a:r>
              <a:rPr lang="it-IT" sz="2000" dirty="0">
                <a:latin typeface="+mn-lt"/>
                <a:ea typeface="Calibri"/>
                <a:cs typeface="Calibri"/>
              </a:rPr>
              <a:t>       </a:t>
            </a:r>
            <a:r>
              <a:rPr lang="it-IT" sz="2000" dirty="0">
                <a:latin typeface="+mn-lt"/>
                <a:ea typeface="Calibri"/>
              </a:rPr>
              <a:t>SEDE</a:t>
            </a:r>
            <a:r>
              <a:rPr lang="it-IT" sz="2000" dirty="0">
                <a:latin typeface="+mn-lt"/>
              </a:rPr>
              <a:t> DI LAVORO: </a:t>
            </a:r>
            <a:r>
              <a:rPr lang="it-IT" sz="2000" b="1" dirty="0">
                <a:latin typeface="+mn-lt"/>
              </a:rPr>
              <a:t>BINASCO</a:t>
            </a:r>
          </a:p>
          <a:p>
            <a:endParaRPr lang="it-IT" sz="1200" dirty="0">
              <a:solidFill>
                <a:srgbClr val="202020"/>
              </a:solidFill>
              <a:highlight>
                <a:srgbClr val="FFFFFF"/>
              </a:highlight>
              <a:latin typeface="Calibri"/>
              <a:ea typeface="Calibri"/>
              <a:cs typeface="Calibri"/>
            </a:endParaRPr>
          </a:p>
          <a:p>
            <a:pPr algn="just"/>
            <a:endParaRPr lang="it-IT" sz="1200" dirty="0">
              <a:solidFill>
                <a:srgbClr val="202020"/>
              </a:solidFill>
              <a:highlight>
                <a:srgbClr val="FFFFFF"/>
              </a:highlight>
              <a:latin typeface="Calibri"/>
              <a:ea typeface="Calibri"/>
              <a:cs typeface="Calibri"/>
            </a:endParaRPr>
          </a:p>
          <a:p>
            <a:pPr algn="just"/>
            <a:endParaRPr lang="it-IT" sz="1200" dirty="0">
              <a:solidFill>
                <a:srgbClr val="202020"/>
              </a:solidFill>
              <a:highlight>
                <a:srgbClr val="FFFFFF"/>
              </a:highlight>
              <a:latin typeface="Calibri"/>
              <a:ea typeface="Calibri"/>
              <a:cs typeface="Calibri"/>
            </a:endParaRPr>
          </a:p>
          <a:p>
            <a:pPr algn="just"/>
            <a:r>
              <a:rPr lang="it-IT" sz="1200" dirty="0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La risorsa si dovrà occupare di stampa su macchine digitali.</a:t>
            </a:r>
            <a:endParaRPr lang="it-IT" dirty="0"/>
          </a:p>
          <a:p>
            <a:endParaRPr lang="it-IT" sz="1200" b="1" dirty="0">
              <a:solidFill>
                <a:srgbClr val="DA1A2A"/>
              </a:solidFill>
              <a:latin typeface="Roboto"/>
              <a:ea typeface="Roboto"/>
              <a:cs typeface="Roboto"/>
            </a:endParaRPr>
          </a:p>
          <a:p>
            <a:r>
              <a:rPr lang="it-IT" sz="1200" b="1" dirty="0">
                <a:solidFill>
                  <a:srgbClr val="DA1A2A"/>
                </a:solidFill>
                <a:latin typeface="Roboto"/>
                <a:ea typeface="Roboto"/>
                <a:cs typeface="Roboto"/>
              </a:rPr>
              <a:t>PROFILO IDEALE</a:t>
            </a:r>
            <a:r>
              <a:rPr lang="it-IT" sz="1200" dirty="0">
                <a:solidFill>
                  <a:srgbClr val="DA1A2A"/>
                </a:solidFill>
                <a:latin typeface="Trebuchet MS"/>
                <a:cs typeface="Calibri"/>
              </a:rPr>
              <a:t>: </a:t>
            </a:r>
            <a:r>
              <a:rPr lang="it-IT" sz="1200" dirty="0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possesso diploma, capacità di collaborazione tra i colleghi, preferibile patente B</a:t>
            </a:r>
            <a:endParaRPr lang="it-IT" sz="1200" b="1" dirty="0">
              <a:solidFill>
                <a:srgbClr val="202020"/>
              </a:solidFill>
              <a:latin typeface="Roboto"/>
              <a:ea typeface="Roboto"/>
              <a:cs typeface="Roboto"/>
            </a:endParaRPr>
          </a:p>
          <a:p>
            <a:endParaRPr lang="it-IT" sz="1200" b="1" dirty="0">
              <a:solidFill>
                <a:srgbClr val="DA1A2A"/>
              </a:solidFill>
              <a:latin typeface="Roboto"/>
              <a:ea typeface="Roboto"/>
              <a:cs typeface="Roboto"/>
            </a:endParaRPr>
          </a:p>
          <a:p>
            <a:r>
              <a:rPr lang="it-IT" sz="1200" b="1" dirty="0">
                <a:solidFill>
                  <a:srgbClr val="DA1A2A"/>
                </a:solidFill>
                <a:latin typeface="Roboto"/>
                <a:ea typeface="Roboto"/>
                <a:cs typeface="Roboto"/>
              </a:rPr>
              <a:t>ORARIO DI LAVORO E CCNL</a:t>
            </a:r>
            <a:r>
              <a:rPr lang="it-IT" sz="1200" dirty="0">
                <a:solidFill>
                  <a:srgbClr val="DA1A2A"/>
                </a:solidFill>
                <a:latin typeface="Calibri"/>
                <a:ea typeface="Calibri"/>
                <a:cs typeface="Calibri"/>
              </a:rPr>
              <a:t>: </a:t>
            </a:r>
            <a:r>
              <a:rPr lang="it-IT" sz="1200" b="1" dirty="0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Full time: 09.00-13-00 14.00-18.00 – Industria Grafica</a:t>
            </a:r>
            <a:endParaRPr lang="it-IT" sz="1200" b="1" dirty="0">
              <a:solidFill>
                <a:srgbClr val="202020"/>
              </a:solidFill>
              <a:latin typeface="Roboto"/>
              <a:ea typeface="Roboto"/>
              <a:cs typeface="Roboto"/>
            </a:endParaRPr>
          </a:p>
          <a:p>
            <a:endParaRPr lang="it-IT" sz="1200" b="1" dirty="0">
              <a:solidFill>
                <a:srgbClr val="202020"/>
              </a:solidFill>
              <a:highlight>
                <a:srgbClr val="FFFFFF"/>
              </a:highlight>
              <a:latin typeface="Calibri"/>
              <a:ea typeface="Calibri"/>
              <a:cs typeface="Calibri"/>
            </a:endParaRPr>
          </a:p>
          <a:p>
            <a:r>
              <a:rPr lang="it-IT" sz="1200" b="1" dirty="0">
                <a:solidFill>
                  <a:srgbClr val="DA1A2A"/>
                </a:solidFill>
                <a:latin typeface="Roboto"/>
                <a:ea typeface="Roboto"/>
                <a:cs typeface="Roboto"/>
              </a:rPr>
              <a:t>RETRIBUZIONE: </a:t>
            </a:r>
            <a:r>
              <a:rPr lang="it-IT" sz="1200" dirty="0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RAL  a partire da € 20.000.</a:t>
            </a:r>
            <a:endParaRPr lang="it-IT" dirty="0"/>
          </a:p>
          <a:p>
            <a:endParaRPr lang="en-US" sz="1200" i="1" dirty="0">
              <a:solidFill>
                <a:srgbClr val="212529"/>
              </a:solidFill>
              <a:latin typeface="Calibri"/>
              <a:ea typeface="Calibri"/>
              <a:cs typeface="Calibri"/>
            </a:endParaRPr>
          </a:p>
          <a:p>
            <a:r>
              <a:rPr lang="en-US" sz="1200" i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L'offerta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è </a:t>
            </a:r>
            <a:r>
              <a:rPr lang="en-US" sz="1200" i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rivolta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a tutte le </a:t>
            </a:r>
            <a:r>
              <a:rPr lang="en-US" sz="1200" i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persone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200" i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nel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rispetto delle pari </a:t>
            </a:r>
            <a:r>
              <a:rPr lang="en-US" sz="1200" i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opportunità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di </a:t>
            </a:r>
            <a:r>
              <a:rPr lang="en-US" sz="1200" i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genere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, </a:t>
            </a:r>
            <a:r>
              <a:rPr lang="en-US" sz="1200" i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diversità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e </a:t>
            </a:r>
            <a:r>
              <a:rPr lang="en-US" sz="1200" i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inclusione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(ai sensi </a:t>
            </a:r>
            <a:r>
              <a:rPr lang="en-US" sz="1200" i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Dlgs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198/2006, 215/2003 e 216/2003)</a:t>
            </a:r>
            <a:endParaRPr lang="it-IT" sz="1200" dirty="0">
              <a:latin typeface="Calibri"/>
              <a:ea typeface="Calibri"/>
              <a:cs typeface="Calibri"/>
            </a:endParaRPr>
          </a:p>
          <a:p>
            <a:endParaRPr lang="it-IT" sz="1200" dirty="0">
              <a:latin typeface="Calibri"/>
              <a:ea typeface="Roboto"/>
              <a:cs typeface="Roboto"/>
            </a:endParaRPr>
          </a:p>
          <a:p>
            <a:endParaRPr lang="it-IT" sz="1200" dirty="0">
              <a:solidFill>
                <a:srgbClr val="202020"/>
              </a:solidFill>
              <a:latin typeface="Calibri"/>
              <a:cs typeface="Calibri"/>
            </a:endParaRPr>
          </a:p>
          <a:p>
            <a:br>
              <a:rPr lang="en-US" dirty="0"/>
            </a:br>
            <a:endParaRPr lang="en-US" dirty="0"/>
          </a:p>
          <a:p>
            <a:endParaRPr lang="it-IT" sz="1200" dirty="0">
              <a:effectLst/>
              <a:latin typeface="+mn-lt"/>
              <a:ea typeface="Roboto"/>
              <a:cs typeface="Roboto"/>
            </a:endParaRPr>
          </a:p>
        </p:txBody>
      </p:sp>
      <p:sp>
        <p:nvSpPr>
          <p:cNvPr id="2" name="Google Shape;245;p6">
            <a:extLst>
              <a:ext uri="{FF2B5EF4-FFF2-40B4-BE49-F238E27FC236}">
                <a16:creationId xmlns:a16="http://schemas.microsoft.com/office/drawing/2014/main" id="{1C79EF0F-0610-D7D7-699F-4EC0C440A21B}"/>
              </a:ext>
            </a:extLst>
          </p:cNvPr>
          <p:cNvSpPr/>
          <p:nvPr/>
        </p:nvSpPr>
        <p:spPr>
          <a:xfrm rot="5400000">
            <a:off x="4571575" y="1450988"/>
            <a:ext cx="136497" cy="7487920"/>
          </a:xfrm>
          <a:prstGeom prst="rect">
            <a:avLst/>
          </a:prstGeom>
          <a:solidFill>
            <a:srgbClr val="D91A2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Anello 10">
            <a:extLst>
              <a:ext uri="{FF2B5EF4-FFF2-40B4-BE49-F238E27FC236}">
                <a16:creationId xmlns:a16="http://schemas.microsoft.com/office/drawing/2014/main" id="{8F6548C0-21AE-0B31-7A84-85C61936A4DC}"/>
              </a:ext>
            </a:extLst>
          </p:cNvPr>
          <p:cNvSpPr/>
          <p:nvPr/>
        </p:nvSpPr>
        <p:spPr>
          <a:xfrm>
            <a:off x="8610600" y="4598954"/>
            <a:ext cx="621030" cy="621030"/>
          </a:xfrm>
          <a:prstGeom prst="donut">
            <a:avLst/>
          </a:prstGeom>
          <a:solidFill>
            <a:srgbClr val="D91A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0" name="Estrella: 10 puntas 11">
            <a:extLst>
              <a:ext uri="{FF2B5EF4-FFF2-40B4-BE49-F238E27FC236}">
                <a16:creationId xmlns:a16="http://schemas.microsoft.com/office/drawing/2014/main" id="{29F1A19B-BD32-386B-E9D7-BB3386CFE144}"/>
              </a:ext>
            </a:extLst>
          </p:cNvPr>
          <p:cNvSpPr/>
          <p:nvPr/>
        </p:nvSpPr>
        <p:spPr>
          <a:xfrm>
            <a:off x="9455630" y="517713"/>
            <a:ext cx="2163921" cy="2163923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573892">
              <a:srgbClr val="81CBD1">
                <a:alpha val="33000"/>
              </a:srgbClr>
            </a:glow>
            <a:softEdge rad="301653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Estrella: 10 puntas 11">
            <a:extLst>
              <a:ext uri="{FF2B5EF4-FFF2-40B4-BE49-F238E27FC236}">
                <a16:creationId xmlns:a16="http://schemas.microsoft.com/office/drawing/2014/main" id="{E6D9145A-F8B3-297E-AB54-9A04D34C1D7B}"/>
              </a:ext>
            </a:extLst>
          </p:cNvPr>
          <p:cNvSpPr/>
          <p:nvPr/>
        </p:nvSpPr>
        <p:spPr>
          <a:xfrm>
            <a:off x="-1812268" y="965738"/>
            <a:ext cx="2405931" cy="2673822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1103208">
              <a:srgbClr val="D91A2A">
                <a:alpha val="33000"/>
              </a:srgbClr>
            </a:glow>
            <a:softEdge rad="400550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Google Shape;2952;p64">
            <a:extLst>
              <a:ext uri="{FF2B5EF4-FFF2-40B4-BE49-F238E27FC236}">
                <a16:creationId xmlns:a16="http://schemas.microsoft.com/office/drawing/2014/main" id="{C158C207-8D0F-C207-36CF-320DA49EB3EB}"/>
              </a:ext>
            </a:extLst>
          </p:cNvPr>
          <p:cNvSpPr/>
          <p:nvPr/>
        </p:nvSpPr>
        <p:spPr>
          <a:xfrm flipH="1">
            <a:off x="794160" y="2136949"/>
            <a:ext cx="204207" cy="323277"/>
          </a:xfrm>
          <a:custGeom>
            <a:avLst/>
            <a:gdLst/>
            <a:ahLst/>
            <a:cxnLst/>
            <a:rect l="l" t="t" r="r" b="b"/>
            <a:pathLst>
              <a:path w="133027" h="195758" extrusionOk="0">
                <a:moveTo>
                  <a:pt x="65846" y="26249"/>
                </a:moveTo>
                <a:cubicBezTo>
                  <a:pt x="87201" y="26249"/>
                  <a:pt x="104108" y="43156"/>
                  <a:pt x="104108" y="64511"/>
                </a:cubicBezTo>
                <a:cubicBezTo>
                  <a:pt x="104108" y="85422"/>
                  <a:pt x="87201" y="102328"/>
                  <a:pt x="65846" y="102328"/>
                </a:cubicBezTo>
                <a:cubicBezTo>
                  <a:pt x="44936" y="102328"/>
                  <a:pt x="28029" y="85422"/>
                  <a:pt x="28029" y="64511"/>
                </a:cubicBezTo>
                <a:cubicBezTo>
                  <a:pt x="28029" y="43156"/>
                  <a:pt x="44936" y="26249"/>
                  <a:pt x="65846" y="26249"/>
                </a:cubicBezTo>
                <a:close/>
                <a:moveTo>
                  <a:pt x="66291" y="0"/>
                </a:moveTo>
                <a:cubicBezTo>
                  <a:pt x="29809" y="0"/>
                  <a:pt x="0" y="29809"/>
                  <a:pt x="0" y="66291"/>
                </a:cubicBezTo>
                <a:cubicBezTo>
                  <a:pt x="0" y="84977"/>
                  <a:pt x="18241" y="118345"/>
                  <a:pt x="18241" y="118345"/>
                </a:cubicBezTo>
                <a:lnTo>
                  <a:pt x="64066" y="195758"/>
                </a:lnTo>
                <a:lnTo>
                  <a:pt x="111671" y="119234"/>
                </a:lnTo>
                <a:cubicBezTo>
                  <a:pt x="111671" y="119234"/>
                  <a:pt x="133027" y="87201"/>
                  <a:pt x="133027" y="66291"/>
                </a:cubicBezTo>
                <a:cubicBezTo>
                  <a:pt x="133027" y="29809"/>
                  <a:pt x="103218" y="0"/>
                  <a:pt x="66291" y="0"/>
                </a:cubicBezTo>
                <a:close/>
              </a:path>
            </a:pathLst>
          </a:custGeom>
          <a:solidFill>
            <a:srgbClr val="D91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" name="Google Shape;7568;p75">
            <a:extLst>
              <a:ext uri="{FF2B5EF4-FFF2-40B4-BE49-F238E27FC236}">
                <a16:creationId xmlns:a16="http://schemas.microsoft.com/office/drawing/2014/main" id="{D7FAA3EB-F23D-BB30-E62B-3DB5A68D79A5}"/>
              </a:ext>
            </a:extLst>
          </p:cNvPr>
          <p:cNvGrpSpPr/>
          <p:nvPr/>
        </p:nvGrpSpPr>
        <p:grpSpPr>
          <a:xfrm>
            <a:off x="497974" y="485975"/>
            <a:ext cx="1008351" cy="972607"/>
            <a:chOff x="-3768700" y="3253275"/>
            <a:chExt cx="301850" cy="291150"/>
          </a:xfrm>
          <a:solidFill>
            <a:srgbClr val="D91A2A"/>
          </a:solidFill>
        </p:grpSpPr>
        <p:sp>
          <p:nvSpPr>
            <p:cNvPr id="30" name="Google Shape;7569;p75">
              <a:extLst>
                <a:ext uri="{FF2B5EF4-FFF2-40B4-BE49-F238E27FC236}">
                  <a16:creationId xmlns:a16="http://schemas.microsoft.com/office/drawing/2014/main" id="{1CBC0E4C-F922-CB86-DA79-32ABCA5FF843}"/>
                </a:ext>
              </a:extLst>
            </p:cNvPr>
            <p:cNvSpPr/>
            <p:nvPr/>
          </p:nvSpPr>
          <p:spPr>
            <a:xfrm>
              <a:off x="-3603925" y="3355650"/>
              <a:ext cx="69350" cy="33900"/>
            </a:xfrm>
            <a:custGeom>
              <a:avLst/>
              <a:gdLst/>
              <a:ahLst/>
              <a:cxnLst/>
              <a:rect l="l" t="t" r="r" b="b"/>
              <a:pathLst>
                <a:path w="2774" h="1356" extrusionOk="0">
                  <a:moveTo>
                    <a:pt x="1040" y="1"/>
                  </a:moveTo>
                  <a:cubicBezTo>
                    <a:pt x="505" y="1"/>
                    <a:pt x="1" y="473"/>
                    <a:pt x="1" y="1009"/>
                  </a:cubicBezTo>
                  <a:lnTo>
                    <a:pt x="1" y="1356"/>
                  </a:lnTo>
                  <a:lnTo>
                    <a:pt x="2773" y="1356"/>
                  </a:lnTo>
                  <a:lnTo>
                    <a:pt x="2773" y="1009"/>
                  </a:lnTo>
                  <a:cubicBezTo>
                    <a:pt x="2742" y="473"/>
                    <a:pt x="2269" y="1"/>
                    <a:pt x="170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7570;p75">
              <a:extLst>
                <a:ext uri="{FF2B5EF4-FFF2-40B4-BE49-F238E27FC236}">
                  <a16:creationId xmlns:a16="http://schemas.microsoft.com/office/drawing/2014/main" id="{962FBBBC-7764-D35F-16AE-F76948F777C5}"/>
                </a:ext>
              </a:extLst>
            </p:cNvPr>
            <p:cNvSpPr/>
            <p:nvPr/>
          </p:nvSpPr>
          <p:spPr>
            <a:xfrm>
              <a:off x="-3586600" y="3305250"/>
              <a:ext cx="33125" cy="33100"/>
            </a:xfrm>
            <a:custGeom>
              <a:avLst/>
              <a:gdLst/>
              <a:ahLst/>
              <a:cxnLst/>
              <a:rect l="l" t="t" r="r" b="b"/>
              <a:pathLst>
                <a:path w="1325" h="1324" extrusionOk="0">
                  <a:moveTo>
                    <a:pt x="663" y="0"/>
                  </a:moveTo>
                  <a:cubicBezTo>
                    <a:pt x="253" y="0"/>
                    <a:pt x="1" y="316"/>
                    <a:pt x="1" y="662"/>
                  </a:cubicBezTo>
                  <a:cubicBezTo>
                    <a:pt x="1" y="1009"/>
                    <a:pt x="316" y="1324"/>
                    <a:pt x="663" y="1324"/>
                  </a:cubicBezTo>
                  <a:cubicBezTo>
                    <a:pt x="1041" y="1324"/>
                    <a:pt x="1324" y="1009"/>
                    <a:pt x="1324" y="662"/>
                  </a:cubicBezTo>
                  <a:cubicBezTo>
                    <a:pt x="1324" y="284"/>
                    <a:pt x="1009" y="0"/>
                    <a:pt x="6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7571;p75">
              <a:extLst>
                <a:ext uri="{FF2B5EF4-FFF2-40B4-BE49-F238E27FC236}">
                  <a16:creationId xmlns:a16="http://schemas.microsoft.com/office/drawing/2014/main" id="{AC23A0A1-7729-E76D-49B3-70F814A39431}"/>
                </a:ext>
              </a:extLst>
            </p:cNvPr>
            <p:cNvSpPr/>
            <p:nvPr/>
          </p:nvSpPr>
          <p:spPr>
            <a:xfrm>
              <a:off x="-3768700" y="3253275"/>
              <a:ext cx="301850" cy="291150"/>
            </a:xfrm>
            <a:custGeom>
              <a:avLst/>
              <a:gdLst/>
              <a:ahLst/>
              <a:cxnLst/>
              <a:rect l="l" t="t" r="r" b="b"/>
              <a:pathLst>
                <a:path w="12074" h="11646" extrusionOk="0">
                  <a:moveTo>
                    <a:pt x="7947" y="1323"/>
                  </a:moveTo>
                  <a:cubicBezTo>
                    <a:pt x="8703" y="1323"/>
                    <a:pt x="9333" y="1953"/>
                    <a:pt x="9333" y="2710"/>
                  </a:cubicBezTo>
                  <a:cubicBezTo>
                    <a:pt x="9333" y="3025"/>
                    <a:pt x="9207" y="3340"/>
                    <a:pt x="9018" y="3560"/>
                  </a:cubicBezTo>
                  <a:cubicBezTo>
                    <a:pt x="9585" y="3844"/>
                    <a:pt x="9994" y="4442"/>
                    <a:pt x="9994" y="5104"/>
                  </a:cubicBezTo>
                  <a:lnTo>
                    <a:pt x="9994" y="5766"/>
                  </a:lnTo>
                  <a:lnTo>
                    <a:pt x="10026" y="5766"/>
                  </a:lnTo>
                  <a:cubicBezTo>
                    <a:pt x="10026" y="5955"/>
                    <a:pt x="9868" y="6112"/>
                    <a:pt x="9679" y="6112"/>
                  </a:cubicBezTo>
                  <a:lnTo>
                    <a:pt x="6245" y="6112"/>
                  </a:lnTo>
                  <a:cubicBezTo>
                    <a:pt x="6056" y="6112"/>
                    <a:pt x="5899" y="5955"/>
                    <a:pt x="5899" y="5766"/>
                  </a:cubicBezTo>
                  <a:lnTo>
                    <a:pt x="5899" y="5104"/>
                  </a:lnTo>
                  <a:cubicBezTo>
                    <a:pt x="5899" y="4442"/>
                    <a:pt x="6308" y="3844"/>
                    <a:pt x="6875" y="3560"/>
                  </a:cubicBezTo>
                  <a:cubicBezTo>
                    <a:pt x="6686" y="3340"/>
                    <a:pt x="6560" y="3056"/>
                    <a:pt x="6560" y="2710"/>
                  </a:cubicBezTo>
                  <a:cubicBezTo>
                    <a:pt x="6560" y="1953"/>
                    <a:pt x="7190" y="1323"/>
                    <a:pt x="7947" y="1323"/>
                  </a:cubicBezTo>
                  <a:close/>
                  <a:moveTo>
                    <a:pt x="7947" y="0"/>
                  </a:moveTo>
                  <a:cubicBezTo>
                    <a:pt x="5647" y="0"/>
                    <a:pt x="3851" y="1827"/>
                    <a:pt x="3851" y="4096"/>
                  </a:cubicBezTo>
                  <a:cubicBezTo>
                    <a:pt x="3851" y="5104"/>
                    <a:pt x="4197" y="6018"/>
                    <a:pt x="4828" y="6711"/>
                  </a:cubicBezTo>
                  <a:lnTo>
                    <a:pt x="4134" y="7435"/>
                  </a:lnTo>
                  <a:cubicBezTo>
                    <a:pt x="3981" y="7364"/>
                    <a:pt x="3823" y="7329"/>
                    <a:pt x="3669" y="7329"/>
                  </a:cubicBezTo>
                  <a:cubicBezTo>
                    <a:pt x="3412" y="7329"/>
                    <a:pt x="3166" y="7427"/>
                    <a:pt x="2969" y="7624"/>
                  </a:cubicBezTo>
                  <a:lnTo>
                    <a:pt x="732" y="9861"/>
                  </a:lnTo>
                  <a:cubicBezTo>
                    <a:pt x="0" y="10593"/>
                    <a:pt x="722" y="11645"/>
                    <a:pt x="1509" y="11645"/>
                  </a:cubicBezTo>
                  <a:cubicBezTo>
                    <a:pt x="1739" y="11645"/>
                    <a:pt x="1975" y="11555"/>
                    <a:pt x="2181" y="11342"/>
                  </a:cubicBezTo>
                  <a:lnTo>
                    <a:pt x="4449" y="9074"/>
                  </a:lnTo>
                  <a:cubicBezTo>
                    <a:pt x="4765" y="8759"/>
                    <a:pt x="4796" y="8286"/>
                    <a:pt x="4638" y="7939"/>
                  </a:cubicBezTo>
                  <a:lnTo>
                    <a:pt x="5332" y="7246"/>
                  </a:lnTo>
                  <a:cubicBezTo>
                    <a:pt x="6056" y="7813"/>
                    <a:pt x="7001" y="8223"/>
                    <a:pt x="7978" y="8223"/>
                  </a:cubicBezTo>
                  <a:cubicBezTo>
                    <a:pt x="10278" y="8223"/>
                    <a:pt x="12074" y="6364"/>
                    <a:pt x="12074" y="4127"/>
                  </a:cubicBezTo>
                  <a:cubicBezTo>
                    <a:pt x="12074" y="1796"/>
                    <a:pt x="10215" y="0"/>
                    <a:pt x="79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" name="Google Shape;4638;p69">
            <a:extLst>
              <a:ext uri="{FF2B5EF4-FFF2-40B4-BE49-F238E27FC236}">
                <a16:creationId xmlns:a16="http://schemas.microsoft.com/office/drawing/2014/main" id="{7C7D3856-E7AE-5EF5-901C-2498C673013F}"/>
              </a:ext>
            </a:extLst>
          </p:cNvPr>
          <p:cNvSpPr/>
          <p:nvPr/>
        </p:nvSpPr>
        <p:spPr>
          <a:xfrm>
            <a:off x="720286" y="2793221"/>
            <a:ext cx="356228" cy="368985"/>
          </a:xfrm>
          <a:custGeom>
            <a:avLst/>
            <a:gdLst/>
            <a:ahLst/>
            <a:cxnLst/>
            <a:rect l="l" t="t" r="r" b="b"/>
            <a:pathLst>
              <a:path w="19273" h="18069" extrusionOk="0">
                <a:moveTo>
                  <a:pt x="5456" y="7679"/>
                </a:moveTo>
                <a:cubicBezTo>
                  <a:pt x="6294" y="7679"/>
                  <a:pt x="6715" y="8694"/>
                  <a:pt x="6122" y="9284"/>
                </a:cubicBezTo>
                <a:cubicBezTo>
                  <a:pt x="5930" y="9476"/>
                  <a:pt x="5694" y="9562"/>
                  <a:pt x="5462" y="9562"/>
                </a:cubicBezTo>
                <a:cubicBezTo>
                  <a:pt x="4979" y="9562"/>
                  <a:pt x="4517" y="9188"/>
                  <a:pt x="4517" y="8622"/>
                </a:cubicBezTo>
                <a:cubicBezTo>
                  <a:pt x="4517" y="8101"/>
                  <a:pt x="4936" y="7679"/>
                  <a:pt x="5456" y="7679"/>
                </a:cubicBezTo>
                <a:close/>
                <a:moveTo>
                  <a:pt x="9636" y="7679"/>
                </a:moveTo>
                <a:cubicBezTo>
                  <a:pt x="10473" y="7679"/>
                  <a:pt x="10892" y="8694"/>
                  <a:pt x="10299" y="9284"/>
                </a:cubicBezTo>
                <a:cubicBezTo>
                  <a:pt x="10107" y="9476"/>
                  <a:pt x="9872" y="9562"/>
                  <a:pt x="9640" y="9562"/>
                </a:cubicBezTo>
                <a:cubicBezTo>
                  <a:pt x="9157" y="9562"/>
                  <a:pt x="8694" y="9188"/>
                  <a:pt x="8694" y="8622"/>
                </a:cubicBezTo>
                <a:cubicBezTo>
                  <a:pt x="8694" y="8101"/>
                  <a:pt x="9115" y="7679"/>
                  <a:pt x="9636" y="7679"/>
                </a:cubicBezTo>
                <a:close/>
                <a:moveTo>
                  <a:pt x="13813" y="7679"/>
                </a:moveTo>
                <a:cubicBezTo>
                  <a:pt x="14650" y="7679"/>
                  <a:pt x="15071" y="8694"/>
                  <a:pt x="14478" y="9284"/>
                </a:cubicBezTo>
                <a:cubicBezTo>
                  <a:pt x="14286" y="9476"/>
                  <a:pt x="14050" y="9562"/>
                  <a:pt x="13819" y="9562"/>
                </a:cubicBezTo>
                <a:cubicBezTo>
                  <a:pt x="13336" y="9562"/>
                  <a:pt x="12873" y="9188"/>
                  <a:pt x="12873" y="8622"/>
                </a:cubicBezTo>
                <a:cubicBezTo>
                  <a:pt x="12873" y="8101"/>
                  <a:pt x="13292" y="7679"/>
                  <a:pt x="13813" y="7679"/>
                </a:cubicBezTo>
                <a:close/>
                <a:moveTo>
                  <a:pt x="9597" y="1"/>
                </a:moveTo>
                <a:cubicBezTo>
                  <a:pt x="4303" y="1"/>
                  <a:pt x="0" y="3801"/>
                  <a:pt x="0" y="8471"/>
                </a:cubicBezTo>
                <a:cubicBezTo>
                  <a:pt x="0" y="10444"/>
                  <a:pt x="780" y="12356"/>
                  <a:pt x="2201" y="13870"/>
                </a:cubicBezTo>
                <a:cubicBezTo>
                  <a:pt x="2481" y="15033"/>
                  <a:pt x="2138" y="16258"/>
                  <a:pt x="1292" y="17104"/>
                </a:cubicBezTo>
                <a:cubicBezTo>
                  <a:pt x="940" y="17460"/>
                  <a:pt x="1190" y="18068"/>
                  <a:pt x="1692" y="18068"/>
                </a:cubicBezTo>
                <a:cubicBezTo>
                  <a:pt x="3300" y="18065"/>
                  <a:pt x="4845" y="17442"/>
                  <a:pt x="6005" y="16328"/>
                </a:cubicBezTo>
                <a:cubicBezTo>
                  <a:pt x="7150" y="16731"/>
                  <a:pt x="8357" y="16939"/>
                  <a:pt x="9571" y="16939"/>
                </a:cubicBezTo>
                <a:cubicBezTo>
                  <a:pt x="9579" y="16939"/>
                  <a:pt x="9588" y="16939"/>
                  <a:pt x="9597" y="16939"/>
                </a:cubicBezTo>
                <a:cubicBezTo>
                  <a:pt x="14891" y="16939"/>
                  <a:pt x="19272" y="13139"/>
                  <a:pt x="19272" y="8471"/>
                </a:cubicBezTo>
                <a:cubicBezTo>
                  <a:pt x="19272" y="3801"/>
                  <a:pt x="14891" y="1"/>
                  <a:pt x="9597" y="1"/>
                </a:cubicBezTo>
                <a:close/>
              </a:path>
            </a:pathLst>
          </a:custGeom>
          <a:solidFill>
            <a:srgbClr val="D91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435D7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" name="Google Shape;5450;p71">
            <a:extLst>
              <a:ext uri="{FF2B5EF4-FFF2-40B4-BE49-F238E27FC236}">
                <a16:creationId xmlns:a16="http://schemas.microsoft.com/office/drawing/2014/main" id="{983D9EB0-4C5A-655F-66BE-1632FE46FBDB}"/>
              </a:ext>
            </a:extLst>
          </p:cNvPr>
          <p:cNvGrpSpPr/>
          <p:nvPr/>
        </p:nvGrpSpPr>
        <p:grpSpPr>
          <a:xfrm>
            <a:off x="717295" y="3638301"/>
            <a:ext cx="362528" cy="364224"/>
            <a:chOff x="-64406125" y="3362225"/>
            <a:chExt cx="318225" cy="314800"/>
          </a:xfrm>
          <a:solidFill>
            <a:srgbClr val="D91A2A"/>
          </a:solidFill>
        </p:grpSpPr>
        <p:sp>
          <p:nvSpPr>
            <p:cNvPr id="7" name="Google Shape;5451;p71">
              <a:extLst>
                <a:ext uri="{FF2B5EF4-FFF2-40B4-BE49-F238E27FC236}">
                  <a16:creationId xmlns:a16="http://schemas.microsoft.com/office/drawing/2014/main" id="{A1F51C56-F6EE-BB30-74AF-3BC37180D790}"/>
                </a:ext>
              </a:extLst>
            </p:cNvPr>
            <p:cNvSpPr/>
            <p:nvPr/>
          </p:nvSpPr>
          <p:spPr>
            <a:xfrm>
              <a:off x="-64332100" y="3362225"/>
              <a:ext cx="170150" cy="199025"/>
            </a:xfrm>
            <a:custGeom>
              <a:avLst/>
              <a:gdLst/>
              <a:ahLst/>
              <a:cxnLst/>
              <a:rect l="l" t="t" r="r" b="b"/>
              <a:pathLst>
                <a:path w="6806" h="7961" extrusionOk="0">
                  <a:moveTo>
                    <a:pt x="4506" y="3266"/>
                  </a:moveTo>
                  <a:cubicBezTo>
                    <a:pt x="4569" y="3266"/>
                    <a:pt x="4601" y="3298"/>
                    <a:pt x="4632" y="3298"/>
                  </a:cubicBezTo>
                  <a:lnTo>
                    <a:pt x="5577" y="4621"/>
                  </a:lnTo>
                  <a:cubicBezTo>
                    <a:pt x="5420" y="5881"/>
                    <a:pt x="4664" y="7110"/>
                    <a:pt x="3403" y="7110"/>
                  </a:cubicBezTo>
                  <a:cubicBezTo>
                    <a:pt x="2206" y="7110"/>
                    <a:pt x="1419" y="5944"/>
                    <a:pt x="1261" y="4621"/>
                  </a:cubicBezTo>
                  <a:lnTo>
                    <a:pt x="2206" y="3298"/>
                  </a:lnTo>
                  <a:cubicBezTo>
                    <a:pt x="2238" y="3266"/>
                    <a:pt x="2269" y="3266"/>
                    <a:pt x="2301" y="3266"/>
                  </a:cubicBezTo>
                  <a:close/>
                  <a:moveTo>
                    <a:pt x="4055" y="1"/>
                  </a:moveTo>
                  <a:cubicBezTo>
                    <a:pt x="3400" y="1"/>
                    <a:pt x="2703" y="167"/>
                    <a:pt x="2049" y="494"/>
                  </a:cubicBezTo>
                  <a:cubicBezTo>
                    <a:pt x="1957" y="483"/>
                    <a:pt x="1867" y="478"/>
                    <a:pt x="1779" y="478"/>
                  </a:cubicBezTo>
                  <a:cubicBezTo>
                    <a:pt x="1354" y="478"/>
                    <a:pt x="976" y="600"/>
                    <a:pt x="662" y="809"/>
                  </a:cubicBezTo>
                  <a:cubicBezTo>
                    <a:pt x="347" y="1061"/>
                    <a:pt x="1" y="1534"/>
                    <a:pt x="1" y="2384"/>
                  </a:cubicBezTo>
                  <a:cubicBezTo>
                    <a:pt x="1" y="2857"/>
                    <a:pt x="95" y="3613"/>
                    <a:pt x="347" y="4621"/>
                  </a:cubicBezTo>
                  <a:cubicBezTo>
                    <a:pt x="473" y="4810"/>
                    <a:pt x="536" y="6070"/>
                    <a:pt x="1482" y="7078"/>
                  </a:cubicBezTo>
                  <a:cubicBezTo>
                    <a:pt x="2049" y="7646"/>
                    <a:pt x="2710" y="7961"/>
                    <a:pt x="3403" y="7961"/>
                  </a:cubicBezTo>
                  <a:cubicBezTo>
                    <a:pt x="5136" y="7961"/>
                    <a:pt x="6207" y="6417"/>
                    <a:pt x="6396" y="4621"/>
                  </a:cubicBezTo>
                  <a:cubicBezTo>
                    <a:pt x="6554" y="4085"/>
                    <a:pt x="6774" y="3046"/>
                    <a:pt x="6806" y="2447"/>
                  </a:cubicBezTo>
                  <a:cubicBezTo>
                    <a:pt x="6806" y="1565"/>
                    <a:pt x="6459" y="872"/>
                    <a:pt x="5703" y="431"/>
                  </a:cubicBezTo>
                  <a:cubicBezTo>
                    <a:pt x="5234" y="143"/>
                    <a:pt x="4662" y="1"/>
                    <a:pt x="40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5452;p71">
              <a:extLst>
                <a:ext uri="{FF2B5EF4-FFF2-40B4-BE49-F238E27FC236}">
                  <a16:creationId xmlns:a16="http://schemas.microsoft.com/office/drawing/2014/main" id="{6666628D-3BA0-D912-0191-77A104DFD7A2}"/>
                </a:ext>
              </a:extLst>
            </p:cNvPr>
            <p:cNvSpPr/>
            <p:nvPr/>
          </p:nvSpPr>
          <p:spPr>
            <a:xfrm>
              <a:off x="-64406125" y="3559050"/>
              <a:ext cx="318225" cy="117975"/>
            </a:xfrm>
            <a:custGeom>
              <a:avLst/>
              <a:gdLst/>
              <a:ahLst/>
              <a:cxnLst/>
              <a:rect l="l" t="t" r="r" b="b"/>
              <a:pathLst>
                <a:path w="12729" h="4719" extrusionOk="0">
                  <a:moveTo>
                    <a:pt x="4474" y="1001"/>
                  </a:moveTo>
                  <a:lnTo>
                    <a:pt x="5797" y="2293"/>
                  </a:lnTo>
                  <a:lnTo>
                    <a:pt x="5199" y="2891"/>
                  </a:lnTo>
                  <a:lnTo>
                    <a:pt x="4002" y="1159"/>
                  </a:lnTo>
                  <a:cubicBezTo>
                    <a:pt x="4159" y="1096"/>
                    <a:pt x="4380" y="1064"/>
                    <a:pt x="4474" y="1001"/>
                  </a:cubicBezTo>
                  <a:close/>
                  <a:moveTo>
                    <a:pt x="8318" y="1001"/>
                  </a:moveTo>
                  <a:cubicBezTo>
                    <a:pt x="8475" y="1064"/>
                    <a:pt x="8633" y="1159"/>
                    <a:pt x="8790" y="1190"/>
                  </a:cubicBezTo>
                  <a:lnTo>
                    <a:pt x="7593" y="2891"/>
                  </a:lnTo>
                  <a:lnTo>
                    <a:pt x="6995" y="2293"/>
                  </a:lnTo>
                  <a:lnTo>
                    <a:pt x="8318" y="1001"/>
                  </a:lnTo>
                  <a:close/>
                  <a:moveTo>
                    <a:pt x="10681" y="3112"/>
                  </a:moveTo>
                  <a:cubicBezTo>
                    <a:pt x="10901" y="3112"/>
                    <a:pt x="11059" y="3301"/>
                    <a:pt x="11059" y="3553"/>
                  </a:cubicBezTo>
                  <a:cubicBezTo>
                    <a:pt x="11059" y="3742"/>
                    <a:pt x="10870" y="3931"/>
                    <a:pt x="10681" y="3931"/>
                  </a:cubicBezTo>
                  <a:lnTo>
                    <a:pt x="9578" y="3931"/>
                  </a:lnTo>
                  <a:cubicBezTo>
                    <a:pt x="9326" y="3931"/>
                    <a:pt x="9137" y="3742"/>
                    <a:pt x="9137" y="3553"/>
                  </a:cubicBezTo>
                  <a:cubicBezTo>
                    <a:pt x="9137" y="3301"/>
                    <a:pt x="9326" y="3112"/>
                    <a:pt x="9578" y="3112"/>
                  </a:cubicBezTo>
                  <a:close/>
                  <a:moveTo>
                    <a:pt x="4458" y="1"/>
                  </a:moveTo>
                  <a:cubicBezTo>
                    <a:pt x="4348" y="1"/>
                    <a:pt x="4238" y="40"/>
                    <a:pt x="4159" y="119"/>
                  </a:cubicBezTo>
                  <a:cubicBezTo>
                    <a:pt x="4065" y="245"/>
                    <a:pt x="3939" y="308"/>
                    <a:pt x="3781" y="308"/>
                  </a:cubicBezTo>
                  <a:lnTo>
                    <a:pt x="2395" y="308"/>
                  </a:lnTo>
                  <a:cubicBezTo>
                    <a:pt x="914" y="308"/>
                    <a:pt x="0" y="1442"/>
                    <a:pt x="0" y="2639"/>
                  </a:cubicBezTo>
                  <a:lnTo>
                    <a:pt x="0" y="4341"/>
                  </a:lnTo>
                  <a:cubicBezTo>
                    <a:pt x="0" y="4561"/>
                    <a:pt x="189" y="4719"/>
                    <a:pt x="441" y="4719"/>
                  </a:cubicBezTo>
                  <a:lnTo>
                    <a:pt x="12287" y="4719"/>
                  </a:lnTo>
                  <a:cubicBezTo>
                    <a:pt x="12508" y="4719"/>
                    <a:pt x="12665" y="4530"/>
                    <a:pt x="12665" y="4341"/>
                  </a:cubicBezTo>
                  <a:lnTo>
                    <a:pt x="12665" y="2639"/>
                  </a:lnTo>
                  <a:cubicBezTo>
                    <a:pt x="12728" y="1474"/>
                    <a:pt x="11783" y="371"/>
                    <a:pt x="10303" y="371"/>
                  </a:cubicBezTo>
                  <a:lnTo>
                    <a:pt x="8948" y="371"/>
                  </a:lnTo>
                  <a:cubicBezTo>
                    <a:pt x="8727" y="371"/>
                    <a:pt x="8664" y="277"/>
                    <a:pt x="8538" y="151"/>
                  </a:cubicBezTo>
                  <a:cubicBezTo>
                    <a:pt x="8456" y="52"/>
                    <a:pt x="8339" y="5"/>
                    <a:pt x="8219" y="5"/>
                  </a:cubicBezTo>
                  <a:cubicBezTo>
                    <a:pt x="8110" y="5"/>
                    <a:pt x="7998" y="44"/>
                    <a:pt x="7908" y="119"/>
                  </a:cubicBezTo>
                  <a:lnTo>
                    <a:pt x="6333" y="1694"/>
                  </a:lnTo>
                  <a:lnTo>
                    <a:pt x="4758" y="119"/>
                  </a:lnTo>
                  <a:cubicBezTo>
                    <a:pt x="4679" y="40"/>
                    <a:pt x="4569" y="1"/>
                    <a:pt x="44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80296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>
          <a:extLst>
            <a:ext uri="{FF2B5EF4-FFF2-40B4-BE49-F238E27FC236}">
              <a16:creationId xmlns:a16="http://schemas.microsoft.com/office/drawing/2014/main" id="{ADB0C37F-AF76-8E94-1575-C4EC38E442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strella: 10 puntas 11">
            <a:extLst>
              <a:ext uri="{FF2B5EF4-FFF2-40B4-BE49-F238E27FC236}">
                <a16:creationId xmlns:a16="http://schemas.microsoft.com/office/drawing/2014/main" id="{A72DC695-45FF-1516-0D1B-A44D0836EA77}"/>
              </a:ext>
            </a:extLst>
          </p:cNvPr>
          <p:cNvSpPr/>
          <p:nvPr/>
        </p:nvSpPr>
        <p:spPr>
          <a:xfrm>
            <a:off x="6802964" y="-443359"/>
            <a:ext cx="1922001" cy="1922001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573892">
              <a:srgbClr val="D91A2A">
                <a:alpha val="33000"/>
              </a:srgbClr>
            </a:glow>
            <a:softEdge rad="216138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Rectángulo: esquinas redondeadas 3">
            <a:extLst>
              <a:ext uri="{FF2B5EF4-FFF2-40B4-BE49-F238E27FC236}">
                <a16:creationId xmlns:a16="http://schemas.microsoft.com/office/drawing/2014/main" id="{0FC1875F-08EC-CDE7-BA64-0C3F51CD890F}"/>
              </a:ext>
            </a:extLst>
          </p:cNvPr>
          <p:cNvSpPr/>
          <p:nvPr/>
        </p:nvSpPr>
        <p:spPr>
          <a:xfrm>
            <a:off x="1808356" y="1356636"/>
            <a:ext cx="6488111" cy="426082"/>
          </a:xfrm>
          <a:prstGeom prst="roundRect">
            <a:avLst>
              <a:gd name="adj" fmla="val 50000"/>
            </a:avLst>
          </a:prstGeom>
          <a:solidFill>
            <a:srgbClr val="81CB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Casella di testo 2">
            <a:extLst>
              <a:ext uri="{FF2B5EF4-FFF2-40B4-BE49-F238E27FC236}">
                <a16:creationId xmlns:a16="http://schemas.microsoft.com/office/drawing/2014/main" id="{504796CC-EA1B-BB72-55BE-F46DD9D4AD91}"/>
              </a:ext>
            </a:extLst>
          </p:cNvPr>
          <p:cNvSpPr txBox="1"/>
          <p:nvPr/>
        </p:nvSpPr>
        <p:spPr>
          <a:xfrm>
            <a:off x="1213792" y="165100"/>
            <a:ext cx="7841962" cy="4960256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898525"/>
            <a:r>
              <a:rPr lang="it-IT" sz="4000" b="1" dirty="0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Cuoco c/esperienza </a:t>
            </a:r>
            <a:r>
              <a:rPr lang="it-IT" sz="2000" b="1" dirty="0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(ID-103879)</a:t>
            </a:r>
            <a:r>
              <a:rPr lang="it-IT" sz="2000" dirty="0">
                <a:latin typeface="Calibri"/>
                <a:ea typeface="Calibri"/>
                <a:cs typeface="Calibri"/>
              </a:rPr>
              <a:t> </a:t>
            </a:r>
          </a:p>
          <a:p>
            <a:pPr marL="898525"/>
            <a:endParaRPr lang="it-IT" dirty="0"/>
          </a:p>
          <a:p>
            <a:pPr marL="898525"/>
            <a:endParaRPr lang="it-IT" sz="2000" dirty="0">
              <a:latin typeface="Calibri"/>
              <a:ea typeface="Calibri"/>
              <a:cs typeface="Calibri"/>
            </a:endParaRPr>
          </a:p>
          <a:p>
            <a:pPr marL="898525"/>
            <a:r>
              <a:rPr lang="it-IT" sz="2000" dirty="0">
                <a:latin typeface="Calibri"/>
                <a:ea typeface="Calibri"/>
                <a:cs typeface="Calibri"/>
              </a:rPr>
              <a:t>TIPOLOGIA DI CONTRATTO:</a:t>
            </a:r>
            <a:r>
              <a:rPr lang="it-IT" sz="2000" b="1" dirty="0">
                <a:latin typeface="Calibri"/>
                <a:ea typeface="Calibri"/>
                <a:cs typeface="Calibri"/>
              </a:rPr>
              <a:t> DETERMINATO</a:t>
            </a:r>
            <a:endParaRPr lang="it-IT" sz="2000" dirty="0">
              <a:latin typeface="Calibri"/>
              <a:ea typeface="Calibri"/>
              <a:cs typeface="Calibri"/>
            </a:endParaRPr>
          </a:p>
          <a:p>
            <a:pPr marL="898525"/>
            <a:r>
              <a:rPr lang="it-IT" sz="2000" b="1" dirty="0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                           </a:t>
            </a:r>
            <a:r>
              <a:rPr lang="it-IT" sz="2000" dirty="0">
                <a:latin typeface="Calibri"/>
                <a:ea typeface="Calibri"/>
                <a:cs typeface="Calibri"/>
              </a:rPr>
              <a:t> </a:t>
            </a:r>
            <a:endParaRPr lang="it-IT" dirty="0"/>
          </a:p>
          <a:p>
            <a:r>
              <a:rPr lang="it-IT" sz="2000" dirty="0">
                <a:latin typeface="Calibri"/>
                <a:ea typeface="Calibri"/>
                <a:cs typeface="Calibri"/>
              </a:rPr>
              <a:t>         </a:t>
            </a:r>
            <a:r>
              <a:rPr lang="it-IT" sz="2000" dirty="0">
                <a:latin typeface="+mn-lt"/>
                <a:ea typeface="Calibri"/>
                <a:cs typeface="Calibri"/>
              </a:rPr>
              <a:t>       </a:t>
            </a:r>
            <a:r>
              <a:rPr lang="it-IT" sz="2000" dirty="0">
                <a:latin typeface="+mn-lt"/>
                <a:ea typeface="Calibri"/>
              </a:rPr>
              <a:t>SEDE</a:t>
            </a:r>
            <a:r>
              <a:rPr lang="it-IT" sz="2000" dirty="0">
                <a:latin typeface="+mn-lt"/>
              </a:rPr>
              <a:t> DI LAVORO: </a:t>
            </a:r>
            <a:r>
              <a:rPr lang="it-IT" sz="2000" b="1" dirty="0">
                <a:latin typeface="+mn-lt"/>
              </a:rPr>
              <a:t>SAN ZENONE AL LAMBRO</a:t>
            </a:r>
          </a:p>
          <a:p>
            <a:endParaRPr lang="it-IT" sz="1200" dirty="0">
              <a:solidFill>
                <a:srgbClr val="202020"/>
              </a:solidFill>
              <a:highlight>
                <a:srgbClr val="FFFFFF"/>
              </a:highlight>
              <a:latin typeface="Calibri"/>
              <a:ea typeface="Calibri"/>
              <a:cs typeface="Calibri"/>
            </a:endParaRPr>
          </a:p>
          <a:p>
            <a:pPr algn="just"/>
            <a:endParaRPr lang="it-IT" sz="1200" dirty="0">
              <a:solidFill>
                <a:srgbClr val="202020"/>
              </a:solidFill>
              <a:highlight>
                <a:srgbClr val="FFFFFF"/>
              </a:highlight>
              <a:latin typeface="Calibri"/>
              <a:ea typeface="Calibri"/>
              <a:cs typeface="Calibri"/>
            </a:endParaRPr>
          </a:p>
          <a:p>
            <a:pPr algn="just"/>
            <a:endParaRPr lang="it-IT" sz="1200" dirty="0">
              <a:solidFill>
                <a:srgbClr val="202020"/>
              </a:solidFill>
              <a:highlight>
                <a:srgbClr val="FFFFFF"/>
              </a:highlight>
              <a:latin typeface="Calibri"/>
              <a:ea typeface="Calibri"/>
              <a:cs typeface="Calibri"/>
            </a:endParaRPr>
          </a:p>
          <a:p>
            <a:pPr algn="just"/>
            <a:r>
              <a:rPr lang="it-IT" sz="1200" dirty="0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La risorsa, per realtà del mondo no profit attiva in vari ambiti e per diversi tipi di fragilità, per il proprio centro di accoglienza per richiedenti asilo politico di San Zenone al Lambro, si occuperà delle seguenti mansioni: Preparazione dei pasti; Gestione della cucina: scorte, approvvigionamenti, conservazione e ordine; Preparazione e distribuzione dei pasti per grandi numeri.</a:t>
            </a:r>
            <a:endParaRPr lang="it-IT" sz="1200" b="1" dirty="0">
              <a:solidFill>
                <a:srgbClr val="DA1A2A"/>
              </a:solidFill>
              <a:latin typeface="Roboto"/>
              <a:ea typeface="Roboto"/>
              <a:cs typeface="Roboto"/>
            </a:endParaRPr>
          </a:p>
          <a:p>
            <a:r>
              <a:rPr lang="it-IT" sz="1200" b="1" dirty="0">
                <a:solidFill>
                  <a:srgbClr val="DA1A2A"/>
                </a:solidFill>
                <a:latin typeface="Roboto"/>
                <a:ea typeface="Roboto"/>
                <a:cs typeface="Roboto"/>
              </a:rPr>
              <a:t>PROFILO IDEALE</a:t>
            </a:r>
            <a:r>
              <a:rPr lang="it-IT" sz="1200" dirty="0">
                <a:solidFill>
                  <a:srgbClr val="DA1A2A"/>
                </a:solidFill>
                <a:latin typeface="Trebuchet MS"/>
                <a:cs typeface="Calibri"/>
              </a:rPr>
              <a:t>: </a:t>
            </a:r>
            <a:r>
              <a:rPr lang="it-IT" sz="1200" dirty="0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Esperienza in contesti con grossi volumi; Ottime capacità relazionali; Capacità di controllo squadra in cucina.</a:t>
            </a:r>
            <a:endParaRPr lang="it-IT" sz="1200" b="1" dirty="0">
              <a:solidFill>
                <a:srgbClr val="DA1A2A"/>
              </a:solidFill>
              <a:latin typeface="Roboto"/>
              <a:ea typeface="Roboto"/>
              <a:cs typeface="Roboto"/>
            </a:endParaRPr>
          </a:p>
          <a:p>
            <a:r>
              <a:rPr lang="it-IT" sz="1200" b="1" dirty="0">
                <a:solidFill>
                  <a:srgbClr val="DA1A2A"/>
                </a:solidFill>
                <a:latin typeface="Roboto"/>
                <a:ea typeface="Roboto"/>
                <a:cs typeface="Roboto"/>
              </a:rPr>
              <a:t>ORARIO DI LAVORO E CCNL</a:t>
            </a:r>
            <a:r>
              <a:rPr lang="it-IT" sz="1200" dirty="0">
                <a:solidFill>
                  <a:srgbClr val="DA1A2A"/>
                </a:solidFill>
                <a:latin typeface="Calibri"/>
                <a:ea typeface="Calibri"/>
                <a:cs typeface="Calibri"/>
              </a:rPr>
              <a:t>: </a:t>
            </a:r>
            <a:r>
              <a:rPr lang="it-IT" sz="1200" b="1" dirty="0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Full Time su turni, 36 ore settimanali (6 gg su 7),  9.00/18.00  - Cooperative sociali</a:t>
            </a:r>
            <a:endParaRPr lang="it-IT" sz="1200" b="1" dirty="0">
              <a:solidFill>
                <a:srgbClr val="202020"/>
              </a:solidFill>
              <a:latin typeface="Roboto"/>
              <a:ea typeface="Roboto"/>
              <a:cs typeface="Roboto"/>
            </a:endParaRPr>
          </a:p>
          <a:p>
            <a:endParaRPr lang="it-IT" sz="1200" b="1" dirty="0">
              <a:solidFill>
                <a:srgbClr val="202020"/>
              </a:solidFill>
              <a:highlight>
                <a:srgbClr val="FFFFFF"/>
              </a:highlight>
              <a:latin typeface="Calibri"/>
              <a:ea typeface="Calibri"/>
              <a:cs typeface="Calibri"/>
            </a:endParaRPr>
          </a:p>
          <a:p>
            <a:r>
              <a:rPr lang="it-IT" sz="1200" b="1" dirty="0">
                <a:solidFill>
                  <a:srgbClr val="DA1A2A"/>
                </a:solidFill>
                <a:latin typeface="Roboto"/>
                <a:ea typeface="Roboto"/>
                <a:cs typeface="Roboto"/>
              </a:rPr>
              <a:t>RETRIBUZIONE: </a:t>
            </a:r>
            <a:r>
              <a:rPr lang="it-IT" sz="1200" dirty="0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RAL € 20.000.</a:t>
            </a:r>
            <a:endParaRPr lang="it-IT" dirty="0"/>
          </a:p>
          <a:p>
            <a:endParaRPr lang="en-US" sz="1200" i="1" dirty="0">
              <a:solidFill>
                <a:srgbClr val="212529"/>
              </a:solidFill>
              <a:latin typeface="Calibri"/>
              <a:ea typeface="Calibri"/>
              <a:cs typeface="Calibri"/>
            </a:endParaRPr>
          </a:p>
          <a:p>
            <a:r>
              <a:rPr lang="en-US" sz="1200" i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L'offerta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è </a:t>
            </a:r>
            <a:r>
              <a:rPr lang="en-US" sz="1200" i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rivolta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a tutte le </a:t>
            </a:r>
            <a:r>
              <a:rPr lang="en-US" sz="1200" i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persone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200" i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nel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rispetto delle pari </a:t>
            </a:r>
            <a:r>
              <a:rPr lang="en-US" sz="1200" i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opportunità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di </a:t>
            </a:r>
            <a:r>
              <a:rPr lang="en-US" sz="1200" i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genere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, </a:t>
            </a:r>
            <a:r>
              <a:rPr lang="en-US" sz="1200" i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diversità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e </a:t>
            </a:r>
            <a:r>
              <a:rPr lang="en-US" sz="1200" i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inclusione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(ai sensi </a:t>
            </a:r>
            <a:r>
              <a:rPr lang="en-US" sz="1200" i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Dlgs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198/2006, 215/2003 e 216/2003)</a:t>
            </a:r>
            <a:endParaRPr lang="it-IT" sz="1200" dirty="0">
              <a:latin typeface="Calibri"/>
              <a:ea typeface="Calibri"/>
              <a:cs typeface="Calibri"/>
            </a:endParaRPr>
          </a:p>
          <a:p>
            <a:endParaRPr lang="it-IT" sz="1200" dirty="0">
              <a:latin typeface="Calibri"/>
              <a:ea typeface="Roboto"/>
              <a:cs typeface="Roboto"/>
            </a:endParaRPr>
          </a:p>
          <a:p>
            <a:endParaRPr lang="it-IT" sz="1200" dirty="0">
              <a:solidFill>
                <a:srgbClr val="202020"/>
              </a:solidFill>
              <a:latin typeface="Calibri"/>
              <a:cs typeface="Calibri"/>
            </a:endParaRPr>
          </a:p>
          <a:p>
            <a:br>
              <a:rPr lang="en-US" dirty="0"/>
            </a:br>
            <a:endParaRPr lang="en-US" dirty="0"/>
          </a:p>
          <a:p>
            <a:endParaRPr lang="it-IT" sz="1200" dirty="0">
              <a:effectLst/>
              <a:latin typeface="+mn-lt"/>
              <a:ea typeface="Roboto"/>
              <a:cs typeface="Roboto"/>
            </a:endParaRPr>
          </a:p>
        </p:txBody>
      </p:sp>
      <p:sp>
        <p:nvSpPr>
          <p:cNvPr id="2" name="Google Shape;245;p6">
            <a:extLst>
              <a:ext uri="{FF2B5EF4-FFF2-40B4-BE49-F238E27FC236}">
                <a16:creationId xmlns:a16="http://schemas.microsoft.com/office/drawing/2014/main" id="{1C79EF0F-0610-D7D7-699F-4EC0C440A21B}"/>
              </a:ext>
            </a:extLst>
          </p:cNvPr>
          <p:cNvSpPr/>
          <p:nvPr/>
        </p:nvSpPr>
        <p:spPr>
          <a:xfrm rot="5400000">
            <a:off x="4571575" y="1450988"/>
            <a:ext cx="136497" cy="7487920"/>
          </a:xfrm>
          <a:prstGeom prst="rect">
            <a:avLst/>
          </a:prstGeom>
          <a:solidFill>
            <a:srgbClr val="D91A2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Anello 10">
            <a:extLst>
              <a:ext uri="{FF2B5EF4-FFF2-40B4-BE49-F238E27FC236}">
                <a16:creationId xmlns:a16="http://schemas.microsoft.com/office/drawing/2014/main" id="{8F6548C0-21AE-0B31-7A84-85C61936A4DC}"/>
              </a:ext>
            </a:extLst>
          </p:cNvPr>
          <p:cNvSpPr/>
          <p:nvPr/>
        </p:nvSpPr>
        <p:spPr>
          <a:xfrm>
            <a:off x="8610600" y="4598954"/>
            <a:ext cx="621030" cy="621030"/>
          </a:xfrm>
          <a:prstGeom prst="donut">
            <a:avLst/>
          </a:prstGeom>
          <a:solidFill>
            <a:srgbClr val="D91A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0" name="Estrella: 10 puntas 11">
            <a:extLst>
              <a:ext uri="{FF2B5EF4-FFF2-40B4-BE49-F238E27FC236}">
                <a16:creationId xmlns:a16="http://schemas.microsoft.com/office/drawing/2014/main" id="{29F1A19B-BD32-386B-E9D7-BB3386CFE144}"/>
              </a:ext>
            </a:extLst>
          </p:cNvPr>
          <p:cNvSpPr/>
          <p:nvPr/>
        </p:nvSpPr>
        <p:spPr>
          <a:xfrm>
            <a:off x="9455630" y="517713"/>
            <a:ext cx="2163921" cy="2163923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573892">
              <a:srgbClr val="81CBD1">
                <a:alpha val="33000"/>
              </a:srgbClr>
            </a:glow>
            <a:softEdge rad="301653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Estrella: 10 puntas 11">
            <a:extLst>
              <a:ext uri="{FF2B5EF4-FFF2-40B4-BE49-F238E27FC236}">
                <a16:creationId xmlns:a16="http://schemas.microsoft.com/office/drawing/2014/main" id="{E6D9145A-F8B3-297E-AB54-9A04D34C1D7B}"/>
              </a:ext>
            </a:extLst>
          </p:cNvPr>
          <p:cNvSpPr/>
          <p:nvPr/>
        </p:nvSpPr>
        <p:spPr>
          <a:xfrm>
            <a:off x="-1812268" y="965738"/>
            <a:ext cx="2405931" cy="2673822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1103208">
              <a:srgbClr val="D91A2A">
                <a:alpha val="33000"/>
              </a:srgbClr>
            </a:glow>
            <a:softEdge rad="400550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Google Shape;2952;p64">
            <a:extLst>
              <a:ext uri="{FF2B5EF4-FFF2-40B4-BE49-F238E27FC236}">
                <a16:creationId xmlns:a16="http://schemas.microsoft.com/office/drawing/2014/main" id="{C158C207-8D0F-C207-36CF-320DA49EB3EB}"/>
              </a:ext>
            </a:extLst>
          </p:cNvPr>
          <p:cNvSpPr/>
          <p:nvPr/>
        </p:nvSpPr>
        <p:spPr>
          <a:xfrm flipH="1">
            <a:off x="794160" y="2136949"/>
            <a:ext cx="204207" cy="323277"/>
          </a:xfrm>
          <a:custGeom>
            <a:avLst/>
            <a:gdLst/>
            <a:ahLst/>
            <a:cxnLst/>
            <a:rect l="l" t="t" r="r" b="b"/>
            <a:pathLst>
              <a:path w="133027" h="195758" extrusionOk="0">
                <a:moveTo>
                  <a:pt x="65846" y="26249"/>
                </a:moveTo>
                <a:cubicBezTo>
                  <a:pt x="87201" y="26249"/>
                  <a:pt x="104108" y="43156"/>
                  <a:pt x="104108" y="64511"/>
                </a:cubicBezTo>
                <a:cubicBezTo>
                  <a:pt x="104108" y="85422"/>
                  <a:pt x="87201" y="102328"/>
                  <a:pt x="65846" y="102328"/>
                </a:cubicBezTo>
                <a:cubicBezTo>
                  <a:pt x="44936" y="102328"/>
                  <a:pt x="28029" y="85422"/>
                  <a:pt x="28029" y="64511"/>
                </a:cubicBezTo>
                <a:cubicBezTo>
                  <a:pt x="28029" y="43156"/>
                  <a:pt x="44936" y="26249"/>
                  <a:pt x="65846" y="26249"/>
                </a:cubicBezTo>
                <a:close/>
                <a:moveTo>
                  <a:pt x="66291" y="0"/>
                </a:moveTo>
                <a:cubicBezTo>
                  <a:pt x="29809" y="0"/>
                  <a:pt x="0" y="29809"/>
                  <a:pt x="0" y="66291"/>
                </a:cubicBezTo>
                <a:cubicBezTo>
                  <a:pt x="0" y="84977"/>
                  <a:pt x="18241" y="118345"/>
                  <a:pt x="18241" y="118345"/>
                </a:cubicBezTo>
                <a:lnTo>
                  <a:pt x="64066" y="195758"/>
                </a:lnTo>
                <a:lnTo>
                  <a:pt x="111671" y="119234"/>
                </a:lnTo>
                <a:cubicBezTo>
                  <a:pt x="111671" y="119234"/>
                  <a:pt x="133027" y="87201"/>
                  <a:pt x="133027" y="66291"/>
                </a:cubicBezTo>
                <a:cubicBezTo>
                  <a:pt x="133027" y="29809"/>
                  <a:pt x="103218" y="0"/>
                  <a:pt x="66291" y="0"/>
                </a:cubicBezTo>
                <a:close/>
              </a:path>
            </a:pathLst>
          </a:custGeom>
          <a:solidFill>
            <a:srgbClr val="D91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" name="Google Shape;7568;p75">
            <a:extLst>
              <a:ext uri="{FF2B5EF4-FFF2-40B4-BE49-F238E27FC236}">
                <a16:creationId xmlns:a16="http://schemas.microsoft.com/office/drawing/2014/main" id="{D7FAA3EB-F23D-BB30-E62B-3DB5A68D79A5}"/>
              </a:ext>
            </a:extLst>
          </p:cNvPr>
          <p:cNvGrpSpPr/>
          <p:nvPr/>
        </p:nvGrpSpPr>
        <p:grpSpPr>
          <a:xfrm>
            <a:off x="497974" y="485975"/>
            <a:ext cx="1008351" cy="972607"/>
            <a:chOff x="-3768700" y="3253275"/>
            <a:chExt cx="301850" cy="291150"/>
          </a:xfrm>
          <a:solidFill>
            <a:srgbClr val="D91A2A"/>
          </a:solidFill>
        </p:grpSpPr>
        <p:sp>
          <p:nvSpPr>
            <p:cNvPr id="30" name="Google Shape;7569;p75">
              <a:extLst>
                <a:ext uri="{FF2B5EF4-FFF2-40B4-BE49-F238E27FC236}">
                  <a16:creationId xmlns:a16="http://schemas.microsoft.com/office/drawing/2014/main" id="{1CBC0E4C-F922-CB86-DA79-32ABCA5FF843}"/>
                </a:ext>
              </a:extLst>
            </p:cNvPr>
            <p:cNvSpPr/>
            <p:nvPr/>
          </p:nvSpPr>
          <p:spPr>
            <a:xfrm>
              <a:off x="-3603925" y="3355650"/>
              <a:ext cx="69350" cy="33900"/>
            </a:xfrm>
            <a:custGeom>
              <a:avLst/>
              <a:gdLst/>
              <a:ahLst/>
              <a:cxnLst/>
              <a:rect l="l" t="t" r="r" b="b"/>
              <a:pathLst>
                <a:path w="2774" h="1356" extrusionOk="0">
                  <a:moveTo>
                    <a:pt x="1040" y="1"/>
                  </a:moveTo>
                  <a:cubicBezTo>
                    <a:pt x="505" y="1"/>
                    <a:pt x="1" y="473"/>
                    <a:pt x="1" y="1009"/>
                  </a:cubicBezTo>
                  <a:lnTo>
                    <a:pt x="1" y="1356"/>
                  </a:lnTo>
                  <a:lnTo>
                    <a:pt x="2773" y="1356"/>
                  </a:lnTo>
                  <a:lnTo>
                    <a:pt x="2773" y="1009"/>
                  </a:lnTo>
                  <a:cubicBezTo>
                    <a:pt x="2742" y="473"/>
                    <a:pt x="2269" y="1"/>
                    <a:pt x="170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7570;p75">
              <a:extLst>
                <a:ext uri="{FF2B5EF4-FFF2-40B4-BE49-F238E27FC236}">
                  <a16:creationId xmlns:a16="http://schemas.microsoft.com/office/drawing/2014/main" id="{962FBBBC-7764-D35F-16AE-F76948F777C5}"/>
                </a:ext>
              </a:extLst>
            </p:cNvPr>
            <p:cNvSpPr/>
            <p:nvPr/>
          </p:nvSpPr>
          <p:spPr>
            <a:xfrm>
              <a:off x="-3586600" y="3305250"/>
              <a:ext cx="33125" cy="33100"/>
            </a:xfrm>
            <a:custGeom>
              <a:avLst/>
              <a:gdLst/>
              <a:ahLst/>
              <a:cxnLst/>
              <a:rect l="l" t="t" r="r" b="b"/>
              <a:pathLst>
                <a:path w="1325" h="1324" extrusionOk="0">
                  <a:moveTo>
                    <a:pt x="663" y="0"/>
                  </a:moveTo>
                  <a:cubicBezTo>
                    <a:pt x="253" y="0"/>
                    <a:pt x="1" y="316"/>
                    <a:pt x="1" y="662"/>
                  </a:cubicBezTo>
                  <a:cubicBezTo>
                    <a:pt x="1" y="1009"/>
                    <a:pt x="316" y="1324"/>
                    <a:pt x="663" y="1324"/>
                  </a:cubicBezTo>
                  <a:cubicBezTo>
                    <a:pt x="1041" y="1324"/>
                    <a:pt x="1324" y="1009"/>
                    <a:pt x="1324" y="662"/>
                  </a:cubicBezTo>
                  <a:cubicBezTo>
                    <a:pt x="1324" y="284"/>
                    <a:pt x="1009" y="0"/>
                    <a:pt x="6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7571;p75">
              <a:extLst>
                <a:ext uri="{FF2B5EF4-FFF2-40B4-BE49-F238E27FC236}">
                  <a16:creationId xmlns:a16="http://schemas.microsoft.com/office/drawing/2014/main" id="{AC23A0A1-7729-E76D-49B3-70F814A39431}"/>
                </a:ext>
              </a:extLst>
            </p:cNvPr>
            <p:cNvSpPr/>
            <p:nvPr/>
          </p:nvSpPr>
          <p:spPr>
            <a:xfrm>
              <a:off x="-3768700" y="3253275"/>
              <a:ext cx="301850" cy="291150"/>
            </a:xfrm>
            <a:custGeom>
              <a:avLst/>
              <a:gdLst/>
              <a:ahLst/>
              <a:cxnLst/>
              <a:rect l="l" t="t" r="r" b="b"/>
              <a:pathLst>
                <a:path w="12074" h="11646" extrusionOk="0">
                  <a:moveTo>
                    <a:pt x="7947" y="1323"/>
                  </a:moveTo>
                  <a:cubicBezTo>
                    <a:pt x="8703" y="1323"/>
                    <a:pt x="9333" y="1953"/>
                    <a:pt x="9333" y="2710"/>
                  </a:cubicBezTo>
                  <a:cubicBezTo>
                    <a:pt x="9333" y="3025"/>
                    <a:pt x="9207" y="3340"/>
                    <a:pt x="9018" y="3560"/>
                  </a:cubicBezTo>
                  <a:cubicBezTo>
                    <a:pt x="9585" y="3844"/>
                    <a:pt x="9994" y="4442"/>
                    <a:pt x="9994" y="5104"/>
                  </a:cubicBezTo>
                  <a:lnTo>
                    <a:pt x="9994" y="5766"/>
                  </a:lnTo>
                  <a:lnTo>
                    <a:pt x="10026" y="5766"/>
                  </a:lnTo>
                  <a:cubicBezTo>
                    <a:pt x="10026" y="5955"/>
                    <a:pt x="9868" y="6112"/>
                    <a:pt x="9679" y="6112"/>
                  </a:cubicBezTo>
                  <a:lnTo>
                    <a:pt x="6245" y="6112"/>
                  </a:lnTo>
                  <a:cubicBezTo>
                    <a:pt x="6056" y="6112"/>
                    <a:pt x="5899" y="5955"/>
                    <a:pt x="5899" y="5766"/>
                  </a:cubicBezTo>
                  <a:lnTo>
                    <a:pt x="5899" y="5104"/>
                  </a:lnTo>
                  <a:cubicBezTo>
                    <a:pt x="5899" y="4442"/>
                    <a:pt x="6308" y="3844"/>
                    <a:pt x="6875" y="3560"/>
                  </a:cubicBezTo>
                  <a:cubicBezTo>
                    <a:pt x="6686" y="3340"/>
                    <a:pt x="6560" y="3056"/>
                    <a:pt x="6560" y="2710"/>
                  </a:cubicBezTo>
                  <a:cubicBezTo>
                    <a:pt x="6560" y="1953"/>
                    <a:pt x="7190" y="1323"/>
                    <a:pt x="7947" y="1323"/>
                  </a:cubicBezTo>
                  <a:close/>
                  <a:moveTo>
                    <a:pt x="7947" y="0"/>
                  </a:moveTo>
                  <a:cubicBezTo>
                    <a:pt x="5647" y="0"/>
                    <a:pt x="3851" y="1827"/>
                    <a:pt x="3851" y="4096"/>
                  </a:cubicBezTo>
                  <a:cubicBezTo>
                    <a:pt x="3851" y="5104"/>
                    <a:pt x="4197" y="6018"/>
                    <a:pt x="4828" y="6711"/>
                  </a:cubicBezTo>
                  <a:lnTo>
                    <a:pt x="4134" y="7435"/>
                  </a:lnTo>
                  <a:cubicBezTo>
                    <a:pt x="3981" y="7364"/>
                    <a:pt x="3823" y="7329"/>
                    <a:pt x="3669" y="7329"/>
                  </a:cubicBezTo>
                  <a:cubicBezTo>
                    <a:pt x="3412" y="7329"/>
                    <a:pt x="3166" y="7427"/>
                    <a:pt x="2969" y="7624"/>
                  </a:cubicBezTo>
                  <a:lnTo>
                    <a:pt x="732" y="9861"/>
                  </a:lnTo>
                  <a:cubicBezTo>
                    <a:pt x="0" y="10593"/>
                    <a:pt x="722" y="11645"/>
                    <a:pt x="1509" y="11645"/>
                  </a:cubicBezTo>
                  <a:cubicBezTo>
                    <a:pt x="1739" y="11645"/>
                    <a:pt x="1975" y="11555"/>
                    <a:pt x="2181" y="11342"/>
                  </a:cubicBezTo>
                  <a:lnTo>
                    <a:pt x="4449" y="9074"/>
                  </a:lnTo>
                  <a:cubicBezTo>
                    <a:pt x="4765" y="8759"/>
                    <a:pt x="4796" y="8286"/>
                    <a:pt x="4638" y="7939"/>
                  </a:cubicBezTo>
                  <a:lnTo>
                    <a:pt x="5332" y="7246"/>
                  </a:lnTo>
                  <a:cubicBezTo>
                    <a:pt x="6056" y="7813"/>
                    <a:pt x="7001" y="8223"/>
                    <a:pt x="7978" y="8223"/>
                  </a:cubicBezTo>
                  <a:cubicBezTo>
                    <a:pt x="10278" y="8223"/>
                    <a:pt x="12074" y="6364"/>
                    <a:pt x="12074" y="4127"/>
                  </a:cubicBezTo>
                  <a:cubicBezTo>
                    <a:pt x="12074" y="1796"/>
                    <a:pt x="10215" y="0"/>
                    <a:pt x="79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" name="Google Shape;4638;p69">
            <a:extLst>
              <a:ext uri="{FF2B5EF4-FFF2-40B4-BE49-F238E27FC236}">
                <a16:creationId xmlns:a16="http://schemas.microsoft.com/office/drawing/2014/main" id="{7C7D3856-E7AE-5EF5-901C-2498C673013F}"/>
              </a:ext>
            </a:extLst>
          </p:cNvPr>
          <p:cNvSpPr/>
          <p:nvPr/>
        </p:nvSpPr>
        <p:spPr>
          <a:xfrm>
            <a:off x="720286" y="2793221"/>
            <a:ext cx="356228" cy="368985"/>
          </a:xfrm>
          <a:custGeom>
            <a:avLst/>
            <a:gdLst/>
            <a:ahLst/>
            <a:cxnLst/>
            <a:rect l="l" t="t" r="r" b="b"/>
            <a:pathLst>
              <a:path w="19273" h="18069" extrusionOk="0">
                <a:moveTo>
                  <a:pt x="5456" y="7679"/>
                </a:moveTo>
                <a:cubicBezTo>
                  <a:pt x="6294" y="7679"/>
                  <a:pt x="6715" y="8694"/>
                  <a:pt x="6122" y="9284"/>
                </a:cubicBezTo>
                <a:cubicBezTo>
                  <a:pt x="5930" y="9476"/>
                  <a:pt x="5694" y="9562"/>
                  <a:pt x="5462" y="9562"/>
                </a:cubicBezTo>
                <a:cubicBezTo>
                  <a:pt x="4979" y="9562"/>
                  <a:pt x="4517" y="9188"/>
                  <a:pt x="4517" y="8622"/>
                </a:cubicBezTo>
                <a:cubicBezTo>
                  <a:pt x="4517" y="8101"/>
                  <a:pt x="4936" y="7679"/>
                  <a:pt x="5456" y="7679"/>
                </a:cubicBezTo>
                <a:close/>
                <a:moveTo>
                  <a:pt x="9636" y="7679"/>
                </a:moveTo>
                <a:cubicBezTo>
                  <a:pt x="10473" y="7679"/>
                  <a:pt x="10892" y="8694"/>
                  <a:pt x="10299" y="9284"/>
                </a:cubicBezTo>
                <a:cubicBezTo>
                  <a:pt x="10107" y="9476"/>
                  <a:pt x="9872" y="9562"/>
                  <a:pt x="9640" y="9562"/>
                </a:cubicBezTo>
                <a:cubicBezTo>
                  <a:pt x="9157" y="9562"/>
                  <a:pt x="8694" y="9188"/>
                  <a:pt x="8694" y="8622"/>
                </a:cubicBezTo>
                <a:cubicBezTo>
                  <a:pt x="8694" y="8101"/>
                  <a:pt x="9115" y="7679"/>
                  <a:pt x="9636" y="7679"/>
                </a:cubicBezTo>
                <a:close/>
                <a:moveTo>
                  <a:pt x="13813" y="7679"/>
                </a:moveTo>
                <a:cubicBezTo>
                  <a:pt x="14650" y="7679"/>
                  <a:pt x="15071" y="8694"/>
                  <a:pt x="14478" y="9284"/>
                </a:cubicBezTo>
                <a:cubicBezTo>
                  <a:pt x="14286" y="9476"/>
                  <a:pt x="14050" y="9562"/>
                  <a:pt x="13819" y="9562"/>
                </a:cubicBezTo>
                <a:cubicBezTo>
                  <a:pt x="13336" y="9562"/>
                  <a:pt x="12873" y="9188"/>
                  <a:pt x="12873" y="8622"/>
                </a:cubicBezTo>
                <a:cubicBezTo>
                  <a:pt x="12873" y="8101"/>
                  <a:pt x="13292" y="7679"/>
                  <a:pt x="13813" y="7679"/>
                </a:cubicBezTo>
                <a:close/>
                <a:moveTo>
                  <a:pt x="9597" y="1"/>
                </a:moveTo>
                <a:cubicBezTo>
                  <a:pt x="4303" y="1"/>
                  <a:pt x="0" y="3801"/>
                  <a:pt x="0" y="8471"/>
                </a:cubicBezTo>
                <a:cubicBezTo>
                  <a:pt x="0" y="10444"/>
                  <a:pt x="780" y="12356"/>
                  <a:pt x="2201" y="13870"/>
                </a:cubicBezTo>
                <a:cubicBezTo>
                  <a:pt x="2481" y="15033"/>
                  <a:pt x="2138" y="16258"/>
                  <a:pt x="1292" y="17104"/>
                </a:cubicBezTo>
                <a:cubicBezTo>
                  <a:pt x="940" y="17460"/>
                  <a:pt x="1190" y="18068"/>
                  <a:pt x="1692" y="18068"/>
                </a:cubicBezTo>
                <a:cubicBezTo>
                  <a:pt x="3300" y="18065"/>
                  <a:pt x="4845" y="17442"/>
                  <a:pt x="6005" y="16328"/>
                </a:cubicBezTo>
                <a:cubicBezTo>
                  <a:pt x="7150" y="16731"/>
                  <a:pt x="8357" y="16939"/>
                  <a:pt x="9571" y="16939"/>
                </a:cubicBezTo>
                <a:cubicBezTo>
                  <a:pt x="9579" y="16939"/>
                  <a:pt x="9588" y="16939"/>
                  <a:pt x="9597" y="16939"/>
                </a:cubicBezTo>
                <a:cubicBezTo>
                  <a:pt x="14891" y="16939"/>
                  <a:pt x="19272" y="13139"/>
                  <a:pt x="19272" y="8471"/>
                </a:cubicBezTo>
                <a:cubicBezTo>
                  <a:pt x="19272" y="3801"/>
                  <a:pt x="14891" y="1"/>
                  <a:pt x="9597" y="1"/>
                </a:cubicBezTo>
                <a:close/>
              </a:path>
            </a:pathLst>
          </a:custGeom>
          <a:solidFill>
            <a:srgbClr val="D91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435D7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" name="Google Shape;5450;p71">
            <a:extLst>
              <a:ext uri="{FF2B5EF4-FFF2-40B4-BE49-F238E27FC236}">
                <a16:creationId xmlns:a16="http://schemas.microsoft.com/office/drawing/2014/main" id="{983D9EB0-4C5A-655F-66BE-1632FE46FBDB}"/>
              </a:ext>
            </a:extLst>
          </p:cNvPr>
          <p:cNvGrpSpPr/>
          <p:nvPr/>
        </p:nvGrpSpPr>
        <p:grpSpPr>
          <a:xfrm>
            <a:off x="717295" y="3638301"/>
            <a:ext cx="362528" cy="364224"/>
            <a:chOff x="-64406125" y="3362225"/>
            <a:chExt cx="318225" cy="314800"/>
          </a:xfrm>
          <a:solidFill>
            <a:srgbClr val="D91A2A"/>
          </a:solidFill>
        </p:grpSpPr>
        <p:sp>
          <p:nvSpPr>
            <p:cNvPr id="7" name="Google Shape;5451;p71">
              <a:extLst>
                <a:ext uri="{FF2B5EF4-FFF2-40B4-BE49-F238E27FC236}">
                  <a16:creationId xmlns:a16="http://schemas.microsoft.com/office/drawing/2014/main" id="{A1F51C56-F6EE-BB30-74AF-3BC37180D790}"/>
                </a:ext>
              </a:extLst>
            </p:cNvPr>
            <p:cNvSpPr/>
            <p:nvPr/>
          </p:nvSpPr>
          <p:spPr>
            <a:xfrm>
              <a:off x="-64332100" y="3362225"/>
              <a:ext cx="170150" cy="199025"/>
            </a:xfrm>
            <a:custGeom>
              <a:avLst/>
              <a:gdLst/>
              <a:ahLst/>
              <a:cxnLst/>
              <a:rect l="l" t="t" r="r" b="b"/>
              <a:pathLst>
                <a:path w="6806" h="7961" extrusionOk="0">
                  <a:moveTo>
                    <a:pt x="4506" y="3266"/>
                  </a:moveTo>
                  <a:cubicBezTo>
                    <a:pt x="4569" y="3266"/>
                    <a:pt x="4601" y="3298"/>
                    <a:pt x="4632" y="3298"/>
                  </a:cubicBezTo>
                  <a:lnTo>
                    <a:pt x="5577" y="4621"/>
                  </a:lnTo>
                  <a:cubicBezTo>
                    <a:pt x="5420" y="5881"/>
                    <a:pt x="4664" y="7110"/>
                    <a:pt x="3403" y="7110"/>
                  </a:cubicBezTo>
                  <a:cubicBezTo>
                    <a:pt x="2206" y="7110"/>
                    <a:pt x="1419" y="5944"/>
                    <a:pt x="1261" y="4621"/>
                  </a:cubicBezTo>
                  <a:lnTo>
                    <a:pt x="2206" y="3298"/>
                  </a:lnTo>
                  <a:cubicBezTo>
                    <a:pt x="2238" y="3266"/>
                    <a:pt x="2269" y="3266"/>
                    <a:pt x="2301" y="3266"/>
                  </a:cubicBezTo>
                  <a:close/>
                  <a:moveTo>
                    <a:pt x="4055" y="1"/>
                  </a:moveTo>
                  <a:cubicBezTo>
                    <a:pt x="3400" y="1"/>
                    <a:pt x="2703" y="167"/>
                    <a:pt x="2049" y="494"/>
                  </a:cubicBezTo>
                  <a:cubicBezTo>
                    <a:pt x="1957" y="483"/>
                    <a:pt x="1867" y="478"/>
                    <a:pt x="1779" y="478"/>
                  </a:cubicBezTo>
                  <a:cubicBezTo>
                    <a:pt x="1354" y="478"/>
                    <a:pt x="976" y="600"/>
                    <a:pt x="662" y="809"/>
                  </a:cubicBezTo>
                  <a:cubicBezTo>
                    <a:pt x="347" y="1061"/>
                    <a:pt x="1" y="1534"/>
                    <a:pt x="1" y="2384"/>
                  </a:cubicBezTo>
                  <a:cubicBezTo>
                    <a:pt x="1" y="2857"/>
                    <a:pt x="95" y="3613"/>
                    <a:pt x="347" y="4621"/>
                  </a:cubicBezTo>
                  <a:cubicBezTo>
                    <a:pt x="473" y="4810"/>
                    <a:pt x="536" y="6070"/>
                    <a:pt x="1482" y="7078"/>
                  </a:cubicBezTo>
                  <a:cubicBezTo>
                    <a:pt x="2049" y="7646"/>
                    <a:pt x="2710" y="7961"/>
                    <a:pt x="3403" y="7961"/>
                  </a:cubicBezTo>
                  <a:cubicBezTo>
                    <a:pt x="5136" y="7961"/>
                    <a:pt x="6207" y="6417"/>
                    <a:pt x="6396" y="4621"/>
                  </a:cubicBezTo>
                  <a:cubicBezTo>
                    <a:pt x="6554" y="4085"/>
                    <a:pt x="6774" y="3046"/>
                    <a:pt x="6806" y="2447"/>
                  </a:cubicBezTo>
                  <a:cubicBezTo>
                    <a:pt x="6806" y="1565"/>
                    <a:pt x="6459" y="872"/>
                    <a:pt x="5703" y="431"/>
                  </a:cubicBezTo>
                  <a:cubicBezTo>
                    <a:pt x="5234" y="143"/>
                    <a:pt x="4662" y="1"/>
                    <a:pt x="40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5452;p71">
              <a:extLst>
                <a:ext uri="{FF2B5EF4-FFF2-40B4-BE49-F238E27FC236}">
                  <a16:creationId xmlns:a16="http://schemas.microsoft.com/office/drawing/2014/main" id="{6666628D-3BA0-D912-0191-77A104DFD7A2}"/>
                </a:ext>
              </a:extLst>
            </p:cNvPr>
            <p:cNvSpPr/>
            <p:nvPr/>
          </p:nvSpPr>
          <p:spPr>
            <a:xfrm>
              <a:off x="-64406125" y="3559050"/>
              <a:ext cx="318225" cy="117975"/>
            </a:xfrm>
            <a:custGeom>
              <a:avLst/>
              <a:gdLst/>
              <a:ahLst/>
              <a:cxnLst/>
              <a:rect l="l" t="t" r="r" b="b"/>
              <a:pathLst>
                <a:path w="12729" h="4719" extrusionOk="0">
                  <a:moveTo>
                    <a:pt x="4474" y="1001"/>
                  </a:moveTo>
                  <a:lnTo>
                    <a:pt x="5797" y="2293"/>
                  </a:lnTo>
                  <a:lnTo>
                    <a:pt x="5199" y="2891"/>
                  </a:lnTo>
                  <a:lnTo>
                    <a:pt x="4002" y="1159"/>
                  </a:lnTo>
                  <a:cubicBezTo>
                    <a:pt x="4159" y="1096"/>
                    <a:pt x="4380" y="1064"/>
                    <a:pt x="4474" y="1001"/>
                  </a:cubicBezTo>
                  <a:close/>
                  <a:moveTo>
                    <a:pt x="8318" y="1001"/>
                  </a:moveTo>
                  <a:cubicBezTo>
                    <a:pt x="8475" y="1064"/>
                    <a:pt x="8633" y="1159"/>
                    <a:pt x="8790" y="1190"/>
                  </a:cubicBezTo>
                  <a:lnTo>
                    <a:pt x="7593" y="2891"/>
                  </a:lnTo>
                  <a:lnTo>
                    <a:pt x="6995" y="2293"/>
                  </a:lnTo>
                  <a:lnTo>
                    <a:pt x="8318" y="1001"/>
                  </a:lnTo>
                  <a:close/>
                  <a:moveTo>
                    <a:pt x="10681" y="3112"/>
                  </a:moveTo>
                  <a:cubicBezTo>
                    <a:pt x="10901" y="3112"/>
                    <a:pt x="11059" y="3301"/>
                    <a:pt x="11059" y="3553"/>
                  </a:cubicBezTo>
                  <a:cubicBezTo>
                    <a:pt x="11059" y="3742"/>
                    <a:pt x="10870" y="3931"/>
                    <a:pt x="10681" y="3931"/>
                  </a:cubicBezTo>
                  <a:lnTo>
                    <a:pt x="9578" y="3931"/>
                  </a:lnTo>
                  <a:cubicBezTo>
                    <a:pt x="9326" y="3931"/>
                    <a:pt x="9137" y="3742"/>
                    <a:pt x="9137" y="3553"/>
                  </a:cubicBezTo>
                  <a:cubicBezTo>
                    <a:pt x="9137" y="3301"/>
                    <a:pt x="9326" y="3112"/>
                    <a:pt x="9578" y="3112"/>
                  </a:cubicBezTo>
                  <a:close/>
                  <a:moveTo>
                    <a:pt x="4458" y="1"/>
                  </a:moveTo>
                  <a:cubicBezTo>
                    <a:pt x="4348" y="1"/>
                    <a:pt x="4238" y="40"/>
                    <a:pt x="4159" y="119"/>
                  </a:cubicBezTo>
                  <a:cubicBezTo>
                    <a:pt x="4065" y="245"/>
                    <a:pt x="3939" y="308"/>
                    <a:pt x="3781" y="308"/>
                  </a:cubicBezTo>
                  <a:lnTo>
                    <a:pt x="2395" y="308"/>
                  </a:lnTo>
                  <a:cubicBezTo>
                    <a:pt x="914" y="308"/>
                    <a:pt x="0" y="1442"/>
                    <a:pt x="0" y="2639"/>
                  </a:cubicBezTo>
                  <a:lnTo>
                    <a:pt x="0" y="4341"/>
                  </a:lnTo>
                  <a:cubicBezTo>
                    <a:pt x="0" y="4561"/>
                    <a:pt x="189" y="4719"/>
                    <a:pt x="441" y="4719"/>
                  </a:cubicBezTo>
                  <a:lnTo>
                    <a:pt x="12287" y="4719"/>
                  </a:lnTo>
                  <a:cubicBezTo>
                    <a:pt x="12508" y="4719"/>
                    <a:pt x="12665" y="4530"/>
                    <a:pt x="12665" y="4341"/>
                  </a:cubicBezTo>
                  <a:lnTo>
                    <a:pt x="12665" y="2639"/>
                  </a:lnTo>
                  <a:cubicBezTo>
                    <a:pt x="12728" y="1474"/>
                    <a:pt x="11783" y="371"/>
                    <a:pt x="10303" y="371"/>
                  </a:cubicBezTo>
                  <a:lnTo>
                    <a:pt x="8948" y="371"/>
                  </a:lnTo>
                  <a:cubicBezTo>
                    <a:pt x="8727" y="371"/>
                    <a:pt x="8664" y="277"/>
                    <a:pt x="8538" y="151"/>
                  </a:cubicBezTo>
                  <a:cubicBezTo>
                    <a:pt x="8456" y="52"/>
                    <a:pt x="8339" y="5"/>
                    <a:pt x="8219" y="5"/>
                  </a:cubicBezTo>
                  <a:cubicBezTo>
                    <a:pt x="8110" y="5"/>
                    <a:pt x="7998" y="44"/>
                    <a:pt x="7908" y="119"/>
                  </a:cubicBezTo>
                  <a:lnTo>
                    <a:pt x="6333" y="1694"/>
                  </a:lnTo>
                  <a:lnTo>
                    <a:pt x="4758" y="119"/>
                  </a:lnTo>
                  <a:cubicBezTo>
                    <a:pt x="4679" y="40"/>
                    <a:pt x="4569" y="1"/>
                    <a:pt x="44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55179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>
          <a:extLst>
            <a:ext uri="{FF2B5EF4-FFF2-40B4-BE49-F238E27FC236}">
              <a16:creationId xmlns:a16="http://schemas.microsoft.com/office/drawing/2014/main" id="{FC11C680-175F-025A-EDA0-DCE64FF410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strella: 10 puntas 11">
            <a:extLst>
              <a:ext uri="{FF2B5EF4-FFF2-40B4-BE49-F238E27FC236}">
                <a16:creationId xmlns:a16="http://schemas.microsoft.com/office/drawing/2014/main" id="{107D13A0-D6A1-607B-8BCE-E14FE8847DB3}"/>
              </a:ext>
            </a:extLst>
          </p:cNvPr>
          <p:cNvSpPr/>
          <p:nvPr/>
        </p:nvSpPr>
        <p:spPr>
          <a:xfrm>
            <a:off x="6802964" y="-443359"/>
            <a:ext cx="1922001" cy="1922001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573892">
              <a:srgbClr val="D91A2A">
                <a:alpha val="33000"/>
              </a:srgbClr>
            </a:glow>
            <a:softEdge rad="216138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Rectángulo: esquinas redondeadas 3">
            <a:extLst>
              <a:ext uri="{FF2B5EF4-FFF2-40B4-BE49-F238E27FC236}">
                <a16:creationId xmlns:a16="http://schemas.microsoft.com/office/drawing/2014/main" id="{5D0360C8-0CB2-8B08-56D6-57E2691AC3D2}"/>
              </a:ext>
            </a:extLst>
          </p:cNvPr>
          <p:cNvSpPr/>
          <p:nvPr/>
        </p:nvSpPr>
        <p:spPr>
          <a:xfrm>
            <a:off x="1808356" y="1356636"/>
            <a:ext cx="6488111" cy="426082"/>
          </a:xfrm>
          <a:prstGeom prst="roundRect">
            <a:avLst>
              <a:gd name="adj" fmla="val 50000"/>
            </a:avLst>
          </a:prstGeom>
          <a:solidFill>
            <a:srgbClr val="81CB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Casella di testo 2">
            <a:extLst>
              <a:ext uri="{FF2B5EF4-FFF2-40B4-BE49-F238E27FC236}">
                <a16:creationId xmlns:a16="http://schemas.microsoft.com/office/drawing/2014/main" id="{76F2D8B8-103C-9F30-CA9E-A0DED048FA44}"/>
              </a:ext>
            </a:extLst>
          </p:cNvPr>
          <p:cNvSpPr txBox="1"/>
          <p:nvPr/>
        </p:nvSpPr>
        <p:spPr>
          <a:xfrm>
            <a:off x="1048416" y="234692"/>
            <a:ext cx="7841962" cy="4960256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898525" algn="ctr"/>
            <a:r>
              <a:rPr lang="it-IT" sz="4000" b="1" dirty="0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MKT Italia e Europa </a:t>
            </a:r>
            <a:r>
              <a:rPr lang="it-IT" sz="2000" b="1" dirty="0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(ID-103035)</a:t>
            </a:r>
            <a:r>
              <a:rPr lang="it-IT" sz="2000" dirty="0">
                <a:latin typeface="Calibri"/>
                <a:ea typeface="Calibri"/>
                <a:cs typeface="Calibri"/>
              </a:rPr>
              <a:t> </a:t>
            </a:r>
            <a:endParaRPr lang="it-IT" dirty="0"/>
          </a:p>
          <a:p>
            <a:pPr marL="898525"/>
            <a:endParaRPr lang="it-IT" sz="4000" b="1" dirty="0">
              <a:solidFill>
                <a:srgbClr val="C00000"/>
              </a:solidFill>
              <a:latin typeface="Calibri"/>
              <a:ea typeface="Calibri"/>
              <a:cs typeface="Calibri"/>
            </a:endParaRPr>
          </a:p>
          <a:p>
            <a:pPr marL="898525"/>
            <a:r>
              <a:rPr lang="it-IT" sz="2000" dirty="0">
                <a:latin typeface="Calibri"/>
                <a:ea typeface="Calibri"/>
                <a:cs typeface="Calibri"/>
              </a:rPr>
              <a:t>TIPOLOGIA DI CONTRATTO:</a:t>
            </a:r>
            <a:r>
              <a:rPr lang="it-IT" sz="2000" b="1" dirty="0">
                <a:latin typeface="Calibri"/>
                <a:ea typeface="Calibri"/>
                <a:cs typeface="Calibri"/>
              </a:rPr>
              <a:t> DETERMINATO SCOPO ASSUNZIONE</a:t>
            </a:r>
            <a:endParaRPr lang="it-IT" sz="2000" dirty="0">
              <a:latin typeface="Calibri"/>
              <a:ea typeface="Calibri"/>
              <a:cs typeface="Calibri"/>
            </a:endParaRPr>
          </a:p>
          <a:p>
            <a:pPr marL="898525"/>
            <a:r>
              <a:rPr lang="it-IT" sz="2000" b="1" dirty="0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                           </a:t>
            </a:r>
            <a:r>
              <a:rPr lang="it-IT" sz="2000" dirty="0">
                <a:latin typeface="Calibri"/>
                <a:ea typeface="Calibri"/>
                <a:cs typeface="Calibri"/>
              </a:rPr>
              <a:t> </a:t>
            </a:r>
            <a:endParaRPr lang="it-IT" dirty="0"/>
          </a:p>
          <a:p>
            <a:r>
              <a:rPr lang="it-IT" sz="2000" dirty="0">
                <a:latin typeface="Calibri"/>
                <a:ea typeface="Calibri"/>
                <a:cs typeface="Calibri"/>
              </a:rPr>
              <a:t>         </a:t>
            </a:r>
            <a:r>
              <a:rPr lang="it-IT" sz="2000" dirty="0">
                <a:latin typeface="+mn-lt"/>
                <a:ea typeface="Calibri"/>
                <a:cs typeface="Calibri"/>
              </a:rPr>
              <a:t>      </a:t>
            </a:r>
            <a:r>
              <a:rPr lang="it-IT" sz="2000" dirty="0">
                <a:latin typeface="+mn-lt"/>
                <a:ea typeface="Calibri"/>
              </a:rPr>
              <a:t>SEDE</a:t>
            </a:r>
            <a:r>
              <a:rPr lang="it-IT" sz="2000" dirty="0">
                <a:latin typeface="+mn-lt"/>
              </a:rPr>
              <a:t> DI LAVORO: </a:t>
            </a:r>
            <a:r>
              <a:rPr lang="it-IT" sz="2000" b="1" dirty="0">
                <a:latin typeface="+mn-lt"/>
              </a:rPr>
              <a:t>PIEVE EMANUELE</a:t>
            </a:r>
            <a:endParaRPr lang="it-IT" sz="2000" b="1" dirty="0">
              <a:latin typeface="Calibri"/>
            </a:endParaRPr>
          </a:p>
          <a:p>
            <a:endParaRPr lang="it-IT" sz="1200" dirty="0">
              <a:latin typeface="Calibri"/>
              <a:ea typeface="Calibri"/>
              <a:cs typeface="Calibri"/>
            </a:endParaRPr>
          </a:p>
          <a:p>
            <a:endParaRPr lang="it-IT" sz="1200" dirty="0">
              <a:latin typeface="Calibri"/>
              <a:ea typeface="Calibri"/>
              <a:cs typeface="Calibri"/>
            </a:endParaRPr>
          </a:p>
          <a:p>
            <a:r>
              <a:rPr lang="it-IT" sz="1200" b="0" i="0" dirty="0">
                <a:solidFill>
                  <a:srgbClr val="202020"/>
                </a:solidFill>
                <a:effectLst/>
                <a:latin typeface="Calibri" panose="020F0502020204030204" pitchFamily="34" charset="0"/>
              </a:rPr>
              <a:t>La risorsa, per azienda metalmeccanica specializzata nella produzione di elettropompe, si dovrà occupare delle seguenti mansioni: Sviluppare e gestire le vendite nel mercato italiano ed europeo; Identificare nuove opportunità di business e partnership strategiche; Gestire le relazioni con clienti, distributori e agenti; Condurre analisi di mercato e monitorare le tendenze del settore e della concorrenza; Collaborare con il team tecnico per fornire soluzioni personalizzate ai clienti; Pianificare e partecipare a fiere, eventi e conferenze di settore; Sviluppare materiali promozionali, campagne marketing e attività digitali; Monitorare le performance di vendita e proporre azioni correttive o migliorative.</a:t>
            </a:r>
          </a:p>
          <a:p>
            <a:r>
              <a:rPr lang="it-IT" sz="1200" b="1" dirty="0">
                <a:solidFill>
                  <a:srgbClr val="DA1A2A"/>
                </a:solidFill>
                <a:latin typeface="Roboto"/>
                <a:ea typeface="Roboto"/>
                <a:cs typeface="Roboto"/>
              </a:rPr>
              <a:t>PROFILO IDEALE</a:t>
            </a:r>
            <a:r>
              <a:rPr lang="it-IT" sz="1200" dirty="0">
                <a:solidFill>
                  <a:srgbClr val="DA1A2A"/>
                </a:solidFill>
                <a:latin typeface="Trebuchet MS"/>
                <a:cs typeface="Calibri"/>
              </a:rPr>
              <a:t>: </a:t>
            </a:r>
            <a:r>
              <a:rPr lang="it-IT" sz="1200" dirty="0">
                <a:solidFill>
                  <a:srgbClr val="202020"/>
                </a:solidFill>
                <a:latin typeface="Calibri"/>
                <a:ea typeface="Roboto"/>
                <a:cs typeface="Roboto"/>
              </a:rPr>
              <a:t> </a:t>
            </a:r>
            <a:r>
              <a:rPr lang="it-IT" sz="1200" b="0" i="0" dirty="0">
                <a:solidFill>
                  <a:srgbClr val="202020"/>
                </a:solidFill>
                <a:effectLst/>
                <a:latin typeface="Calibri" panose="020F0502020204030204" pitchFamily="34" charset="0"/>
              </a:rPr>
              <a:t>Si richiede la disponibilità a frequenti trasferte in Europa ed Italia, la conoscenza della lingua Inglese, Francese e Spagnolo. Si valutano anche profili Junior.</a:t>
            </a:r>
          </a:p>
          <a:p>
            <a:r>
              <a:rPr lang="it-IT" sz="1200" b="1" dirty="0">
                <a:solidFill>
                  <a:srgbClr val="DA1A2A"/>
                </a:solidFill>
                <a:latin typeface="Roboto"/>
                <a:ea typeface="Roboto"/>
                <a:cs typeface="Roboto"/>
              </a:rPr>
              <a:t>ORARIO DI LAVORO E CCNL</a:t>
            </a:r>
            <a:r>
              <a:rPr lang="it-IT" sz="1200" dirty="0">
                <a:solidFill>
                  <a:srgbClr val="DA1A2A"/>
                </a:solidFill>
                <a:latin typeface="Calibri"/>
                <a:ea typeface="Calibri"/>
                <a:cs typeface="Calibri"/>
              </a:rPr>
              <a:t>: </a:t>
            </a:r>
            <a:r>
              <a:rPr lang="it-IT" sz="1200" b="1" i="0" dirty="0">
                <a:solidFill>
                  <a:srgbClr val="202020"/>
                </a:solidFill>
                <a:effectLst/>
                <a:latin typeface="Calibri" panose="020F0502020204030204" pitchFamily="34" charset="0"/>
              </a:rPr>
              <a:t>Full time: 8.30/17.00 – </a:t>
            </a:r>
            <a:r>
              <a:rPr lang="it-IT" sz="1200" b="1" i="0" dirty="0" err="1">
                <a:solidFill>
                  <a:srgbClr val="202020"/>
                </a:solidFill>
                <a:effectLst/>
                <a:latin typeface="Calibri" panose="020F0502020204030204" pitchFamily="34" charset="0"/>
              </a:rPr>
              <a:t>Metameccanico</a:t>
            </a:r>
            <a:endParaRPr lang="it-IT" sz="1200" b="1" dirty="0">
              <a:solidFill>
                <a:srgbClr val="202020"/>
              </a:solidFill>
              <a:latin typeface="Calibri"/>
              <a:ea typeface="Roboto"/>
              <a:cs typeface="Roboto"/>
            </a:endParaRPr>
          </a:p>
          <a:p>
            <a:r>
              <a:rPr lang="it-IT" sz="1200" b="1" dirty="0">
                <a:solidFill>
                  <a:srgbClr val="DA1A2A"/>
                </a:solidFill>
                <a:latin typeface="Roboto"/>
                <a:ea typeface="Roboto"/>
                <a:cs typeface="Roboto"/>
              </a:rPr>
              <a:t>RETRIBUZIONE: </a:t>
            </a:r>
            <a:r>
              <a:rPr lang="it-IT" sz="1200" dirty="0">
                <a:solidFill>
                  <a:srgbClr val="202020"/>
                </a:solidFill>
                <a:latin typeface="Calibri"/>
                <a:ea typeface="Roboto"/>
                <a:cs typeface="Roboto"/>
              </a:rPr>
              <a:t> RAL 30.000/35.000 </a:t>
            </a:r>
            <a:r>
              <a:rPr lang="it-IT" sz="1200">
                <a:solidFill>
                  <a:srgbClr val="202020"/>
                </a:solidFill>
                <a:latin typeface="Calibri"/>
                <a:ea typeface="Roboto"/>
                <a:cs typeface="Roboto"/>
              </a:rPr>
              <a:t>+ ticket</a:t>
            </a:r>
          </a:p>
          <a:p>
            <a:r>
              <a:rPr lang="en-US" sz="1200" i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L'offerta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è </a:t>
            </a:r>
            <a:r>
              <a:rPr lang="en-US" sz="1200" i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rivolta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a tutte le </a:t>
            </a:r>
            <a:r>
              <a:rPr lang="en-US" sz="1200" i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persone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200" i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nel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rispetto delle pari </a:t>
            </a:r>
            <a:r>
              <a:rPr lang="en-US" sz="1200" i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opportunità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di </a:t>
            </a:r>
            <a:r>
              <a:rPr lang="en-US" sz="1200" i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genere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, </a:t>
            </a:r>
            <a:r>
              <a:rPr lang="en-US" sz="1200" i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diversità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e </a:t>
            </a:r>
            <a:r>
              <a:rPr lang="en-US" sz="1200" i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inclusione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(ai sensi </a:t>
            </a:r>
            <a:r>
              <a:rPr lang="en-US" sz="1200" i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Dlgs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198/2006, 215/2003 e 216/2003)</a:t>
            </a:r>
            <a:endParaRPr lang="it-IT" sz="1200" dirty="0">
              <a:latin typeface="Calibri"/>
              <a:ea typeface="Calibri"/>
              <a:cs typeface="Calibri"/>
            </a:endParaRPr>
          </a:p>
          <a:p>
            <a:endParaRPr lang="it-IT" sz="1200" dirty="0">
              <a:latin typeface="Calibri"/>
              <a:ea typeface="Roboto"/>
              <a:cs typeface="Roboto"/>
            </a:endParaRPr>
          </a:p>
          <a:p>
            <a:endParaRPr lang="it-IT" sz="1200" dirty="0">
              <a:solidFill>
                <a:srgbClr val="202020"/>
              </a:solidFill>
              <a:latin typeface="Calibri"/>
              <a:cs typeface="Calibri"/>
            </a:endParaRPr>
          </a:p>
          <a:p>
            <a:br>
              <a:rPr lang="en-US" dirty="0"/>
            </a:br>
            <a:endParaRPr lang="en-US" dirty="0"/>
          </a:p>
          <a:p>
            <a:endParaRPr lang="it-IT" sz="1200" dirty="0">
              <a:effectLst/>
              <a:latin typeface="+mn-lt"/>
              <a:ea typeface="Roboto"/>
              <a:cs typeface="Roboto"/>
            </a:endParaRPr>
          </a:p>
        </p:txBody>
      </p:sp>
      <p:sp>
        <p:nvSpPr>
          <p:cNvPr id="2" name="Google Shape;245;p6">
            <a:extLst>
              <a:ext uri="{FF2B5EF4-FFF2-40B4-BE49-F238E27FC236}">
                <a16:creationId xmlns:a16="http://schemas.microsoft.com/office/drawing/2014/main" id="{83678265-43F5-1691-17BF-EEC026294F20}"/>
              </a:ext>
            </a:extLst>
          </p:cNvPr>
          <p:cNvSpPr/>
          <p:nvPr/>
        </p:nvSpPr>
        <p:spPr>
          <a:xfrm rot="5400000">
            <a:off x="4571575" y="1450988"/>
            <a:ext cx="136497" cy="7487920"/>
          </a:xfrm>
          <a:prstGeom prst="rect">
            <a:avLst/>
          </a:prstGeom>
          <a:solidFill>
            <a:srgbClr val="D91A2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Anello 10">
            <a:extLst>
              <a:ext uri="{FF2B5EF4-FFF2-40B4-BE49-F238E27FC236}">
                <a16:creationId xmlns:a16="http://schemas.microsoft.com/office/drawing/2014/main" id="{64D14D54-77FC-63EC-9158-23564C3460DD}"/>
              </a:ext>
            </a:extLst>
          </p:cNvPr>
          <p:cNvSpPr/>
          <p:nvPr/>
        </p:nvSpPr>
        <p:spPr>
          <a:xfrm>
            <a:off x="8610600" y="4598954"/>
            <a:ext cx="621030" cy="621030"/>
          </a:xfrm>
          <a:prstGeom prst="donut">
            <a:avLst/>
          </a:prstGeom>
          <a:solidFill>
            <a:srgbClr val="D91A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0" name="Estrella: 10 puntas 11">
            <a:extLst>
              <a:ext uri="{FF2B5EF4-FFF2-40B4-BE49-F238E27FC236}">
                <a16:creationId xmlns:a16="http://schemas.microsoft.com/office/drawing/2014/main" id="{EE317145-85F0-5F16-3DCF-DFE921422353}"/>
              </a:ext>
            </a:extLst>
          </p:cNvPr>
          <p:cNvSpPr/>
          <p:nvPr/>
        </p:nvSpPr>
        <p:spPr>
          <a:xfrm>
            <a:off x="9486522" y="486821"/>
            <a:ext cx="2163921" cy="2163923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573892">
              <a:srgbClr val="81CBD1">
                <a:alpha val="33000"/>
              </a:srgbClr>
            </a:glow>
            <a:softEdge rad="301653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Estrella: 10 puntas 11">
            <a:extLst>
              <a:ext uri="{FF2B5EF4-FFF2-40B4-BE49-F238E27FC236}">
                <a16:creationId xmlns:a16="http://schemas.microsoft.com/office/drawing/2014/main" id="{53A2FE99-290C-1280-9FC7-3DFDD9A934F8}"/>
              </a:ext>
            </a:extLst>
          </p:cNvPr>
          <p:cNvSpPr/>
          <p:nvPr/>
        </p:nvSpPr>
        <p:spPr>
          <a:xfrm>
            <a:off x="-1812268" y="965738"/>
            <a:ext cx="2405931" cy="2673822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1103208">
              <a:srgbClr val="D91A2A">
                <a:alpha val="33000"/>
              </a:srgbClr>
            </a:glow>
            <a:softEdge rad="400550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Google Shape;2952;p64">
            <a:extLst>
              <a:ext uri="{FF2B5EF4-FFF2-40B4-BE49-F238E27FC236}">
                <a16:creationId xmlns:a16="http://schemas.microsoft.com/office/drawing/2014/main" id="{079C6697-20DA-7D5F-C27D-1B16E2088B7A}"/>
              </a:ext>
            </a:extLst>
          </p:cNvPr>
          <p:cNvSpPr/>
          <p:nvPr/>
        </p:nvSpPr>
        <p:spPr>
          <a:xfrm flipH="1">
            <a:off x="794160" y="2136949"/>
            <a:ext cx="204207" cy="323277"/>
          </a:xfrm>
          <a:custGeom>
            <a:avLst/>
            <a:gdLst/>
            <a:ahLst/>
            <a:cxnLst/>
            <a:rect l="l" t="t" r="r" b="b"/>
            <a:pathLst>
              <a:path w="133027" h="195758" extrusionOk="0">
                <a:moveTo>
                  <a:pt x="65846" y="26249"/>
                </a:moveTo>
                <a:cubicBezTo>
                  <a:pt x="87201" y="26249"/>
                  <a:pt x="104108" y="43156"/>
                  <a:pt x="104108" y="64511"/>
                </a:cubicBezTo>
                <a:cubicBezTo>
                  <a:pt x="104108" y="85422"/>
                  <a:pt x="87201" y="102328"/>
                  <a:pt x="65846" y="102328"/>
                </a:cubicBezTo>
                <a:cubicBezTo>
                  <a:pt x="44936" y="102328"/>
                  <a:pt x="28029" y="85422"/>
                  <a:pt x="28029" y="64511"/>
                </a:cubicBezTo>
                <a:cubicBezTo>
                  <a:pt x="28029" y="43156"/>
                  <a:pt x="44936" y="26249"/>
                  <a:pt x="65846" y="26249"/>
                </a:cubicBezTo>
                <a:close/>
                <a:moveTo>
                  <a:pt x="66291" y="0"/>
                </a:moveTo>
                <a:cubicBezTo>
                  <a:pt x="29809" y="0"/>
                  <a:pt x="0" y="29809"/>
                  <a:pt x="0" y="66291"/>
                </a:cubicBezTo>
                <a:cubicBezTo>
                  <a:pt x="0" y="84977"/>
                  <a:pt x="18241" y="118345"/>
                  <a:pt x="18241" y="118345"/>
                </a:cubicBezTo>
                <a:lnTo>
                  <a:pt x="64066" y="195758"/>
                </a:lnTo>
                <a:lnTo>
                  <a:pt x="111671" y="119234"/>
                </a:lnTo>
                <a:cubicBezTo>
                  <a:pt x="111671" y="119234"/>
                  <a:pt x="133027" y="87201"/>
                  <a:pt x="133027" y="66291"/>
                </a:cubicBezTo>
                <a:cubicBezTo>
                  <a:pt x="133027" y="29809"/>
                  <a:pt x="103218" y="0"/>
                  <a:pt x="66291" y="0"/>
                </a:cubicBezTo>
                <a:close/>
              </a:path>
            </a:pathLst>
          </a:custGeom>
          <a:solidFill>
            <a:srgbClr val="D91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" name="Google Shape;7568;p75">
            <a:extLst>
              <a:ext uri="{FF2B5EF4-FFF2-40B4-BE49-F238E27FC236}">
                <a16:creationId xmlns:a16="http://schemas.microsoft.com/office/drawing/2014/main" id="{ACE34AAA-D265-3CAE-AC96-1412A226F2B6}"/>
              </a:ext>
            </a:extLst>
          </p:cNvPr>
          <p:cNvGrpSpPr/>
          <p:nvPr/>
        </p:nvGrpSpPr>
        <p:grpSpPr>
          <a:xfrm>
            <a:off x="497974" y="485975"/>
            <a:ext cx="1008351" cy="972607"/>
            <a:chOff x="-3768700" y="3253275"/>
            <a:chExt cx="301850" cy="291150"/>
          </a:xfrm>
          <a:solidFill>
            <a:srgbClr val="D91A2A"/>
          </a:solidFill>
        </p:grpSpPr>
        <p:sp>
          <p:nvSpPr>
            <p:cNvPr id="30" name="Google Shape;7569;p75">
              <a:extLst>
                <a:ext uri="{FF2B5EF4-FFF2-40B4-BE49-F238E27FC236}">
                  <a16:creationId xmlns:a16="http://schemas.microsoft.com/office/drawing/2014/main" id="{64EDF544-BFCE-A0D2-15F3-5FD2B9F4F254}"/>
                </a:ext>
              </a:extLst>
            </p:cNvPr>
            <p:cNvSpPr/>
            <p:nvPr/>
          </p:nvSpPr>
          <p:spPr>
            <a:xfrm>
              <a:off x="-3603925" y="3355650"/>
              <a:ext cx="69350" cy="33900"/>
            </a:xfrm>
            <a:custGeom>
              <a:avLst/>
              <a:gdLst/>
              <a:ahLst/>
              <a:cxnLst/>
              <a:rect l="l" t="t" r="r" b="b"/>
              <a:pathLst>
                <a:path w="2774" h="1356" extrusionOk="0">
                  <a:moveTo>
                    <a:pt x="1040" y="1"/>
                  </a:moveTo>
                  <a:cubicBezTo>
                    <a:pt x="505" y="1"/>
                    <a:pt x="1" y="473"/>
                    <a:pt x="1" y="1009"/>
                  </a:cubicBezTo>
                  <a:lnTo>
                    <a:pt x="1" y="1356"/>
                  </a:lnTo>
                  <a:lnTo>
                    <a:pt x="2773" y="1356"/>
                  </a:lnTo>
                  <a:lnTo>
                    <a:pt x="2773" y="1009"/>
                  </a:lnTo>
                  <a:cubicBezTo>
                    <a:pt x="2742" y="473"/>
                    <a:pt x="2269" y="1"/>
                    <a:pt x="170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7570;p75">
              <a:extLst>
                <a:ext uri="{FF2B5EF4-FFF2-40B4-BE49-F238E27FC236}">
                  <a16:creationId xmlns:a16="http://schemas.microsoft.com/office/drawing/2014/main" id="{33FC626C-050F-2F9C-19B9-427E5E3892F4}"/>
                </a:ext>
              </a:extLst>
            </p:cNvPr>
            <p:cNvSpPr/>
            <p:nvPr/>
          </p:nvSpPr>
          <p:spPr>
            <a:xfrm>
              <a:off x="-3586600" y="3305250"/>
              <a:ext cx="33125" cy="33100"/>
            </a:xfrm>
            <a:custGeom>
              <a:avLst/>
              <a:gdLst/>
              <a:ahLst/>
              <a:cxnLst/>
              <a:rect l="l" t="t" r="r" b="b"/>
              <a:pathLst>
                <a:path w="1325" h="1324" extrusionOk="0">
                  <a:moveTo>
                    <a:pt x="663" y="0"/>
                  </a:moveTo>
                  <a:cubicBezTo>
                    <a:pt x="253" y="0"/>
                    <a:pt x="1" y="316"/>
                    <a:pt x="1" y="662"/>
                  </a:cubicBezTo>
                  <a:cubicBezTo>
                    <a:pt x="1" y="1009"/>
                    <a:pt x="316" y="1324"/>
                    <a:pt x="663" y="1324"/>
                  </a:cubicBezTo>
                  <a:cubicBezTo>
                    <a:pt x="1041" y="1324"/>
                    <a:pt x="1324" y="1009"/>
                    <a:pt x="1324" y="662"/>
                  </a:cubicBezTo>
                  <a:cubicBezTo>
                    <a:pt x="1324" y="284"/>
                    <a:pt x="1009" y="0"/>
                    <a:pt x="6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7571;p75">
              <a:extLst>
                <a:ext uri="{FF2B5EF4-FFF2-40B4-BE49-F238E27FC236}">
                  <a16:creationId xmlns:a16="http://schemas.microsoft.com/office/drawing/2014/main" id="{3D5FE861-F1EC-3DE6-7558-7E5587019E65}"/>
                </a:ext>
              </a:extLst>
            </p:cNvPr>
            <p:cNvSpPr/>
            <p:nvPr/>
          </p:nvSpPr>
          <p:spPr>
            <a:xfrm>
              <a:off x="-3768700" y="3253275"/>
              <a:ext cx="301850" cy="291150"/>
            </a:xfrm>
            <a:custGeom>
              <a:avLst/>
              <a:gdLst/>
              <a:ahLst/>
              <a:cxnLst/>
              <a:rect l="l" t="t" r="r" b="b"/>
              <a:pathLst>
                <a:path w="12074" h="11646" extrusionOk="0">
                  <a:moveTo>
                    <a:pt x="7947" y="1323"/>
                  </a:moveTo>
                  <a:cubicBezTo>
                    <a:pt x="8703" y="1323"/>
                    <a:pt x="9333" y="1953"/>
                    <a:pt x="9333" y="2710"/>
                  </a:cubicBezTo>
                  <a:cubicBezTo>
                    <a:pt x="9333" y="3025"/>
                    <a:pt x="9207" y="3340"/>
                    <a:pt x="9018" y="3560"/>
                  </a:cubicBezTo>
                  <a:cubicBezTo>
                    <a:pt x="9585" y="3844"/>
                    <a:pt x="9994" y="4442"/>
                    <a:pt x="9994" y="5104"/>
                  </a:cubicBezTo>
                  <a:lnTo>
                    <a:pt x="9994" y="5766"/>
                  </a:lnTo>
                  <a:lnTo>
                    <a:pt x="10026" y="5766"/>
                  </a:lnTo>
                  <a:cubicBezTo>
                    <a:pt x="10026" y="5955"/>
                    <a:pt x="9868" y="6112"/>
                    <a:pt x="9679" y="6112"/>
                  </a:cubicBezTo>
                  <a:lnTo>
                    <a:pt x="6245" y="6112"/>
                  </a:lnTo>
                  <a:cubicBezTo>
                    <a:pt x="6056" y="6112"/>
                    <a:pt x="5899" y="5955"/>
                    <a:pt x="5899" y="5766"/>
                  </a:cubicBezTo>
                  <a:lnTo>
                    <a:pt x="5899" y="5104"/>
                  </a:lnTo>
                  <a:cubicBezTo>
                    <a:pt x="5899" y="4442"/>
                    <a:pt x="6308" y="3844"/>
                    <a:pt x="6875" y="3560"/>
                  </a:cubicBezTo>
                  <a:cubicBezTo>
                    <a:pt x="6686" y="3340"/>
                    <a:pt x="6560" y="3056"/>
                    <a:pt x="6560" y="2710"/>
                  </a:cubicBezTo>
                  <a:cubicBezTo>
                    <a:pt x="6560" y="1953"/>
                    <a:pt x="7190" y="1323"/>
                    <a:pt x="7947" y="1323"/>
                  </a:cubicBezTo>
                  <a:close/>
                  <a:moveTo>
                    <a:pt x="7947" y="0"/>
                  </a:moveTo>
                  <a:cubicBezTo>
                    <a:pt x="5647" y="0"/>
                    <a:pt x="3851" y="1827"/>
                    <a:pt x="3851" y="4096"/>
                  </a:cubicBezTo>
                  <a:cubicBezTo>
                    <a:pt x="3851" y="5104"/>
                    <a:pt x="4197" y="6018"/>
                    <a:pt x="4828" y="6711"/>
                  </a:cubicBezTo>
                  <a:lnTo>
                    <a:pt x="4134" y="7435"/>
                  </a:lnTo>
                  <a:cubicBezTo>
                    <a:pt x="3981" y="7364"/>
                    <a:pt x="3823" y="7329"/>
                    <a:pt x="3669" y="7329"/>
                  </a:cubicBezTo>
                  <a:cubicBezTo>
                    <a:pt x="3412" y="7329"/>
                    <a:pt x="3166" y="7427"/>
                    <a:pt x="2969" y="7624"/>
                  </a:cubicBezTo>
                  <a:lnTo>
                    <a:pt x="732" y="9861"/>
                  </a:lnTo>
                  <a:cubicBezTo>
                    <a:pt x="0" y="10593"/>
                    <a:pt x="722" y="11645"/>
                    <a:pt x="1509" y="11645"/>
                  </a:cubicBezTo>
                  <a:cubicBezTo>
                    <a:pt x="1739" y="11645"/>
                    <a:pt x="1975" y="11555"/>
                    <a:pt x="2181" y="11342"/>
                  </a:cubicBezTo>
                  <a:lnTo>
                    <a:pt x="4449" y="9074"/>
                  </a:lnTo>
                  <a:cubicBezTo>
                    <a:pt x="4765" y="8759"/>
                    <a:pt x="4796" y="8286"/>
                    <a:pt x="4638" y="7939"/>
                  </a:cubicBezTo>
                  <a:lnTo>
                    <a:pt x="5332" y="7246"/>
                  </a:lnTo>
                  <a:cubicBezTo>
                    <a:pt x="6056" y="7813"/>
                    <a:pt x="7001" y="8223"/>
                    <a:pt x="7978" y="8223"/>
                  </a:cubicBezTo>
                  <a:cubicBezTo>
                    <a:pt x="10278" y="8223"/>
                    <a:pt x="12074" y="6364"/>
                    <a:pt x="12074" y="4127"/>
                  </a:cubicBezTo>
                  <a:cubicBezTo>
                    <a:pt x="12074" y="1796"/>
                    <a:pt x="10215" y="0"/>
                    <a:pt x="79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" name="Google Shape;4638;p69">
            <a:extLst>
              <a:ext uri="{FF2B5EF4-FFF2-40B4-BE49-F238E27FC236}">
                <a16:creationId xmlns:a16="http://schemas.microsoft.com/office/drawing/2014/main" id="{073CF9C2-038D-AAFE-0A70-1870D156CA68}"/>
              </a:ext>
            </a:extLst>
          </p:cNvPr>
          <p:cNvSpPr/>
          <p:nvPr/>
        </p:nvSpPr>
        <p:spPr>
          <a:xfrm>
            <a:off x="720286" y="2793221"/>
            <a:ext cx="356228" cy="368985"/>
          </a:xfrm>
          <a:custGeom>
            <a:avLst/>
            <a:gdLst/>
            <a:ahLst/>
            <a:cxnLst/>
            <a:rect l="l" t="t" r="r" b="b"/>
            <a:pathLst>
              <a:path w="19273" h="18069" extrusionOk="0">
                <a:moveTo>
                  <a:pt x="5456" y="7679"/>
                </a:moveTo>
                <a:cubicBezTo>
                  <a:pt x="6294" y="7679"/>
                  <a:pt x="6715" y="8694"/>
                  <a:pt x="6122" y="9284"/>
                </a:cubicBezTo>
                <a:cubicBezTo>
                  <a:pt x="5930" y="9476"/>
                  <a:pt x="5694" y="9562"/>
                  <a:pt x="5462" y="9562"/>
                </a:cubicBezTo>
                <a:cubicBezTo>
                  <a:pt x="4979" y="9562"/>
                  <a:pt x="4517" y="9188"/>
                  <a:pt x="4517" y="8622"/>
                </a:cubicBezTo>
                <a:cubicBezTo>
                  <a:pt x="4517" y="8101"/>
                  <a:pt x="4936" y="7679"/>
                  <a:pt x="5456" y="7679"/>
                </a:cubicBezTo>
                <a:close/>
                <a:moveTo>
                  <a:pt x="9636" y="7679"/>
                </a:moveTo>
                <a:cubicBezTo>
                  <a:pt x="10473" y="7679"/>
                  <a:pt x="10892" y="8694"/>
                  <a:pt x="10299" y="9284"/>
                </a:cubicBezTo>
                <a:cubicBezTo>
                  <a:pt x="10107" y="9476"/>
                  <a:pt x="9872" y="9562"/>
                  <a:pt x="9640" y="9562"/>
                </a:cubicBezTo>
                <a:cubicBezTo>
                  <a:pt x="9157" y="9562"/>
                  <a:pt x="8694" y="9188"/>
                  <a:pt x="8694" y="8622"/>
                </a:cubicBezTo>
                <a:cubicBezTo>
                  <a:pt x="8694" y="8101"/>
                  <a:pt x="9115" y="7679"/>
                  <a:pt x="9636" y="7679"/>
                </a:cubicBezTo>
                <a:close/>
                <a:moveTo>
                  <a:pt x="13813" y="7679"/>
                </a:moveTo>
                <a:cubicBezTo>
                  <a:pt x="14650" y="7679"/>
                  <a:pt x="15071" y="8694"/>
                  <a:pt x="14478" y="9284"/>
                </a:cubicBezTo>
                <a:cubicBezTo>
                  <a:pt x="14286" y="9476"/>
                  <a:pt x="14050" y="9562"/>
                  <a:pt x="13819" y="9562"/>
                </a:cubicBezTo>
                <a:cubicBezTo>
                  <a:pt x="13336" y="9562"/>
                  <a:pt x="12873" y="9188"/>
                  <a:pt x="12873" y="8622"/>
                </a:cubicBezTo>
                <a:cubicBezTo>
                  <a:pt x="12873" y="8101"/>
                  <a:pt x="13292" y="7679"/>
                  <a:pt x="13813" y="7679"/>
                </a:cubicBezTo>
                <a:close/>
                <a:moveTo>
                  <a:pt x="9597" y="1"/>
                </a:moveTo>
                <a:cubicBezTo>
                  <a:pt x="4303" y="1"/>
                  <a:pt x="0" y="3801"/>
                  <a:pt x="0" y="8471"/>
                </a:cubicBezTo>
                <a:cubicBezTo>
                  <a:pt x="0" y="10444"/>
                  <a:pt x="780" y="12356"/>
                  <a:pt x="2201" y="13870"/>
                </a:cubicBezTo>
                <a:cubicBezTo>
                  <a:pt x="2481" y="15033"/>
                  <a:pt x="2138" y="16258"/>
                  <a:pt x="1292" y="17104"/>
                </a:cubicBezTo>
                <a:cubicBezTo>
                  <a:pt x="940" y="17460"/>
                  <a:pt x="1190" y="18068"/>
                  <a:pt x="1692" y="18068"/>
                </a:cubicBezTo>
                <a:cubicBezTo>
                  <a:pt x="3300" y="18065"/>
                  <a:pt x="4845" y="17442"/>
                  <a:pt x="6005" y="16328"/>
                </a:cubicBezTo>
                <a:cubicBezTo>
                  <a:pt x="7150" y="16731"/>
                  <a:pt x="8357" y="16939"/>
                  <a:pt x="9571" y="16939"/>
                </a:cubicBezTo>
                <a:cubicBezTo>
                  <a:pt x="9579" y="16939"/>
                  <a:pt x="9588" y="16939"/>
                  <a:pt x="9597" y="16939"/>
                </a:cubicBezTo>
                <a:cubicBezTo>
                  <a:pt x="14891" y="16939"/>
                  <a:pt x="19272" y="13139"/>
                  <a:pt x="19272" y="8471"/>
                </a:cubicBezTo>
                <a:cubicBezTo>
                  <a:pt x="19272" y="3801"/>
                  <a:pt x="14891" y="1"/>
                  <a:pt x="9597" y="1"/>
                </a:cubicBezTo>
                <a:close/>
              </a:path>
            </a:pathLst>
          </a:custGeom>
          <a:solidFill>
            <a:srgbClr val="D91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435D7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" name="Google Shape;5450;p71">
            <a:extLst>
              <a:ext uri="{FF2B5EF4-FFF2-40B4-BE49-F238E27FC236}">
                <a16:creationId xmlns:a16="http://schemas.microsoft.com/office/drawing/2014/main" id="{4394ACEE-3229-83FA-23A0-FD3CDE56AAC9}"/>
              </a:ext>
            </a:extLst>
          </p:cNvPr>
          <p:cNvGrpSpPr/>
          <p:nvPr/>
        </p:nvGrpSpPr>
        <p:grpSpPr>
          <a:xfrm>
            <a:off x="717295" y="3638301"/>
            <a:ext cx="362528" cy="364224"/>
            <a:chOff x="-64406125" y="3362225"/>
            <a:chExt cx="318225" cy="314800"/>
          </a:xfrm>
          <a:solidFill>
            <a:srgbClr val="D91A2A"/>
          </a:solidFill>
        </p:grpSpPr>
        <p:sp>
          <p:nvSpPr>
            <p:cNvPr id="7" name="Google Shape;5451;p71">
              <a:extLst>
                <a:ext uri="{FF2B5EF4-FFF2-40B4-BE49-F238E27FC236}">
                  <a16:creationId xmlns:a16="http://schemas.microsoft.com/office/drawing/2014/main" id="{7AF77ACA-7400-E3C6-4446-5F85B7230675}"/>
                </a:ext>
              </a:extLst>
            </p:cNvPr>
            <p:cNvSpPr/>
            <p:nvPr/>
          </p:nvSpPr>
          <p:spPr>
            <a:xfrm>
              <a:off x="-64332100" y="3362225"/>
              <a:ext cx="170150" cy="199025"/>
            </a:xfrm>
            <a:custGeom>
              <a:avLst/>
              <a:gdLst/>
              <a:ahLst/>
              <a:cxnLst/>
              <a:rect l="l" t="t" r="r" b="b"/>
              <a:pathLst>
                <a:path w="6806" h="7961" extrusionOk="0">
                  <a:moveTo>
                    <a:pt x="4506" y="3266"/>
                  </a:moveTo>
                  <a:cubicBezTo>
                    <a:pt x="4569" y="3266"/>
                    <a:pt x="4601" y="3298"/>
                    <a:pt x="4632" y="3298"/>
                  </a:cubicBezTo>
                  <a:lnTo>
                    <a:pt x="5577" y="4621"/>
                  </a:lnTo>
                  <a:cubicBezTo>
                    <a:pt x="5420" y="5881"/>
                    <a:pt x="4664" y="7110"/>
                    <a:pt x="3403" y="7110"/>
                  </a:cubicBezTo>
                  <a:cubicBezTo>
                    <a:pt x="2206" y="7110"/>
                    <a:pt x="1419" y="5944"/>
                    <a:pt x="1261" y="4621"/>
                  </a:cubicBezTo>
                  <a:lnTo>
                    <a:pt x="2206" y="3298"/>
                  </a:lnTo>
                  <a:cubicBezTo>
                    <a:pt x="2238" y="3266"/>
                    <a:pt x="2269" y="3266"/>
                    <a:pt x="2301" y="3266"/>
                  </a:cubicBezTo>
                  <a:close/>
                  <a:moveTo>
                    <a:pt x="4055" y="1"/>
                  </a:moveTo>
                  <a:cubicBezTo>
                    <a:pt x="3400" y="1"/>
                    <a:pt x="2703" y="167"/>
                    <a:pt x="2049" y="494"/>
                  </a:cubicBezTo>
                  <a:cubicBezTo>
                    <a:pt x="1957" y="483"/>
                    <a:pt x="1867" y="478"/>
                    <a:pt x="1779" y="478"/>
                  </a:cubicBezTo>
                  <a:cubicBezTo>
                    <a:pt x="1354" y="478"/>
                    <a:pt x="976" y="600"/>
                    <a:pt x="662" y="809"/>
                  </a:cubicBezTo>
                  <a:cubicBezTo>
                    <a:pt x="347" y="1061"/>
                    <a:pt x="1" y="1534"/>
                    <a:pt x="1" y="2384"/>
                  </a:cubicBezTo>
                  <a:cubicBezTo>
                    <a:pt x="1" y="2857"/>
                    <a:pt x="95" y="3613"/>
                    <a:pt x="347" y="4621"/>
                  </a:cubicBezTo>
                  <a:cubicBezTo>
                    <a:pt x="473" y="4810"/>
                    <a:pt x="536" y="6070"/>
                    <a:pt x="1482" y="7078"/>
                  </a:cubicBezTo>
                  <a:cubicBezTo>
                    <a:pt x="2049" y="7646"/>
                    <a:pt x="2710" y="7961"/>
                    <a:pt x="3403" y="7961"/>
                  </a:cubicBezTo>
                  <a:cubicBezTo>
                    <a:pt x="5136" y="7961"/>
                    <a:pt x="6207" y="6417"/>
                    <a:pt x="6396" y="4621"/>
                  </a:cubicBezTo>
                  <a:cubicBezTo>
                    <a:pt x="6554" y="4085"/>
                    <a:pt x="6774" y="3046"/>
                    <a:pt x="6806" y="2447"/>
                  </a:cubicBezTo>
                  <a:cubicBezTo>
                    <a:pt x="6806" y="1565"/>
                    <a:pt x="6459" y="872"/>
                    <a:pt x="5703" y="431"/>
                  </a:cubicBezTo>
                  <a:cubicBezTo>
                    <a:pt x="5234" y="143"/>
                    <a:pt x="4662" y="1"/>
                    <a:pt x="40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5452;p71">
              <a:extLst>
                <a:ext uri="{FF2B5EF4-FFF2-40B4-BE49-F238E27FC236}">
                  <a16:creationId xmlns:a16="http://schemas.microsoft.com/office/drawing/2014/main" id="{7C201885-5D72-EC63-1D52-4830E33122E7}"/>
                </a:ext>
              </a:extLst>
            </p:cNvPr>
            <p:cNvSpPr/>
            <p:nvPr/>
          </p:nvSpPr>
          <p:spPr>
            <a:xfrm>
              <a:off x="-64406125" y="3559050"/>
              <a:ext cx="318225" cy="117975"/>
            </a:xfrm>
            <a:custGeom>
              <a:avLst/>
              <a:gdLst/>
              <a:ahLst/>
              <a:cxnLst/>
              <a:rect l="l" t="t" r="r" b="b"/>
              <a:pathLst>
                <a:path w="12729" h="4719" extrusionOk="0">
                  <a:moveTo>
                    <a:pt x="4474" y="1001"/>
                  </a:moveTo>
                  <a:lnTo>
                    <a:pt x="5797" y="2293"/>
                  </a:lnTo>
                  <a:lnTo>
                    <a:pt x="5199" y="2891"/>
                  </a:lnTo>
                  <a:lnTo>
                    <a:pt x="4002" y="1159"/>
                  </a:lnTo>
                  <a:cubicBezTo>
                    <a:pt x="4159" y="1096"/>
                    <a:pt x="4380" y="1064"/>
                    <a:pt x="4474" y="1001"/>
                  </a:cubicBezTo>
                  <a:close/>
                  <a:moveTo>
                    <a:pt x="8318" y="1001"/>
                  </a:moveTo>
                  <a:cubicBezTo>
                    <a:pt x="8475" y="1064"/>
                    <a:pt x="8633" y="1159"/>
                    <a:pt x="8790" y="1190"/>
                  </a:cubicBezTo>
                  <a:lnTo>
                    <a:pt x="7593" y="2891"/>
                  </a:lnTo>
                  <a:lnTo>
                    <a:pt x="6995" y="2293"/>
                  </a:lnTo>
                  <a:lnTo>
                    <a:pt x="8318" y="1001"/>
                  </a:lnTo>
                  <a:close/>
                  <a:moveTo>
                    <a:pt x="10681" y="3112"/>
                  </a:moveTo>
                  <a:cubicBezTo>
                    <a:pt x="10901" y="3112"/>
                    <a:pt x="11059" y="3301"/>
                    <a:pt x="11059" y="3553"/>
                  </a:cubicBezTo>
                  <a:cubicBezTo>
                    <a:pt x="11059" y="3742"/>
                    <a:pt x="10870" y="3931"/>
                    <a:pt x="10681" y="3931"/>
                  </a:cubicBezTo>
                  <a:lnTo>
                    <a:pt x="9578" y="3931"/>
                  </a:lnTo>
                  <a:cubicBezTo>
                    <a:pt x="9326" y="3931"/>
                    <a:pt x="9137" y="3742"/>
                    <a:pt x="9137" y="3553"/>
                  </a:cubicBezTo>
                  <a:cubicBezTo>
                    <a:pt x="9137" y="3301"/>
                    <a:pt x="9326" y="3112"/>
                    <a:pt x="9578" y="3112"/>
                  </a:cubicBezTo>
                  <a:close/>
                  <a:moveTo>
                    <a:pt x="4458" y="1"/>
                  </a:moveTo>
                  <a:cubicBezTo>
                    <a:pt x="4348" y="1"/>
                    <a:pt x="4238" y="40"/>
                    <a:pt x="4159" y="119"/>
                  </a:cubicBezTo>
                  <a:cubicBezTo>
                    <a:pt x="4065" y="245"/>
                    <a:pt x="3939" y="308"/>
                    <a:pt x="3781" y="308"/>
                  </a:cubicBezTo>
                  <a:lnTo>
                    <a:pt x="2395" y="308"/>
                  </a:lnTo>
                  <a:cubicBezTo>
                    <a:pt x="914" y="308"/>
                    <a:pt x="0" y="1442"/>
                    <a:pt x="0" y="2639"/>
                  </a:cubicBezTo>
                  <a:lnTo>
                    <a:pt x="0" y="4341"/>
                  </a:lnTo>
                  <a:cubicBezTo>
                    <a:pt x="0" y="4561"/>
                    <a:pt x="189" y="4719"/>
                    <a:pt x="441" y="4719"/>
                  </a:cubicBezTo>
                  <a:lnTo>
                    <a:pt x="12287" y="4719"/>
                  </a:lnTo>
                  <a:cubicBezTo>
                    <a:pt x="12508" y="4719"/>
                    <a:pt x="12665" y="4530"/>
                    <a:pt x="12665" y="4341"/>
                  </a:cubicBezTo>
                  <a:lnTo>
                    <a:pt x="12665" y="2639"/>
                  </a:lnTo>
                  <a:cubicBezTo>
                    <a:pt x="12728" y="1474"/>
                    <a:pt x="11783" y="371"/>
                    <a:pt x="10303" y="371"/>
                  </a:cubicBezTo>
                  <a:lnTo>
                    <a:pt x="8948" y="371"/>
                  </a:lnTo>
                  <a:cubicBezTo>
                    <a:pt x="8727" y="371"/>
                    <a:pt x="8664" y="277"/>
                    <a:pt x="8538" y="151"/>
                  </a:cubicBezTo>
                  <a:cubicBezTo>
                    <a:pt x="8456" y="52"/>
                    <a:pt x="8339" y="5"/>
                    <a:pt x="8219" y="5"/>
                  </a:cubicBezTo>
                  <a:cubicBezTo>
                    <a:pt x="8110" y="5"/>
                    <a:pt x="7998" y="44"/>
                    <a:pt x="7908" y="119"/>
                  </a:cubicBezTo>
                  <a:lnTo>
                    <a:pt x="6333" y="1694"/>
                  </a:lnTo>
                  <a:lnTo>
                    <a:pt x="4758" y="119"/>
                  </a:lnTo>
                  <a:cubicBezTo>
                    <a:pt x="4679" y="40"/>
                    <a:pt x="4569" y="1"/>
                    <a:pt x="44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05785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c8ab7dcf-7cfe-46ad-bcb6-9547da70cf1b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AFF70CB4C539C24E91FC440223AC791A" ma:contentTypeVersion="18" ma:contentTypeDescription="Creare un nuovo documento." ma:contentTypeScope="" ma:versionID="f01ea96245bc64cbc7e5142fec11b064">
  <xsd:schema xmlns:xsd="http://www.w3.org/2001/XMLSchema" xmlns:xs="http://www.w3.org/2001/XMLSchema" xmlns:p="http://schemas.microsoft.com/office/2006/metadata/properties" xmlns:ns3="c8ab7dcf-7cfe-46ad-bcb6-9547da70cf1b" xmlns:ns4="3fdb803b-0369-4112-8353-a18e80db3c95" targetNamespace="http://schemas.microsoft.com/office/2006/metadata/properties" ma:root="true" ma:fieldsID="391324e11b4f63fa82b764204a3e9b4a" ns3:_="" ns4:_="">
    <xsd:import namespace="c8ab7dcf-7cfe-46ad-bcb6-9547da70cf1b"/>
    <xsd:import namespace="3fdb803b-0369-4112-8353-a18e80db3c9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ab7dcf-7cfe-46ad-bcb6-9547da70cf1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db803b-0369-4112-8353-a18e80db3c95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Hash suggerimento condivisione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3A27A4E-B5A5-4A09-8DE0-9E15FC449E4A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c8ab7dcf-7cfe-46ad-bcb6-9547da70cf1b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3fdb803b-0369-4112-8353-a18e80db3c95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1E3DD869-9398-4DAF-810C-6ACE6DE2EC5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728FCE2-EDED-44EC-9523-5E98C35B46F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8ab7dcf-7cfe-46ad-bcb6-9547da70cf1b"/>
    <ds:schemaRef ds:uri="3fdb803b-0369-4112-8353-a18e80db3c9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1825</Words>
  <Application>Microsoft Office PowerPoint</Application>
  <PresentationFormat>Presentazione su schermo (16:9)</PresentationFormat>
  <Paragraphs>192</Paragraphs>
  <Slides>12</Slides>
  <Notes>11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10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23" baseType="lpstr">
      <vt:lpstr>Bebas Neue Regular</vt:lpstr>
      <vt:lpstr>Calibri Light</vt:lpstr>
      <vt:lpstr>Arial</vt:lpstr>
      <vt:lpstr>Chivo</vt:lpstr>
      <vt:lpstr>Bebas Neue</vt:lpstr>
      <vt:lpstr>Trebuchet MS</vt:lpstr>
      <vt:lpstr>DM Serif Display</vt:lpstr>
      <vt:lpstr>Fira Sans Black</vt:lpstr>
      <vt:lpstr>Calibri</vt:lpstr>
      <vt:lpstr>Roboto</vt:lpstr>
      <vt:lpstr>Tema di Office</vt:lpstr>
      <vt:lpstr>ANIMATED INTRO FOR SOCIAL MEDIA PLATFORMS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ANIMATED INTRO FOR SOCIAL MEDIA PLATFORMS</dc:title>
  <dc:creator>Utente</dc:creator>
  <cp:lastModifiedBy>Manuela Garini</cp:lastModifiedBy>
  <cp:revision>1877</cp:revision>
  <cp:lastPrinted>2024-01-30T09:09:36Z</cp:lastPrinted>
  <dcterms:created xsi:type="dcterms:W3CDTF">2021-10-12T08:06:43Z</dcterms:created>
  <dcterms:modified xsi:type="dcterms:W3CDTF">2026-04-10T07:34:03Z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0x010100AFF70CB4C539C24E91FC440223AC791A</vt:lpwstr>
  </property>
</Properties>
</file>