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0"/>
  </p:notesMasterIdLst>
  <p:sldIdLst>
    <p:sldId id="256" r:id="rId5"/>
    <p:sldId id="303" r:id="rId6"/>
    <p:sldId id="1048" r:id="rId7"/>
    <p:sldId id="1041" r:id="rId8"/>
    <p:sldId id="1047" r:id="rId9"/>
    <p:sldId id="1046" r:id="rId10"/>
    <p:sldId id="1045" r:id="rId11"/>
    <p:sldId id="1039" r:id="rId12"/>
    <p:sldId id="1040" r:id="rId13"/>
    <p:sldId id="1038" r:id="rId14"/>
    <p:sldId id="1037" r:id="rId15"/>
    <p:sldId id="1025" r:id="rId16"/>
    <p:sldId id="1043" r:id="rId17"/>
    <p:sldId id="1044" r:id="rId18"/>
    <p:sldId id="1042" r:id="rId19"/>
    <p:sldId id="1036" r:id="rId20"/>
    <p:sldId id="939" r:id="rId21"/>
    <p:sldId id="1033" r:id="rId22"/>
    <p:sldId id="1020" r:id="rId23"/>
    <p:sldId id="1026" r:id="rId24"/>
    <p:sldId id="979" r:id="rId25"/>
    <p:sldId id="1021" r:id="rId26"/>
    <p:sldId id="1023" r:id="rId27"/>
    <p:sldId id="1032" r:id="rId28"/>
    <p:sldId id="1031" r:id="rId29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Fira Sans Black" panose="020B0604020202020204" charset="0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88155-DCC1-432C-A9D5-790E68699B30}" v="26" dt="2026-05-27T11:49:12.794"/>
    <p1510:client id="{40638048-6CBC-FD03-866C-254ED9D3B4C7}" v="1" dt="2026-05-27T06:54:57.044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1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00A1C87-2BCB-215B-D4CE-24C83A49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F3642E1-4B8B-FD2D-D709-30436857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40F2028-753E-FB8E-98CA-AB486F05C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08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EBA5E7E-954D-CB64-6419-77002DF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87E163B-BF85-2C7D-9657-E57A71B4B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B70AF75-D3FD-B368-E77D-D84C3B82A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8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9432325-B79F-BFC4-F4EF-2FA60004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E6F920C-7A8C-58A3-CB99-14E380316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521ACB1-260E-F1DB-5E13-E99E1DF18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56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F3BCD6-DAD6-A3DE-A440-A5A157D9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DDB46FB-9A9C-0607-9B7A-516B3EE14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E2B9D0BE-21B3-F4E6-DF2E-BFB55024B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D6F7A4-55A3-DED8-8C6A-3714A28E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487A85DB-7ACB-B804-FC67-74DA7A495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17986594-B84C-F033-B6AE-F817F2FF3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93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85EACF-4224-3A86-A266-9B404428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2A1C451-4ADF-1FCB-4796-B3E4A43E7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1162FC1-E7AD-C611-E490-70ACF5E5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460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2E567227-A235-DA25-710F-CC9A6098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82B654D-0FBE-75DC-77C7-5F4296EC2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1A2D535-FE58-5544-F7D7-F2AF3E48C8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9182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67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5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AA2BC3-0636-EDC2-6491-F5DD1AFA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8A6AA02-0E8F-350F-340B-124D46BF0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AE1B78C-BC57-A0ED-1D35-44B13E7D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356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881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571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B0B3873-3D9D-DF7D-B113-32965C4B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A76EB5A-AC80-2D4E-0A16-460D4F1CA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CE7043A-DD62-E1F2-62DA-DC6A082E6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157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577042D-9044-2766-0DFE-C642300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CFDE928-87FD-E3D4-7241-5B5A0E6DB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F0EBE22-96B1-F33B-238A-C3821E39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CB98D2-35DD-8D3F-A174-D2E94F2F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D65084A-273C-3771-3899-6D01AEB31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BF5AE6C-D86B-7E5E-AC8F-FBEB9C680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95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584BF4-C719-98BD-94DE-CC4330DF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E698994-DAD0-60C7-324D-112570F1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B7EC288-92B1-04F6-F53C-334D2973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30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CCA3181-4613-ED8D-9D65-1632DC6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C2814D5-2B1D-CB5D-7286-2005657C8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F3A5621-A38D-2380-BB65-D3959E7A2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80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8E32F23-675F-AC12-1A05-CFEB33FF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5BC1CBC-B46B-3A21-8408-54634E2A8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5B8EACC-71A1-6DD3-4016-3A31BD7A3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72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38FEA47-2869-E48C-5F4E-4B48E69D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9D3E399A-8B2B-7E9E-1DF2-78B6A5259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AC9A295-ABCD-5D76-F8F7-4D68F9233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623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CE54E0-767F-4565-1CE4-A1486981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60704DBC-E96F-0506-8EB2-283E33F7B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C60B83F-C0FF-E811-DB20-01FA48F3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72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16D30EA-44BF-069E-FC6F-AF8833F8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F28BD31-7C15-9E22-EFBA-263129EE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D8FD71B-150C-ECA1-5407-A6C0A52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4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1E3F0E8-8BF6-4048-0208-A2B7162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E303C02-CD22-7FB2-C3BF-9DFABEE970A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B6EA10F-9D9D-6EF4-4828-E26D842079E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360B71E-8C97-26C2-E17C-80971CFB04B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produz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cartotecnica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(ID-106001)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STAGE/APPRENDISTATO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di stampa e packaging, sarà inserita nel reparto produzione, inizialmente con tirocinio e con l'obiettivo di trasformare il rapporto in contratto di apprendistato per attività di: Supporto alle operazioni di stampa e allestimento; Gestione e movimentazione dei materiali in magazzino; Controllo qualità di base sulle lavorazioni; Collaborazione con il team di produzione nelle fasi operative quotidiane.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Diploma di maturità, preferibilmente ad indirizzo grafico (non vincolante). Nessuna esperienza richiesta: formazione interna aziendale.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Grafica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tirocinio 700 € mensili . Al termine, apprendistato con retribuzione mensile media lorda di 1500 € 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92A20E3-9E4B-4404-FB64-59623CD933E4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D985FB6-47C1-4889-11C8-BFE97BF268E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7CEFE05-2AE1-85C2-2726-00B9491452D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B31D90B-743B-BE5F-23E6-74F0AA065FA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EC51E1-2CE5-A4B6-1030-E65B64B0966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4ACFB88E-18C0-056F-FAA3-E153EF012EF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5548B4-F85A-06EC-A024-02F32DD6C81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106D097-4E75-9E46-CF50-26D394AE4F3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24B58AE-C687-F67F-F686-CDA2A8CFF88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4D18AC6-5FDC-57D1-784A-9D3DF1D002E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219EE89F-C126-0991-A49E-EA3BAC41E59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D6965F0-DBDB-9338-AC0C-A11C50C1BA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F480208-7AFC-FE25-06B8-CE419051680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1516FC2-5175-693D-BE98-A5FDF02E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5AD63FC-ED0F-81B0-339F-62FB4261ACB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4DBA971-411F-6C37-A6F3-593F7F616BA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B9F80E2-446D-786D-740D-0C57508FFCD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Merchandiser GDO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pt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(ID-105950)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CONTRATTO INTERMITTENTE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IPER FIORDALISO ROZZANO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azienda della Grande Distribuzione che fornisce servizi di merchandiser, si dovranno occupare di movimentazione merci con transpallet manuale, rifornimento scaffali e controllo giacenze.</a:t>
            </a:r>
            <a:endParaRPr lang="it-IT">
              <a:ea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buona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conoscenza lingua italiana, disponibilità part time mattino, Patente B, automunito.</a:t>
            </a:r>
            <a:endParaRPr lang="it-IT" sz="1200" b="1">
              <a:latin typeface="Calibri"/>
              <a:ea typeface="Calibri"/>
              <a:cs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latin typeface="Calibri"/>
                <a:ea typeface="Calibri"/>
                <a:cs typeface="Calibri"/>
              </a:rPr>
              <a:t>Part 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mattina dalle 9.00, 14/20h settimanali a chiamata da </a:t>
            </a:r>
            <a:r>
              <a:rPr lang="it-IT" sz="1200" b="1" err="1"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latin typeface="Calibri"/>
                <a:ea typeface="Calibri"/>
                <a:cs typeface="Calibri"/>
              </a:rPr>
              <a:t> a sabato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MKT OPERATIVO</a:t>
            </a:r>
            <a:endParaRPr lang="it-IT" sz="1200" b="1">
              <a:solidFill>
                <a:schemeClr val="tx1"/>
              </a:solidFill>
              <a:ea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netto 7/8 € l'ora.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04046C1-0E18-CFA8-0EC7-6AD7CCCDF4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A2ECB56-E858-D402-E3DB-B8F9D396423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522178-759B-2218-9843-E97752CC4328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3244E754-E15D-74BD-4EB3-094AA7B82EDD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81DD91F-854B-84E3-FA88-23D8A3502A0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76256B-B94B-B9D5-99CB-D5A08BA4A55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7C5114E-4912-AEB4-1832-65FEA633A8C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48A74E0-6C71-1647-77EB-2C653165CD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97A63A-606A-634E-1A65-6FDAC95E4D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D270B253-9DC6-AA3B-3D3E-27B4B7E1F11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C28A349-AF93-2910-1868-B61A56548A0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820412-8585-9367-8889-C22846296D9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8B2ADAF-DECD-CEB8-5ED7-4454E1BD5DE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Addetto/a reparto/cassa </a:t>
            </a:r>
            <a:r>
              <a:rPr lang="it-IT" sz="20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ID-105920)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GAGGIANO, BUCCINASCO E BASIGLIO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offrire assistenza nella scelta della carne e fornendo informazioni sulla provenienza e le caratteristiche dei vari tagli. Dovrà tagliare, preparerai e confezionerai la carne secondo le richieste dei clienti, garantendo la massima freschezza e qualità.</a:t>
            </a:r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Preferibile esperienza nel ruolo e disponibilità a turni e ad imparare. Preferibile HACCP.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full time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61A57C0-AF17-C248-6DBE-E906701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B957CEA-1520-C6FC-576C-4060C9F8DDF1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A1E8079-5B34-6DD5-2DA7-4AF56856212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B9CD297B-771D-68FC-E306-9F0DE625B55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macelleria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OPERA, BASIGLIO, BUCCINASCO E MILANO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E2916CE-D15A-2587-A5EF-3D537C8F8E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E1D801-E80B-AD33-E4FE-9475E4AC906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C1D498-8291-6FDD-8E97-DEA209E7F25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AF364D-50A0-7D00-F13A-7D1DD105D99A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8394079-1B6F-4A39-1FA5-0C5F279823E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161E044-A849-F02A-EA75-FA9FBFAB102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21F885D-E45D-4228-C632-82ACBED54E1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4A10E2B-219E-5DDB-E5D7-F494F375470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73FBC9A5-5249-DF8B-56D7-A3E4E626597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3564DD4-F227-1504-D346-9A8B9599608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B583C5F-A7AB-86AA-B007-E6A9E3E5DE7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5F9E3BA-F6EA-B24E-8498-EDAD717F07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569B2D1-94D5-1685-529B-7B9F0CEAFFE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B118002-6F72-1CFB-1A65-C099B25B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595A40B-8509-E6A1-C2A2-CB66C14F40E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441D2D-98F1-19A6-0D8E-2086D411745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DDFE1CD-6BD7-99FD-9554-E4EDBDAD953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ortofrutta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(ID-105917)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OPERA, BASIGLIO, BUCCINASCO E MILANO</a:t>
            </a:r>
            <a:endParaRPr lang="it-IT" sz="2000" b="1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accoglienza clienti, assistenza nella scelta dei prodotti e informazioni dettagliate sulla qualità e provenienza della frutta e della verdura.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time e 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6096658-4D85-8FB8-5F42-299F20AA201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F5FCEE5-4E9C-02C8-D988-DF8F0E616AC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9B10204-265E-85A4-2C74-44DCF112AB0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7013376-7662-6A8B-3E34-1567C22B594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A0AB12D-07E1-B438-4C93-066D8119C8C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8626158-27B6-099D-A377-89CFCE65D11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F7DF20-00A9-9387-4D14-30AD710887C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2B75C0F-F9D2-11B0-DA2C-63577ADD018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733599F-01E6-BED2-DFA5-0492FE2CD75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4B890CA-C00E-6E92-8778-469305C7405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965D202-B292-22A0-5019-50B7B232515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0FAE111-C2BB-472C-15BF-F90E6B76F497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951D3BA-7494-FF46-F6FD-AD2C98ACFA9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0C00A6D-3A32-4D53-B992-D616D95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C1E062-E809-4CDB-2193-9A967087E02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42B8EA2-0704-0AA7-D024-68F3A5E6128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67DFA93-BA45-12F5-2C89-F2EF809325D8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pescheria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del Terziario, della Distribuzione e dei Servizi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9A3DD2-30A4-A1EB-3F3A-22D04390718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CCA12232-62D3-FC47-331C-D28DA61C695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1A8B183-C847-5F07-7A90-DFFB2884DA9F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3E8482-E673-962B-E5A2-851ABD5BE13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641712E-CF35-34F4-93FF-C6410390923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7244E7E6-050A-96C9-FCCF-6D0839923D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F7450F7-D802-1206-6F62-CFA0F1BFB98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85EC52F-4BFC-58AC-8ABE-16F51793293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1F6BC7B0-1563-DBAE-1B31-B2DE4D1E232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705284D-6372-2636-C53E-47090F25508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DF4735-C4B1-25D3-8354-5A0C58E6CC0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072B936-FDB3-FDA1-65EA-5BD1E79ACD5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8FFF027-63AF-F21C-0DA4-8832ED40A80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19B7BBE-3A4A-DE98-CB85-A25E6D6E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36F899F-6C34-6587-DA83-6B6E4563EBF4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8489764-D1D7-FEDA-6F06-CA31E7F798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464EE72-C246-396D-4280-6B53604A3C17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help desk software</a:t>
            </a:r>
            <a:endParaRPr lang="it-IT" sz="4000" b="1">
              <a:solidFill>
                <a:srgbClr val="C00000"/>
              </a:solidFill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(ID-105890)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 FINALIZZATO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società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fabbricazione apparecchiature per controlli processi industriali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all’interno del team software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verrà formato sui prodotti hardware e software commercializzati dall’azienda con obiettivo di supportare da remoto i clienti finali. Le attività seguite saranno: presa in carico ticket, analisi problematiche, collegamento remoto presso strutture clienti, contatto diretto con cliente per verifiche/ risoluzione problemi, chiusura ticket.</a:t>
            </a:r>
            <a:endParaRPr lang="it-IT"/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titolo studio in linea con mansioni tirocinio, conoscenze informatiche base, Windows, pacchetto office, networking (configurazioni rete, indirizzi IP), gradita conoscenza Microsoft SQL Server, sintassi T-SQL, buona conoscenza lingua inglese (almeno livello B1), automuniti.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Full</a:t>
            </a:r>
            <a:r>
              <a:rPr lang="it-IT" sz="1200" b="1">
                <a:latin typeface="Calibri"/>
                <a:ea typeface="Calibri"/>
                <a:cs typeface="Calibri"/>
              </a:rPr>
              <a:t>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o 8.00/9.00 – 17.00/18.00 (pausa pranzo 12.30 alle 13.30)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</a:t>
            </a:r>
            <a:r>
              <a:rPr lang="it-IT" sz="1200" b="1">
                <a:ea typeface="Calibri"/>
              </a:rPr>
              <a:t>etalmeccanica Industria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Indennità tirocinio € 600</a:t>
            </a:r>
            <a:endParaRPr lang="it-IT" sz="1200" b="0" i="0">
              <a:effectLst/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2045D8E-174B-EEB5-F9B6-CD7D9EE9CB7E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D8A3187-CEEB-4837-823C-73C7A90D480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56ADF6F-BF27-B9A2-D315-ED0B252DD4B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7A77468-112B-0016-4C4B-8BD376A41F6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8C76846-A507-9040-5528-07B4E79B922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62CD43D4-2EF5-5904-E6B5-AED35370673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8C9AE76-20A0-8A67-91FC-F97AF87F0B4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B649395-83A4-8877-EE6A-9462197A01B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F66F47D-FF1C-2FBF-1110-9FC53880085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C197439-6243-4F09-2769-5DFE324B9493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D45DB-EEA1-B433-8C6D-D5D665C588A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7599111-C9D5-3818-DC0A-94D93706AE08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114A82A-709C-7123-8AE8-F85643C15E7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735BA09-7E48-6226-3580-5793EB45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FFD249A-2618-E538-6A8D-9547D3015C2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5EC3D6-58AA-A0BA-DB46-F05E5905E01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9726E90-6320-0A27-B47C-C0A0419F1CD6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Consegne prodotti ittici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(ID-105852)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1200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Azienda di commercializzazione prodotti ittici ricerca risorsa che si dovrà recare presso la struttura di Opera, dove inizierà la preparazione dei servizi di consegna a lui affidati. Una volta finita la preparazione della merce, dovrà caricare il suo furgone e partire con le consegne nella zona di Milano ed hinterland presso i ristoranti clienti. Una volta terminato il giro di consegne, rientrare in sede, procedere con le pulizie del mezzo e sistemazione luogo di lavoro.</a:t>
            </a:r>
          </a:p>
          <a:p>
            <a:endParaRPr lang="it-IT" sz="120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>
                <a:solidFill>
                  <a:srgbClr val="DA1A2A"/>
                </a:solidFill>
                <a:latin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Esperienza nel ruolo e PATENTE B.</a:t>
            </a:r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36/40 ore da LUN /SAB da 06:00 alle 12:00 – Terziario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14 mensilità, lordo mensile di 1674.34 </a:t>
            </a:r>
            <a:r>
              <a:rPr lang="it-IT" sz="1200">
                <a:latin typeface="Calibri"/>
                <a:ea typeface="Calibri"/>
                <a:cs typeface="Calibri"/>
              </a:rPr>
              <a:t>€</a:t>
            </a:r>
          </a:p>
          <a:p>
            <a:endParaRPr lang="it-IT" sz="120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C9CF6EE1-8FE2-7870-DEBC-C7C4F09B563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4AE3ACA-1D8F-A971-CF37-A48E8460ECA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B8CDBFE-D181-2F7B-4CD1-BF75DF2BBDC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CE0DF02-6D29-D070-5879-EAECD4F1BBDF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080BF88-E485-6435-F1BB-3368F1C6E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94BD7E5-B0F3-789E-C9A2-3074EA9CF51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754C332-836A-E3DD-6808-4F598A0B494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BC89ABA-D6D0-1573-B7B1-F57EB86A9FF9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AA9D54D-155C-40EA-384F-445BC298811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5A14FD9-79EB-67A1-A9FA-890D115837C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55E6F63-0688-D2E8-FC12-5B159B4784A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2064EE-F247-30A7-45BB-C2AEEE7A6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B145DD0-8E32-8790-5664-A7289112683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CF0BFC3-2E06-5818-2830-109574BB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33E472-CA2C-1162-FBA9-60C1B5773A1D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36D27FE-A1F9-EC7C-C9AF-28F7C010710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478A4AB-5DE2-4CB9-38B0-E8B26CD4949E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Tecnico elettronico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(ID-105508)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 azienda operante in ambito produzione, vendita e manutenzione di sistemi fissi di analisi dei prodotti della combustione, centraline e rivelatori di gas per ambiti civili e industriali, si occuperà di Laboratorio: attività di assemblaggio, cablaggio, collaudo e manutenzione su sistemi di nostra produzione; Service Esterno: interventi tecnici, installazioni e manutenzioni presso nostri clienti (trasferte giornaliere sul territorio);  R&amp;D Collaboration: collaborazione attiva con il team interno per il miglioramento continuo dei prodotti e lo sviluppo di nuovi progetti tecnologici.</a:t>
            </a: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Disponibilità</a:t>
            </a:r>
            <a:r>
              <a:rPr lang="it-IT" sz="1600" b="0" i="0">
                <a:solidFill>
                  <a:srgbClr val="202020"/>
                </a:solidFill>
                <a:effectLst/>
                <a:latin typeface="inherit"/>
              </a:rPr>
              <a:t>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a trasferte giornaliere presso i clienti; spiccata attitudine pratica, precisione nel cablaggio/assemblaggio e naturale capacità di </a:t>
            </a:r>
            <a:r>
              <a:rPr lang="it-IT" sz="1200" err="1">
                <a:solidFill>
                  <a:srgbClr val="202020"/>
                </a:solidFill>
                <a:latin typeface="Calibri" panose="020F0502020204030204" pitchFamily="34" charset="0"/>
              </a:rPr>
              <a:t>problem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 solving; conoscenza dei principi di programmazione; competenze in progettazione CAD / 3D; forte interesse per il mondo dell'automazione, dell'elettronica applicata e dei sistemi embedded.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 time 40 h settimanali 8.30/18.00 – M</a:t>
            </a:r>
            <a:r>
              <a:rPr lang="it-IT" sz="1200" b="1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etalmeccanica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da contratto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05D9243-75E1-17D8-D941-7C96AB27684F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5634B68-A1A0-C9D3-C94F-CFA6E046704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C8C0D41-9E7D-367F-2452-12ADCF0661A6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5E1BCFE8-DD71-A082-0A4D-A01BD2E566D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05191F-1669-D4CB-F464-2A69BDED9AB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41F7887-4D0E-70A8-30F5-7CDFC13D5A51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106A6B8-D4F6-76DA-3C4F-B29A17E523FA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F3929D9-D9FC-C1C4-300F-6DE06E017E4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1094A5B-2026-9CDA-9BD4-37A14385CCF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2B3BB98-B109-2DA3-9F03-48D940A30BA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FBE54CFC-92E9-5822-E23F-AA00E72A02A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0ABDB30-E4B1-9586-C1E6-1A42F6732FB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A68B3A4-0EAA-2E91-9301-6CBB72B73AB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7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2 Operai metalmeccanici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(ID-105244)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DETERMINATO/INDETERMINATO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LACHIARELLA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storica azienda che produce motori elettrici per ascensori, si dovranno occupare di: Assemblaggio motori elettrici; Creazione bobine in rame; Inserimento nello statore di bobine; Lastratura bobine; Test di collaudo dell'avvolgitore elettrico.</a:t>
            </a: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Conoscenza del settore elettronico.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8.00/12.00- 15.30/17.30 dal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venerdi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da contratto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>
                <a:latin typeface="Calibri"/>
                <a:cs typeface="Calibri"/>
              </a:rPr>
              <a:t>Centro per l’Impiego di ROZZANO aggiornate al 29/05/2026</a:t>
            </a:r>
            <a:endParaRPr lang="it-IT" sz="200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 E VERNATE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(sistemazione, carico e scarico) e consegne presso clienti. Richiesti spostamenti tra le 2 sedi.</a:t>
            </a:r>
            <a:endParaRPr lang="it-IT"/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048416" y="226710"/>
            <a:ext cx="7841962" cy="4825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Operaio generico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(ID-104515)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</a:t>
            </a:r>
          </a:p>
          <a:p>
            <a:endParaRPr lang="it-IT" sz="2000" b="1">
              <a:solidFill>
                <a:srgbClr val="202020"/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l"/>
            <a:r>
              <a:rPr lang="it-IT" sz="1200">
                <a:solidFill>
                  <a:srgbClr val="202020"/>
                </a:solidFill>
                <a:latin typeface="Calibri"/>
              </a:rPr>
              <a:t>La risorsa, per azienda metalmeccanica produttrice di mole abrasive, si occuperà di: Miscelazione: Pesatura e dosaggio di abrasivi (corindone), resine e additivi; Stampaggio: Caricamento impasti e conduzione delle presse (manuali/auto); Finitura: Rettifica dei diametri, </a:t>
            </a:r>
            <a:r>
              <a:rPr lang="it-IT" sz="1200" err="1">
                <a:solidFill>
                  <a:srgbClr val="202020"/>
                </a:solidFill>
                <a:latin typeface="Calibri"/>
              </a:rPr>
              <a:t>boccolatura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 e rimozione imperfezioni; Collaudo: Test di sicurezza (scoppio/velocità), equilibratura e controllo misure; Logistica: Marcatura dati tecnici, etichettatura e imballaggio protettivo.</a:t>
            </a:r>
          </a:p>
          <a:p>
            <a:pPr algn="l"/>
            <a:endParaRPr lang="it-IT" sz="120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Si richiede interesse per  il settore, si valutano profili anche senza esperienza.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Full Time 8.00/17.00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-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 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da valutare in base al profilo senior o junior 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/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Cuoco c/esperienza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(ID-103879)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SAN ZENONE AL LAMBRO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realtà del mondo no profit attiva in vari ambiti e per diversi tipi di fragilità, per il proprio centro di accoglienza per richiedenti asilo politico di San Zenone al Lambro, si occuperà delle seguenti mansioni: Preparazione dei pasti; Gestione della cucina: scorte, approvvigionamenti, conservazione e ordine; Preparazione e distribuzione dei pasti per grandi numeri.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Esperienza in contesti con grossi volumi; Ottime capacità relazionali; Capacità di controllo squadra in cucina.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turni, 36 ore settimanali (6 gg su 7) 9.00/18.00 - Cooperative sociali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76F32A2-18CA-AE80-9EB6-A69D7535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4FE77FC-7DA1-D8E9-53B5-510E2202167F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CAA5B89-F13D-084F-21F3-804B674729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9737426-692A-656C-A532-1CF6C3E977CD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Back office amministrativo</a:t>
            </a: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            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(ID-103776)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 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STAGE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attività di data entry, archivio, compilazione data base, ricerche tramite internet di articoli da presentare in bandi di gara, ricerche fornitori...</a:t>
            </a:r>
            <a:endParaRPr lang="it-IT"/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diploma scuola superiore, buona conoscenza lingua inglese (almeno liv. B1), buon uso pacchetto Office, indispensabile mezzo proprio per raggiungimento sede.</a:t>
            </a:r>
            <a:endParaRPr lang="it-IT" sz="1200">
              <a:solidFill>
                <a:srgbClr val="DA1A2A"/>
              </a:solidFill>
              <a:latin typeface="Calibri"/>
              <a:ea typeface="Roboto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Full time: 9.00/18.00 – Commercio Terziario e Servizi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indennità di tirocinio € 600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7DEF33EC-CD16-CD47-9C07-3DA76C742F5E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FC1A1FC-A93F-B6D0-EB27-D0AF5AB29754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FE164099-4E98-FA4F-0A70-24D1CC8796CB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C9F4A2D-0869-F06A-E83B-C5D1C686AE4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0C93A3A-748E-7D6D-CAC8-757DA680C4AA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07E0574-77D5-C9C5-CF56-334B8C73AC9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E998BE5-4BFF-DFBF-E5C4-0E2854999F6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11C47A3-3142-4A27-DD9C-6733785DA3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21F3548-38E4-7585-E6A9-EEF90602307B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D65E91E-440F-CAAE-DBE4-BE226C0B3FA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E9C2139-96AD-F5B5-99AF-04938474E6C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7983D6D-7001-B090-F140-237C85BEB62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D4DE94D-02C6-1259-E588-447C458B3B7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19C635-4773-BAC1-118F-5BEB2785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5238904-FDBC-67D2-10B5-57801C21F31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C9A8A4C-C509-78C4-58B2-A5B22428444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CFB1F6A-F743-5539-868E-88080C340387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Addetto/a gare d'appalto dispositivi medici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(ID-103693)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scaricare gare da portali, analizzare fattibilità, predisporre documenti necessari per la partecipazione alle gare, caricare documenti redatti su piattaforme.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esperienza di almeno 2 anni nelle mansioni da ricoprire, indispensabile diploma allineato alle mansioni da ricoprire, buon uso Pacchetto Office e gestionali bandi di gara, indispensabile possesso mezzo proprio (per raggiungimento sede aziendale)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time: 8.30-12.30//13.00-17.00 – Terziario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sz="1200" b="1" err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circa € 30.000 da definire in fase di colloquio in base all'esperienza.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7AC5FCE-243A-907E-57E7-EFC2327A3294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2B02B32-D3B1-4B21-849F-776A34A8D79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FD74158-6484-45D8-7D5D-7B2F2CFCB099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2A3B477-A535-2C6E-1F68-5541E017565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1A70D7-4A01-0D04-4FDC-103ADA474D9E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B91E23-393C-0BB6-3F0B-3F815DE0C00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9CDE3588-ADDE-74D8-9BF4-9566D1A6411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7D834BC-42FD-1FDA-683E-59CC9F680DF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D22896C4-7EA5-1E8E-C32E-7C987D1D21A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08C85FC-4048-BB99-0D2C-6A632380009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3D7AFF5-F5C6-EE95-0D45-E895BD4DCBE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F47247CA-2154-36C0-0FA0-464BCF53A33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4959BDC-EE82-E3F3-040E-CCE52129BC6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196F093-5A2F-A46F-4994-4539A945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B429B6D7-290E-3AF5-00B6-24A2112D28F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EC6F03F-1F0C-907D-CA30-50179BCFD43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D93D8127-713C-B2A1-65CB-6EBFD06F76A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5 Operatori di magazzino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(ID-106839)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PIEVE EMANUELE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risorse, per PROZIS SERVIZI, si occuperanno di attività di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packing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(confezionamento per la spedizione).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Patentino del muletto. Disponibilità a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turni settimanali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 2 domeniche mattina al mese retribuite come straordinario.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11.00-20.00 - Multiservizi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€.24000 + buoni pasto e altri bonus e straordinari.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BCED2C4C-53AD-C40E-90DB-2C9372B8CBF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A1EC254-A981-BF4B-3452-2E5D94BA697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F9A0FA9-7080-428F-A7FD-93F594A8F28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E90128-7DC6-513C-5BEE-046A53774EF9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C1C4CE7-9CDF-0FDE-F556-9ED7546DCF8A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34E8B33-C52B-FF75-A4FC-076EE2AEEDC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9187ED2-B258-0390-27D1-7D082B9173F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E9C3269-DFED-E0DC-91CA-1488150623C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562F0F6-4127-902D-6318-04E337191D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5794BC-39EC-41A2-C00C-EB52C8D9E99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5B0CEE9-2A78-ACA5-445B-C26A1597F3E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A3D8822-9D22-6E78-1F49-D9763C43A3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B3FAEC4-E968-2C94-B059-45A79ED653E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27FCF1C-A46B-BD5F-F1BB-853CD7C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A969E56-DAF1-DB79-35F8-C987FD610E4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BDABD3-ACA0-827B-AE93-26A2253C43F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55B5C3E-D1E4-24A8-CDE3-2AEC0E88AF19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Operaio linea produttiva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(ID-106602)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</a:t>
            </a:r>
            <a:r>
              <a:rPr lang="it-IT" sz="2000" b="1" dirty="0">
                <a:latin typeface="Calibri"/>
                <a:ea typeface="Calibri"/>
                <a:cs typeface="Calibri"/>
              </a:rPr>
              <a:t>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ROZZANO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 per ECOLAB SRL, azienda di prodotti chimici, di profumeria, detergenti... si occuperà di lavoro sulla linea produttiva della sede di Rozzano.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2 turni  settimanali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9.00/22.00.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– Industria chimica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€.26.000 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86CAFA9-E4CD-E89B-C23F-82184EADEF49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1F44890-6F8C-E7F4-1240-5AC06362A64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F119732-FA9C-B4BA-37D5-705A3F286ED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7CD765D6-7461-081C-9837-59B849071D64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92BF308-5761-8DFC-3274-9BDB8B91C30C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1AC8457-28BA-0B3F-9888-947828F181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47A32ED-534B-EB1D-A38C-E4C8387E0C8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873197DA-E259-0489-E2BE-242C6917802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32C678D-A9C7-875C-6934-6A013BE9C72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A4EBBA5-8B3D-4889-0E46-6D272688009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9527185-F6CA-AD67-90B8-9E5FC0CFB69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0543F6-325A-FE09-FA76-C438CD358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A6DFD41-C1E6-800D-158E-F6D28CD7DD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DF1537E-704F-D2AC-BA52-2B1446E5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B51FDDC-37A1-9A84-1818-CF034087D92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8D8B3E8-AC27-8306-DD06-E847CB9837A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71A363C-3D41-4B33-54D4-4BF8B5ECB52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Operaio di produzione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(ID-106408)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 </a:t>
            </a:r>
            <a:endParaRPr lang="it-IT" sz="2000" b="1">
              <a:latin typeface="Calibri"/>
              <a:ea typeface="Roboto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leader nella produzione di estratti botanici, si dovrà occupare di: carico e scarico materie prime, movimentazione delle piante officinali e dei solventi necessari per l'avvio del ciclo produttivo negli impianti; conduzione estrattori e filtri, gestione operativa dei macchinari per l'estrazione dei principi attivi e successiva separazione delle parti solide dai liquidi; operazioni di torchiatura: recupero dei residui di estratto dalle matrici vegetali esauste tramite l'utilizzo di presse e torchi industriali; monitoraggio della concentrazione: controllo dei parametri termici e di pressione per l'evaporazione dei solventi e il raggiungimento della densità desiderata del prodotto; miscelazione e omogeneizzazione: preparazione del prodotto finito unendo diversi estratti o eccipienti secondo le ricette e le specifiche tecniche; pulizia e sanificazione (CIP), esecuzione delle procedure di lavaggio degli impianti tra un lotto e l'altro per evitare contaminazioni incrociate in conformità alle GMP.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disponibilit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à a turni</a:t>
            </a:r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turni: 6:00-14:00; 14:00-22:00; 22:00-06:00 da lunedì a sabato- Industria chimica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€ 26.000/27. 000 + buoni pasto € 8. 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BCDBF7E-63B3-F573-837D-0A62D7E7C77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B33888D-8B7E-69C4-70D9-246D8094455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50993ED-F719-0906-ABF0-22C84550020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AD533A6-FAAF-8737-D99E-2D4C92E46E3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BAC98D2-E912-C118-DA9F-73E8209FB450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309D4B5-2973-B55E-A146-2E27C4823F5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8BA99A-AB48-635D-AB62-F6493635A7A8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777C5B7-F32E-2C9A-E60B-B8F2305F0F8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DA79A6F-2BAC-5AB5-77EB-2F22F1A6EE92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A945D2E-8244-C2B8-235F-4C07D47D86D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5B1873A-F4BE-6F5D-FF76-27C3D40C8B0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894ABD1-4F11-CDDC-A81B-17FB74FFF12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846C85-B0A3-F0BB-C91F-13769CC3D76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F14C1BA-458E-2FC8-A288-D8F6544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58AE87B7-8D73-B814-336D-E4690A7D8B5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8D303E9-00BC-2EFC-4FE3-61E1E60D4C6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75E7069-3A1F-576E-053C-F9BA3D85C155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Sales Itala/Europa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(ID-106373)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PIEVE EMANUELE E TRASFERTE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per Fabbrica Italiana Pompe Sommergibili (FIPS), si dovrà occupare di: Sviluppare e gestire le vendite nel mercato italiano ed europeo; Identificare nuove opportunità di business e partnership strategiche; Gestire le relazioni con clienti, distributori e agenti; Condurre analisi di mercato e monitorare le tendenze del settore e della concorrenza; Collaborare con il team tecnico per fornire soluzioni personalizzate ai clienti; Pianificare e partecipare a fiere, eventi e conferenze di settore; Sviluppare materiali promozionali, campagne marketing e attività digitali; Monitorare le performance di vendita e proporre azioni correttive o migliorative.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Si richiede la disponibilità a frequenti trasferte in Europa ed Italia, la conoscenza della lingua Inglese.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€ 25.000/28. 000 + buoni pasto € 8 vitto e alloggio in caso di trasferta.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6C1DA5-27A6-64C2-514F-003440CD43F3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2A4C8FC-E817-F816-DD7F-AC67689E6C0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133E4F-45FA-A696-2767-7C89181A93F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28F49C7-A625-2DE2-0B41-2A656E6A61C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A484F9-30A6-FD32-C697-763CDB2E9EF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B94FCE2-520F-5ED8-7D99-B689909A1F6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7A64FDA-9663-2F05-9389-A0E4D200B87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0E19A8F-F02B-87BB-255F-7B112C1FD5C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6277D1C-7569-DB9C-08FC-4DA91F5F0A7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801065EF-9589-317F-45FE-2453BED85AE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233B809-54A7-E221-6797-A8DD730B6BF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D63C0B7-96EE-59C2-2CDC-E95B4136E49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8A6C4E6F-069C-85C5-0B02-4DD9BD7020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D43262A-494B-27C3-B4D0-6C58E15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3DD9AFF-BEFB-AA9C-32A7-5F525916669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EC001A90-9E65-C49D-5FAA-4DF2DF58890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012948F-57DC-5A5E-A77F-8C63ADFDEE0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Progettista CAD/CAM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ZIBIDO SAN GIACOMO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Modellazione 3D (CAD): Creazione e modifica di modelli e disegni tecnici per la produzione; Programmazione CAM: Generazione dei percorsi utensile e strategie di taglio (fresatura/tornitura); Simulazione e Test: Verifica virtuale dei cicli per prevenire collisioni e ottimizzare i tempi;</a:t>
            </a:r>
            <a:b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</a:b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Setup e Utensileria Definizione dei parametri di taglio, scelta degli utensili e dei sistemi di fissaggio; Post-Processing: Esportazione e ottimizzazione del codice per controlli numerici (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Fanuc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Heidenhain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Siemens).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Conoscenza di progettazione meccanica 3D con SW di modellizzazione (Inventor e/o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Solidworks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e/o Catia); Conoscenza base di modellizzazione idraulica e pneumatica, componentistica ed assemblati in circuiti anche semplici.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2A46115-1B6D-BE2C-FF43-2984DFD592A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95334DA-6E4F-DCA9-6EBB-AFEC4B623711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106D495-85A3-FFFF-B4BD-0DF837A952E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1487970-3E49-0C20-66AB-6AC45C08DE5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D25A034-8410-07C0-28E3-CA4D252FE9F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778AE57-30B9-0A85-E1F6-BBCFDA6F7F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E65908B-DB27-079C-A449-2E517A37EE6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21AA80E9-D07B-8AA5-DBAE-0B0BB5CF4EB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9B51DF45-DCEE-4E02-9183-399685B7CF5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4B5953E-1758-2A44-0D11-07D0EC2B069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CE436F67-A09F-76C5-80F3-D4258CE0CB1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D0D74E6-9428-845D-DC06-695493AA51E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BB360FD-BB86-CD80-9C5F-6B224E1DDB8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EA4E0EE-3094-C8FB-C5B0-321E190C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6335EF56-D9D2-F1A1-EEA0-519537999B7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64A23277-AC27-A56C-2BF8-01EB09C4113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6DCAA7F-FF79-BFB4-8100-C248F22208E6}"/>
              </a:ext>
            </a:extLst>
          </p:cNvPr>
          <p:cNvSpPr txBox="1"/>
          <p:nvPr/>
        </p:nvSpPr>
        <p:spPr>
          <a:xfrm>
            <a:off x="1080314" y="84747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Addetto controllo qualità</a:t>
            </a:r>
            <a:r>
              <a:rPr lang="it-IT" sz="4000" b="1">
                <a:solidFill>
                  <a:srgbClr val="C00000"/>
                </a:solidFill>
                <a:latin typeface="Roboto"/>
                <a:ea typeface="Roboto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r>
              <a:rPr lang="it-IT" sz="2000" b="1">
                <a:latin typeface="+mn-lt"/>
                <a:ea typeface="Calibri"/>
                <a:cs typeface="Calibri"/>
              </a:rPr>
              <a:t>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 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SEDE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ZIBIDO SAN GIACOMO</a:t>
            </a:r>
            <a:endParaRPr lang="it-IT"/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Collaudo Dimensionale: Esecuzione di misure di precisione su componenti meccanici con strumenti manuali e macchine CMM; Programmazione Software: Gestione e programmazione di cicli di misura (es. PC-DMIS, Calypso,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Mcosmos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); Lettura Disegno Tecnico: Interpretazione di specifiche complesse e analisi delle tolleranze geometriche (GD&amp;T); Gestione Strumentazione: Taratura periodica, verifica e manutenzione degli strumenti di misura della sala metrologica; Reporting e Non Conformità: Redazione di report di collaudo e gestione delle anomalie in collaborazione con la produzione.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Conoscenza  strumentazioni di misurazione 3D CMM come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hexagon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zeiss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; Capacità  di creare programmi di misura sulla base di disegni tecnici;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Redarre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piani e schede di controllo.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  <a:endParaRPr lang="en-US" sz="1200"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530FE92-0FED-0C2D-F7B5-9FB15D283EE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3D381F-FC3B-9F9F-8388-4DECFEBC11F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E8A729B-040F-7BDF-48D0-F3B843D9816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D092A46-B1A1-102B-E363-524E5A4E2A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DFC9CD9-1EF6-5ECA-591F-B4F024644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5D29708-690B-C990-78E0-413D0781632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A137CDF-419E-55B8-E815-4A22E40F1C2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D795CE9-0E46-34AE-BE24-69AFCB9B1FA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00D9D26-43B4-8EE6-C6C3-EE06FC144A6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FC0EDAC-BF3A-ED9E-0898-F348CAEA87BA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F4DAE45-613C-C7B7-EF7B-BA24B053C18C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4FA3DACC-F6FE-AF15-5F45-243B99D690D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35B008D-4088-738A-55E8-BEEF4D94D53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657DF-2FFA-7E72-B93B-0109ECB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955D31C-1901-FB11-CFD6-4F9657336A35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7DC6FA-CAE5-C15B-5574-B588C5BC1C61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D578786-56C5-DD49-A3BF-77A6B5110C83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Cablatore trasfertista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(ID-106088)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società fabbricazione apparecchiature per controlli processi industriali, si occuperà di cablaggio e assemblaggio componenti meccanici, elettrici ed elettronici, garantendo conformità a standard tecnici. Previste anche trasferte c/o clienti per installazione, collaudo ed interventi manutenzione su apparecchiature ed impianti.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 esperienza di almeno 6 mesi nelle mansioni da svolgere, diploma tecnico industriale, perito elettronico o equivalenti, conoscenza base elettronica, impiantistica, lettura schemi elettrici e disegni tecnici, uso utensili manuali e strumenti misura, inglese almeno liv. A2, ottima conoscenza lingua italiana.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h settimanali dal lunedì al venerdì, Orario elastico 8.00/9.00 – 17.00/18.00, pausa pranzo 12.30-13.30 - Metalmeccanica Industria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commisurata all'esperienza, indicativamente RAL € 23.000/25.000, Ticket </a:t>
            </a:r>
            <a:r>
              <a:rPr lang="it-IT" sz="1200" err="1">
                <a:latin typeface="Calibri"/>
                <a:ea typeface="Calibri"/>
                <a:cs typeface="Calibri"/>
              </a:rPr>
              <a:t>restaurant</a:t>
            </a:r>
            <a:r>
              <a:rPr lang="it-IT" sz="1200">
                <a:latin typeface="Calibri"/>
                <a:ea typeface="Calibri"/>
                <a:cs typeface="Calibri"/>
              </a:rPr>
              <a:t> € 6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63039C-0696-77F2-8C7B-627189FB1C78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AF7439E-D3D1-4389-99A3-5520D8A1541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36858E3-33FF-F40E-4A26-11A44A7F0B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59E1F10-5F94-DD3F-E6F6-876ACF7A2E3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B4D642-8DBF-1D83-B52D-FCC1107DC421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8DFB0223-1DF4-184D-9E99-656BAC852C4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C5A5EB0-3936-B42F-543B-E6A5BF6F036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585492F-DF56-E681-C5E9-7A3346A605F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6354A7ED-0B6A-3E7F-C803-54D6A2CCDA8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C30FB4DE-E1FF-0AD5-CC26-20340E8B8E9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5AA59B2-4217-D370-24DB-8539915868B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F484E3-2DE6-8CB7-106D-A2256DD14B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1081478-ADF8-AB2B-A3B0-96955024547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ab7dcf-7cfe-46ad-bcb6-9547da70cf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F70CB4C539C24E91FC440223AC791A" ma:contentTypeVersion="18" ma:contentTypeDescription="Creare un nuovo documento." ma:contentTypeScope="" ma:versionID="f01ea96245bc64cbc7e5142fec11b064">
  <xsd:schema xmlns:xsd="http://www.w3.org/2001/XMLSchema" xmlns:xs="http://www.w3.org/2001/XMLSchema" xmlns:p="http://schemas.microsoft.com/office/2006/metadata/properties" xmlns:ns3="c8ab7dcf-7cfe-46ad-bcb6-9547da70cf1b" xmlns:ns4="3fdb803b-0369-4112-8353-a18e80db3c95" targetNamespace="http://schemas.microsoft.com/office/2006/metadata/properties" ma:root="true" ma:fieldsID="391324e11b4f63fa82b764204a3e9b4a" ns3:_="" ns4:_="">
    <xsd:import namespace="c8ab7dcf-7cfe-46ad-bcb6-9547da70cf1b"/>
    <xsd:import namespace="3fdb803b-0369-4112-8353-a18e80db3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b7dcf-7cfe-46ad-bcb6-9547da70c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803b-0369-4112-8353-a18e80db3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A27A4E-B5A5-4A09-8DE0-9E15FC449E4A}">
  <ds:schemaRefs>
    <ds:schemaRef ds:uri="c8ab7dcf-7cfe-46ad-bcb6-9547da70cf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db803b-0369-4112-8353-a18e80db3c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16A790-5451-4F42-A6B3-57DA9914D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b7dcf-7cfe-46ad-bcb6-9547da70cf1b"/>
    <ds:schemaRef ds:uri="3fdb803b-0369-4112-8353-a18e80db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4705</Words>
  <Application>Microsoft Office PowerPoint</Application>
  <PresentationFormat>Presentazione su schermo (16:9)</PresentationFormat>
  <Paragraphs>434</Paragraphs>
  <Slides>25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8" baseType="lpstr">
      <vt:lpstr>Bebas Neue Regular</vt:lpstr>
      <vt:lpstr>Trebuchet MS</vt:lpstr>
      <vt:lpstr>Calibri</vt:lpstr>
      <vt:lpstr>inherit</vt:lpstr>
      <vt:lpstr>Chivo</vt:lpstr>
      <vt:lpstr>Times New Roman</vt:lpstr>
      <vt:lpstr>Bebas Neue</vt:lpstr>
      <vt:lpstr>DM Serif Display</vt:lpstr>
      <vt:lpstr>Fira Sans Black</vt:lpstr>
      <vt:lpstr>Calibri Light</vt:lpstr>
      <vt:lpstr>Roboto</vt:lpstr>
      <vt:lpstr>Arial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77</cp:revision>
  <cp:lastPrinted>2024-01-30T09:09:36Z</cp:lastPrinted>
  <dcterms:created xsi:type="dcterms:W3CDTF">2021-10-12T08:06:43Z</dcterms:created>
  <dcterms:modified xsi:type="dcterms:W3CDTF">2026-05-29T08:17:55Z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0x010100AFF70CB4C539C24E91FC440223AC791A</vt:lpwstr>
  </property>
</Properties>
</file>