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30"/>
  </p:notesMasterIdLst>
  <p:sldIdLst>
    <p:sldId id="256" r:id="rId5"/>
    <p:sldId id="303" r:id="rId6"/>
    <p:sldId id="1041" r:id="rId7"/>
    <p:sldId id="1048" r:id="rId8"/>
    <p:sldId id="1047" r:id="rId9"/>
    <p:sldId id="1046" r:id="rId10"/>
    <p:sldId id="1045" r:id="rId11"/>
    <p:sldId id="1039" r:id="rId12"/>
    <p:sldId id="1040" r:id="rId13"/>
    <p:sldId id="1038" r:id="rId14"/>
    <p:sldId id="1037" r:id="rId15"/>
    <p:sldId id="1025" r:id="rId16"/>
    <p:sldId id="1043" r:id="rId17"/>
    <p:sldId id="1044" r:id="rId18"/>
    <p:sldId id="1042" r:id="rId19"/>
    <p:sldId id="1036" r:id="rId20"/>
    <p:sldId id="939" r:id="rId21"/>
    <p:sldId id="1033" r:id="rId22"/>
    <p:sldId id="1020" r:id="rId23"/>
    <p:sldId id="1026" r:id="rId24"/>
    <p:sldId id="979" r:id="rId25"/>
    <p:sldId id="1021" r:id="rId26"/>
    <p:sldId id="1023" r:id="rId27"/>
    <p:sldId id="1032" r:id="rId28"/>
    <p:sldId id="1031" r:id="rId29"/>
  </p:sldIdLst>
  <p:sldSz cx="9144000" cy="5143500" type="screen16x9"/>
  <p:notesSz cx="6819900" cy="99187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Fira Sans Black" panose="020B0604020202020204" charset="0"/>
      <p:bold r:id="rId37"/>
      <p:italic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orient="horz" pos="2709" userDrawn="1">
          <p15:clr>
            <a:srgbClr val="A4A3A4"/>
          </p15:clr>
        </p15:guide>
        <p15:guide id="3" pos="1587" userDrawn="1">
          <p15:clr>
            <a:srgbClr val="A4A3A4"/>
          </p15:clr>
        </p15:guide>
        <p15:guide id="4" orient="horz" pos="2051" userDrawn="1">
          <p15:clr>
            <a:srgbClr val="A4A3A4"/>
          </p15:clr>
        </p15:guide>
        <p15:guide id="5" pos="1111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9" roundtripDataSignature="AMtx7mjuLEV5YkJYNGG8J4J2A5gUncHF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A"/>
    <a:srgbClr val="81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E99C5-AF81-FE86-152C-78258345FDFC}" v="22" dt="2026-05-21T06:39:25.784"/>
    <p1510:client id="{F8908E9C-B6E7-3A82-A491-5CBECFC47BAB}" v="155" dt="2026-05-20T13:02:15.620"/>
  </p1510:revLst>
</p1510:revInfo>
</file>

<file path=ppt/tableStyles.xml><?xml version="1.0" encoding="utf-8"?>
<a:tblStyleLst xmlns:a="http://schemas.openxmlformats.org/drawingml/2006/main" def="{17603406-FA06-4DD6-A561-E7EF3DCCCF18}">
  <a:tblStyle styleId="{17603406-FA06-4DD6-A561-E7EF3DCCC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52DA06-C1A1-43C4-87DD-790B3C3F5A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529"/>
        <p:guide orient="horz" pos="2709"/>
        <p:guide pos="1587"/>
        <p:guide orient="horz" pos="2051"/>
        <p:guide pos="11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170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7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7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169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172" Type="http://schemas.openxmlformats.org/officeDocument/2006/relationships/theme" Target="theme/theme1.xml"/><Relationship Id="rId8" Type="http://schemas.openxmlformats.org/officeDocument/2006/relationships/slide" Target="slides/slide4.xml"/><Relationship Id="rId1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2" y="0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2" y="9421045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2" tIns="47798" rIns="95622" bIns="4779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00A1C87-2BCB-215B-D4CE-24C83A49A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F3642E1-4B8B-FD2D-D709-304368575D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540F2028-753E-FB8E-98CA-AB486F05C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5089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FB60AEB-7C68-DAAD-EC87-D967EC46C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5AF89F45-E500-7E23-663C-0F7342045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5E82BF0-0924-83AF-BCC1-9139764300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10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EBA5E7E-954D-CB64-6419-77002DFC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87E163B-BF85-2C7D-9657-E57A71B4B6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B70AF75-D3FD-B368-E77D-D84C3B82A3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6485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9432325-B79F-BFC4-F4EF-2FA600042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E6F920C-7A8C-58A3-CB99-14E380316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521ACB1-260E-F1DB-5E13-E99E1DF18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0156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E9F3BCD6-DAD6-A3DE-A440-A5A157D95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3DDB46FB-9A9C-0607-9B7A-516B3EE14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E2B9D0BE-21B3-F4E6-DF2E-BFB55024BB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863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D6F7A4-55A3-DED8-8C6A-3714A28EE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487A85DB-7ACB-B804-FC67-74DA7A4953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17986594-B84C-F033-B6AE-F817F2FF32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5932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285EACF-4224-3A86-A266-9B4044288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2A1C451-4ADF-1FCB-4796-B3E4A43E7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1162FC1-E7AD-C611-E490-70ACF5E5D4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4600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2E567227-A235-DA25-710F-CC9A60986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082B654D-0FBE-75DC-77C7-5F4296EC23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1A2D535-FE58-5544-F7D7-F2AF3E48C8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9182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4676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1BA5CFB0-36DC-2C44-6C51-6EA22D1C0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2390F645-3FBB-158F-F577-8DE39E7AF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2492669-4A34-95B2-28CF-1C9E081D42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085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CB98D2-35DD-8D3F-A174-D2E94F2F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BD65084A-273C-3771-3899-6D01AEB31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DBF5AE6C-D86B-7E5E-AC8F-FBEB9C6800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9955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881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9776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B67C7EE-1C42-30FF-62B5-AB33A66F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176823DF-8BE5-1BDB-2B16-5AAD99842D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0F1D5A5D-27B6-0019-18AC-F55B81848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63571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AB0B3873-3D9D-DF7D-B113-32965C4BA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7A76EB5A-AC80-2D4E-0A16-460D4F1CA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7CE7043A-DD62-E1F2-62DA-DC6A082E60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3157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C577042D-9044-2766-0DFE-C6423002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CFDE928-87FD-E3D4-7241-5B5A0E6DB0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2F0EBE22-96B1-F33B-238A-C3821E3907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535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AA2BC3-0636-EDC2-6491-F5DD1AFAE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F8A6AA02-0E8F-350F-340B-124D46BF06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8AE1B78C-BC57-A0ED-1D35-44B13E7DE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135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5584BF4-C719-98BD-94DE-CC4330DF2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DE698994-DAD0-60C7-324D-112570F17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CB7EC288-92B1-04F6-F53C-334D2973DD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230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DCCA3181-4613-ED8D-9D65-1632DC6E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CC2814D5-2B1D-CB5D-7286-2005657C87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F3A5621-A38D-2380-BB65-D3959E7A2E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8800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58E32F23-675F-AC12-1A05-CFEB33FFB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75BC1CBC-B46B-3A21-8408-54634E2A87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5B8EACC-71A1-6DD3-4016-3A31BD7A3E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072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B38FEA47-2869-E48C-5F4E-4B48E69D2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9D3E399A-8B2B-7E9E-1DF2-78B6A5259F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BAC9A295-ABCD-5D76-F8F7-4D68F9233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623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0BCE54E0-767F-4565-1CE4-A1486981A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60704DBC-E96F-0506-8EB2-283E33F7B6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4C60B83F-C0FF-E811-DB20-01FA48F3E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972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>
          <a:extLst>
            <a:ext uri="{FF2B5EF4-FFF2-40B4-BE49-F238E27FC236}">
              <a16:creationId xmlns:a16="http://schemas.microsoft.com/office/drawing/2014/main" id="{816D30EA-44BF-069E-FC6F-AF8833F88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>
            <a:extLst>
              <a:ext uri="{FF2B5EF4-FFF2-40B4-BE49-F238E27FC236}">
                <a16:creationId xmlns:a16="http://schemas.microsoft.com/office/drawing/2014/main" id="{8F28BD31-7C15-9E22-EFBA-263129EE0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4264718"/>
            <a:ext cx="5266944" cy="348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53" tIns="44114" rIns="88253" bIns="4411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>
            <a:extLst>
              <a:ext uri="{FF2B5EF4-FFF2-40B4-BE49-F238E27FC236}">
                <a16:creationId xmlns:a16="http://schemas.microsoft.com/office/drawing/2014/main" id="{9D8FD71B-150C-ECA1-5407-A6C0A52F8F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08075"/>
            <a:ext cx="5316537" cy="2990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1400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E1F90-08FA-D54A-3D09-FB705A1F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F1449-99D2-1DBE-7610-229CBFD0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250C8-EEA9-4FC2-84B6-88E288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70B4C-5808-F1A4-B785-6F49046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40023-D5A9-B7EA-9982-7E5035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5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C5EF2-34EB-CB78-5F6C-01EB9F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F7841-817E-355C-CCC4-6001123D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E8B8-2965-3AC0-10EA-4987E18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DB430-F6B6-AB20-B557-9A737D0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C37C5-C9E2-D338-FC49-05E116D8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20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B3428D-331B-5DC8-BA64-0DD8DA38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5CC2A7-B430-75FE-7B3A-A100DB37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45FBE-7CA5-5052-3BEF-F0DD9D7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0753-ECF5-FA92-CAA3-44816E59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5F9E8-F0B5-0B3D-E872-1C24048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34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>
            <a:spLocks noGrp="1"/>
          </p:cNvSpPr>
          <p:nvPr>
            <p:ph type="title"/>
          </p:nvPr>
        </p:nvSpPr>
        <p:spPr>
          <a:xfrm>
            <a:off x="723900" y="2131872"/>
            <a:ext cx="7696200" cy="121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DM Serif Display"/>
              <a:buNone/>
              <a:defRPr sz="6000" b="0"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723900" y="3259749"/>
            <a:ext cx="7696200" cy="46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2"/>
          </p:nvPr>
        </p:nvSpPr>
        <p:spPr>
          <a:xfrm>
            <a:off x="723900" y="1275625"/>
            <a:ext cx="7696200" cy="8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8000" b="0">
                <a:solidFill>
                  <a:schemeClr val="accent2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32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45">
            <a:extLst>
              <a:ext uri="{FF2B5EF4-FFF2-40B4-BE49-F238E27FC236}">
                <a16:creationId xmlns:a16="http://schemas.microsoft.com/office/drawing/2014/main" id="{27C077E6-D38E-56CE-99C2-F009100EF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3903" y="2131868"/>
            <a:ext cx="7696203" cy="1219315"/>
          </a:xfrm>
        </p:spPr>
        <p:txBody>
          <a:bodyPr lIns="91421" tIns="45701" rIns="91421" bIns="45701" anchor="b" anchorCtr="1">
            <a:noAutofit/>
          </a:bodyPr>
          <a:lstStyle>
            <a:lvl1pPr algn="ctr">
              <a:defRPr sz="6000"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  <p:sp>
        <p:nvSpPr>
          <p:cNvPr id="3" name="Google Shape;30;p45">
            <a:extLst>
              <a:ext uri="{FF2B5EF4-FFF2-40B4-BE49-F238E27FC236}">
                <a16:creationId xmlns:a16="http://schemas.microsoft.com/office/drawing/2014/main" id="{E5F82BEE-6937-4EAB-4D6B-11ED78C555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3259744"/>
            <a:ext cx="7696203" cy="468904"/>
          </a:xfrm>
        </p:spPr>
        <p:txBody>
          <a:bodyPr lIns="91421" tIns="45701" rIns="91421" bIns="45701" anchorCtr="1"/>
          <a:lstStyle>
            <a:lvl1pPr marL="457200" indent="-228600" algn="ctr">
              <a:buNone/>
              <a:defRPr sz="1800">
                <a:latin typeface="Chivo"/>
                <a:ea typeface="Chivo"/>
                <a:cs typeface="Chivo"/>
              </a:defRPr>
            </a:lvl1pPr>
          </a:lstStyle>
          <a:p>
            <a:pPr lvl="0"/>
            <a:endParaRPr lang="it-IT"/>
          </a:p>
        </p:txBody>
      </p:sp>
      <p:sp>
        <p:nvSpPr>
          <p:cNvPr id="4" name="Google Shape;31;p45">
            <a:extLst>
              <a:ext uri="{FF2B5EF4-FFF2-40B4-BE49-F238E27FC236}">
                <a16:creationId xmlns:a16="http://schemas.microsoft.com/office/drawing/2014/main" id="{541C5A20-A26B-5993-1B40-6A333D0564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3903" y="1275624"/>
            <a:ext cx="7696203" cy="833384"/>
          </a:xfrm>
        </p:spPr>
        <p:txBody>
          <a:bodyPr lIns="91421" tIns="45701" rIns="91421" bIns="45701" anchorCtr="1">
            <a:noAutofit/>
          </a:bodyPr>
          <a:lstStyle>
            <a:lvl1pPr marL="457200" indent="-228600" algn="ctr">
              <a:buNone/>
              <a:defRPr sz="8000">
                <a:solidFill>
                  <a:srgbClr val="ED7D31"/>
                </a:solidFill>
                <a:latin typeface="Bebas Neue Regular"/>
                <a:ea typeface="Bebas Neue Regular"/>
                <a:cs typeface="Bebas Neue Regular"/>
              </a:defRPr>
            </a:lvl1pPr>
          </a:lstStyle>
          <a:p>
            <a:pPr lvl="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421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ABCC0-15CF-FF95-F276-1ECDC11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438E5-77FB-81DB-0AFD-72453D10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53CEF-DB28-E5A1-A2AF-D8AA617D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527F2-3EC8-CB7E-35BF-A9A3EC7A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AE1E1-5236-3666-CDCB-7C9A9A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86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452B1-C183-6A33-A45C-F548A684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E4BCF-DE29-2FB0-503E-CB58371F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CBB71-837D-76AA-7173-136CAE5D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78591D-EC2C-DE3B-8285-4153A2B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C261-70DD-751A-C35C-BDC493E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7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3A6FC-B008-6A4F-C477-B9C1BA6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A12D9-E112-F582-F8B8-0B5E7981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658E0-BA0C-20AE-C9CB-210E9271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F6126-B6D7-F9C8-2479-78C978AC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30CFB-1B8C-766C-E677-FADE650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05C8F-B987-43C6-6485-267F4F3D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12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34401-2DD8-F830-F660-8DF56EE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D7325-0BC7-423F-C09E-F0C5A2A0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77991-E839-863B-9751-7376CB4E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A1C16-0519-B084-A56A-F16C0E2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BD247-13DB-4C28-D91E-245F8DD6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9ADB8-2A0E-768C-9444-06011CA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6B994-71F5-0AFE-7475-A7953C5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37196A-C6F9-F6F0-4E47-BC7FA12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947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8795B-A544-0E85-8577-FF9C34F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63DB-B4E3-8B3C-D4DB-9BAA70D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5EA101-1374-4679-9622-86B3970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A4215-763D-F723-F6E0-42F433B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50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ACBA2B-5194-AC00-A866-AD9C331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81E76-5731-CA9E-C0BC-0035722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2F493-347C-6D18-4DDB-D8A9E469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8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9FB0-FEF9-4A07-D606-6828750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8CE06-5123-256C-9A0E-4D3ED874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DB8B2-2A5F-1338-0CAB-737E471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8A3A7-8828-4FB1-0702-7AACB2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B820B-102B-1FB7-5EB5-6413A96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1E1F9-E825-0053-24F7-103B22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E4-3694-BFC8-AD35-1517E5E3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2A1FA-A011-3965-4E3E-DFED9985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44ADB2-CABB-41E1-EF7C-B4718AD8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9E0BC-E3A2-2F9A-4A3D-E697E92B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C781B-BB3A-2640-8BE0-D4F16E6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85F1F-089D-A279-3059-9A7BD1D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1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D2EDC2-F754-11A4-B0A5-2016FFE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446C2-6E62-8BC2-710E-B03C7DF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4FC1C-B79D-0C24-CA8B-3061D07C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8D99-890B-D64D-B4E4-467F4E81BD01}" type="datetimeFigureOut">
              <a:rPr lang="it-IT" smtClean="0"/>
              <a:t>22/05/2026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F1D13-F50A-9B9A-47BB-D105F36E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651BE-4D56-19A3-3FD4-CE789E0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202051" y="4425925"/>
            <a:ext cx="3941949" cy="434384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360" y="0"/>
            <a:ext cx="2011760" cy="44874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66120" y="0"/>
            <a:ext cx="2011760" cy="44874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77880" y="0"/>
            <a:ext cx="2011760" cy="44874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/>
              <a:t>ANIMATED INTRO FOR </a:t>
            </a:r>
            <a:r>
              <a:rPr lang="en">
                <a:solidFill>
                  <a:schemeClr val="dk2"/>
                </a:solidFill>
              </a:rPr>
              <a:t>SOCIAL MEDIA PLATFORMS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554360" y="0"/>
            <a:ext cx="2011760" cy="514350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566120" y="0"/>
            <a:ext cx="201176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77880" y="0"/>
            <a:ext cx="2011760" cy="514350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7200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93560C-ED79-1E71-94C0-1BB8C64B54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1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BB048FA-BD71-0931-6FC4-942B257B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9" y="1892282"/>
            <a:ext cx="1758764" cy="1279101"/>
          </a:xfrm>
          <a:prstGeom prst="rect">
            <a:avLst/>
          </a:prstGeom>
        </p:spPr>
      </p:pic>
      <p:sp>
        <p:nvSpPr>
          <p:cNvPr id="7" name="Anello 6">
            <a:extLst>
              <a:ext uri="{FF2B5EF4-FFF2-40B4-BE49-F238E27FC236}">
                <a16:creationId xmlns:a16="http://schemas.microsoft.com/office/drawing/2014/main" id="{D7002EE6-32D4-897C-9D24-FC41E2D0FB8B}"/>
              </a:ext>
            </a:extLst>
          </p:cNvPr>
          <p:cNvSpPr/>
          <p:nvPr/>
        </p:nvSpPr>
        <p:spPr>
          <a:xfrm>
            <a:off x="2294012" y="265357"/>
            <a:ext cx="4612785" cy="46127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58614-DB8E-F17B-3CC4-DEB11E6D59D2}"/>
              </a:ext>
            </a:extLst>
          </p:cNvPr>
          <p:cNvSpPr/>
          <p:nvPr/>
        </p:nvSpPr>
        <p:spPr>
          <a:xfrm>
            <a:off x="-360780" y="2205364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5B24C0-D2B5-5E00-DE5E-803FEA6F5B91}"/>
              </a:ext>
            </a:extLst>
          </p:cNvPr>
          <p:cNvSpPr/>
          <p:nvPr/>
        </p:nvSpPr>
        <p:spPr>
          <a:xfrm>
            <a:off x="6849988" y="2218953"/>
            <a:ext cx="282440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81E3F0E8-8BF6-4048-0208-A2B71629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8E303C02-CD22-7FB2-C3BF-9DFABEE970A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B6EA10F-9D9D-6EF4-4828-E26D842079E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360B71E-8C97-26C2-E17C-80971CFB04B0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produz</a:t>
            </a:r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cartotecnica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(ID-106001)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STAGE/APPRENDISTATO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di stampa e packaging, sarà inserita nel reparto produzione, inizialmente con tirocinio e con l'obiettivo di trasformare il rapporto in contratto di apprendistato per attività di: Supporto alle operazioni di stampa e allestimento; Gestione e movimentazione dei materiali in magazzino; Controllo qualità di base sulle lavorazioni; Collaborazione con il team di produzione nelle fasi operative quotidiane.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Diploma di maturità, preferibilmente ad indirizzo grafico (non vincolante). Nessuna esperienza richiesta: formazione interna aziendale.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08:00 - 17:00 - Grafica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tirocinio 700 € mensili . Al termine, apprendistato con retribuzione mensile media lorda di 1500 € 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92A20E3-9E4B-4404-FB64-59623CD933E4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D985FB6-47C1-4889-11C8-BFE97BF268E8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7CEFE05-2AE1-85C2-2726-00B9491452D3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B31D90B-743B-BE5F-23E6-74F0AA065FA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83EC51E1-2CE5-A4B6-1030-E65B64B0966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4ACFB88E-18C0-056F-FAA3-E153EF012EF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5548B4-F85A-06EC-A024-02F32DD6C81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106D097-4E75-9E46-CF50-26D394AE4F3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24B58AE-C687-F67F-F686-CDA2A8CFF88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4D18AC6-5FDC-57D1-784A-9D3DF1D002E0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219EE89F-C126-0991-A49E-EA3BAC41E59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D6965F0-DBDB-9338-AC0C-A11C50C1BA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F480208-7AFC-FE25-06B8-CE419051680B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4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1516FC2-5175-693D-BE98-A5FDF02E8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45AD63FC-ED0F-81B0-339F-62FB4261ACB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14DBA971-411F-6C37-A6F3-593F7F616BA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B9F80E2-446D-786D-740D-0C57508FFCD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  Merchandiser GDO </a:t>
            </a:r>
            <a:r>
              <a:rPr lang="it-IT" sz="4000" b="1" err="1">
                <a:solidFill>
                  <a:srgbClr val="C00000"/>
                </a:solidFill>
                <a:latin typeface="Calibri"/>
                <a:cs typeface="Calibri"/>
              </a:rPr>
              <a:t>pt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(ID-105950)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CONTRATTO INTERMITTENTE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IPER FIORDALISO ROZZANO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Le risorse, per azienda della Grande Distribuzione che fornisce servizi di merchandiser, si dovranno occupare di movimentazione merci con transpallet manuale, rifornimento scaffali e controllo giacenze.</a:t>
            </a:r>
            <a:endParaRPr lang="it-IT">
              <a:ea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</a:t>
            </a:r>
            <a:r>
              <a:rPr lang="it-IT" sz="1200" b="1" err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IDEALE</a:t>
            </a:r>
            <a:r>
              <a:rPr lang="it-IT" sz="1200" err="1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buona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conoscenza lingua italiana, disponibilità part time mattino, Patente B, automunito.</a:t>
            </a:r>
            <a:endParaRPr lang="it-IT" sz="1200" b="1">
              <a:latin typeface="Calibri"/>
              <a:ea typeface="Calibri"/>
              <a:cs typeface="Calibri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latin typeface="Calibri"/>
                <a:ea typeface="Calibri"/>
                <a:cs typeface="Calibri"/>
              </a:rPr>
              <a:t>Part 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mattina dalle 9.00, 14/20h settimanali a chiamata da </a:t>
            </a:r>
            <a:r>
              <a:rPr lang="it-IT" sz="1200" b="1" err="1">
                <a:latin typeface="Calibri"/>
                <a:ea typeface="Calibri"/>
                <a:cs typeface="Calibri"/>
              </a:rPr>
              <a:t>lunedi</a:t>
            </a:r>
            <a:r>
              <a:rPr lang="it-IT" sz="1200" b="1">
                <a:latin typeface="Calibri"/>
                <a:ea typeface="Calibri"/>
                <a:cs typeface="Calibri"/>
              </a:rPr>
              <a:t> a sabato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MKT OPERATIVO</a:t>
            </a:r>
            <a:endParaRPr lang="it-IT" sz="1200" b="1">
              <a:solidFill>
                <a:schemeClr val="tx1"/>
              </a:solidFill>
              <a:ea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netto 7/8 € l'ora.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04046C1-0E18-CFA8-0EC7-6AD7CCCDF45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FA2ECB56-E858-D402-E3DB-B8F9D396423B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EE522178-759B-2218-9843-E97752CC4328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3244E754-E15D-74BD-4EB3-094AA7B82EDD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D81DD91F-854B-84E3-FA88-23D8A3502A0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76256B-B94B-B9D5-99CB-D5A08BA4A55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7C5114E-4912-AEB4-1832-65FEA633A8CB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48A74E0-6C71-1647-77EB-2C653165CD0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397A63A-606A-634E-1A65-6FDAC95E4D5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D270B253-9DC6-AA3B-3D3E-27B4B7E1F11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3C28A349-AF93-2910-1868-B61A56548A0D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6820412-8585-9367-8889-C22846296D9A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48B2ADAF-DECD-CEB8-5ED7-4454E1BD5DE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4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15326AD-9BDB-15CB-4E6D-89C740CFE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C449ED9-0B61-0FA3-CAD7-89C4A6D57956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DC0469C-578C-A797-357A-76A26046636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6A763E1-4823-16C6-65CB-D58DBFDC1801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Addetto/a reparto/cassa </a:t>
            </a:r>
            <a:r>
              <a:rPr lang="it-IT" sz="2000" b="1" err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ID-105920)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GAGGIANO, BUCCINASCO E BASIGLIO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offrire assistenza nella scelta della carne e fornendo informazioni sulla provenienza e le caratteristiche dei vari tagli. Dovrà tagliare, preparerai e confezionerai la carne secondo le richieste dei clienti, garantendo la massima freschezza e qualità.</a:t>
            </a:r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Preferibile esperienza nel ruolo e disponibilità a turni e ad imparare. Preferibile HACCP.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full time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39CFDFB-34D2-E3A0-4A0F-CCBB4217071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9FFB4644-2592-499E-9899-2C53BC92DF7D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C80ECD05-EE3C-4575-25DA-C58B521F364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D33005C-DC0F-946E-F92B-0830FAB1E53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896D2A3-639B-C8E1-E1BB-0B2B5063B678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6C96913-0FA9-ED02-1A86-716AC34B94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1E0F87-CAF4-1756-F360-ACD74A1457E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32F35222-3F2A-36E4-AB12-A880B468D55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C6992B25-6BDB-0A96-218E-1A1B0FE647E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26501593-12DD-700F-2191-3B39F00D8E8E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5302385-CF37-F125-126B-4748940F0501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88656D1-67C3-4552-9EB4-8F3820AB177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034C017-1F51-823C-3A5F-C32CCBE72C5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15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61A57C0-AF17-C248-6DBE-E906701AC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B957CEA-1520-C6FC-576C-4060C9F8DDF1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A1E8079-5B34-6DD5-2DA7-4AF568562129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B9CD297B-771D-68FC-E306-9F0DE625B55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macelleria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OPERA, BASIGLIO, BUCCINASCO E MILANO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E2916CE-D15A-2587-A5EF-3D537C8F8EE5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25E1D801-E80B-AD33-E4FE-9475E4AC9066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06C1D498-8291-6FDD-8E97-DEA209E7F25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AF364D-50A0-7D00-F13A-7D1DD105D99A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8394079-1B6F-4A39-1FA5-0C5F279823E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161E044-A849-F02A-EA75-FA9FBFAB102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F21F885D-E45D-4228-C632-82ACBED54E1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4A10E2B-219E-5DDB-E5D7-F494F375470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73FBC9A5-5249-DF8B-56D7-A3E4E626597A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3564DD4-F227-1504-D346-9A8B9599608B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B583C5F-A7AB-86AA-B007-E6A9E3E5DE76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5F9E3BA-F6EA-B24E-8498-EDAD717F079B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569B2D1-94D5-1685-529B-7B9F0CEAFFE0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2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7B118002-6F72-1CFB-1A65-C099B25B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2595A40B-8509-E6A1-C2A2-CB66C14F40E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441D2D-98F1-19A6-0D8E-2086D4117456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DDFE1CD-6BD7-99FD-9554-E4EDBDAD953D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ortofrutta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(ID-105917)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  <a:ea typeface="Calibri"/>
                <a:cs typeface="Calibri"/>
              </a:rPr>
              <a:t>OPERA, BASIGLIO, BUCCINASCO E MILANO</a:t>
            </a:r>
            <a:endParaRPr lang="it-IT" sz="2000" b="1">
              <a:latin typeface="Roboto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accoglienza clienti, assistenza nella scelta dei prodotti e informazioni dettagliate sulla qualità e provenienza della frutta e della verdura.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Part time e 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25/30/40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 sz="12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96096658-4D85-8FB8-5F42-299F20AA201A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F5FCEE5-4E9C-02C8-D988-DF8F0E616AC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9B10204-265E-85A4-2C74-44DCF112AB0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7013376-7662-6A8B-3E34-1567C22B594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FA0AB12D-07E1-B438-4C93-066D8119C8C3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8626158-27B6-099D-A377-89CFCE65D11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78F7DF20-00A9-9387-4D14-30AD710887C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2B75C0F-F9D2-11B0-DA2C-63577ADD018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733599F-01E6-BED2-DFA5-0492FE2CD75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4B890CA-C00E-6E92-8778-469305C7405C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0965D202-B292-22A0-5019-50B7B232515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0FAE111-C2BB-472C-15BF-F90E6B76F497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B951D3BA-7494-FF46-F6FD-AD2C98ACFA9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90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0C00A6D-3A32-4D53-B992-D616D9533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1C1E062-E809-4CDB-2193-9A967087E020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42B8EA2-0704-0AA7-D024-68F3A5E61283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67DFA93-BA45-12F5-2C89-F2EF809325D8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Addetto/a pescheria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(ID-105915)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DETERMINATO/INDETERMINATO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Unes Maxi di Opera, si dovrà occupare di allestimento e del rifornimento del banco pescheria, mantenendolo sempre ordinato e invitante, controllare quotidianamente le scorte di magazzino e gli ordini in arrivo, monitorando le date di scadenza e assicurando una corretta rotazione dei prodotti.         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 </a:t>
            </a:r>
            <a:endParaRPr lang="it-IT"/>
          </a:p>
          <a:p>
            <a:endParaRPr lang="it-IT" sz="1200" b="1">
              <a:solidFill>
                <a:srgbClr val="C0000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Disponibilità a turni e ad imparare. Preferibile HACCP.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su turni anche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we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e festivi – Commercio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4° livello o 3° livello base del CCNL del Terziario, della Distribuzione e dei Servizi commisurato all’esperienza del candidato</a:t>
            </a:r>
          </a:p>
          <a:p>
            <a:endParaRPr lang="en-US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19A3DD2-30A4-A1EB-3F3A-22D04390718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CCA12232-62D3-FC47-331C-D28DA61C695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1A8B183-C847-5F07-7A90-DFFB2884DA9F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DD3E8482-E673-962B-E5A2-851ABD5BE13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641712E-CF35-34F4-93FF-C64103909235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7244E7E6-050A-96C9-FCCF-6D0839923D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8F7450F7-D802-1206-6F62-CFA0F1BFB98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F85EC52F-4BFC-58AC-8ABE-16F51793293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1F6BC7B0-1563-DBAE-1B31-B2DE4D1E232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705284D-6372-2636-C53E-47090F25508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BDF4735-C4B1-25D3-8354-5A0C58E6CC0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6072B936-FDB3-FDA1-65EA-5BD1E79ACD5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18FFF027-63AF-F21C-0DA4-8832ED40A80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8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19B7BBE-3A4A-DE98-CB85-A25E6D6E5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36F899F-6C34-6587-DA83-6B6E4563EBF4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58489764-D1D7-FEDA-6F06-CA31E7F7984A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A464EE72-C246-396D-4280-6B53604A3C17}"/>
              </a:ext>
            </a:extLst>
          </p:cNvPr>
          <p:cNvSpPr txBox="1"/>
          <p:nvPr/>
        </p:nvSpPr>
        <p:spPr>
          <a:xfrm>
            <a:off x="1106292" y="1193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Stage help desk software</a:t>
            </a:r>
            <a:endParaRPr lang="it-IT" sz="4000" b="1">
              <a:solidFill>
                <a:srgbClr val="C00000"/>
              </a:solidFill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(ID-105890)</a:t>
            </a:r>
            <a:r>
              <a:rPr lang="it-IT" sz="2000">
                <a:latin typeface="Calibri"/>
                <a:ea typeface="Calibri"/>
                <a:cs typeface="Calibri"/>
              </a:rPr>
              <a:t> 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STAGE FINALIZZATO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società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fabbricazione apparecchiature per controlli processi industriali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all’interno del team software</a:t>
            </a:r>
            <a:r>
              <a:rPr lang="it-IT" sz="1200" b="0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,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verrà formato sui prodotti hardware e software commercializzati dall’azienda con obiettivo di supportare da remoto i clienti finali. Le attività seguite saranno: presa in carico ticket, analisi problematiche, collegamento remoto presso strutture clienti, contatto diretto con cliente per verifiche/ risoluzione problemi, chiusura ticket.</a:t>
            </a:r>
            <a:endParaRPr lang="it-IT"/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titolo studio in linea con mansioni tirocinio, conoscenze informatiche base, Windows, pacchetto office, networking (configurazioni rete, indirizzi IP), gradita conoscenza Microsoft SQL Server, sintassi T-SQL, buona conoscenza lingua inglese (almeno livello B1), automuniti.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Full</a:t>
            </a:r>
            <a:r>
              <a:rPr lang="it-IT" sz="1200" b="1">
                <a:latin typeface="Calibri"/>
                <a:ea typeface="Calibri"/>
                <a:cs typeface="Calibri"/>
              </a:rPr>
              <a:t>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latin typeface="Calibri"/>
                <a:ea typeface="Calibri"/>
                <a:cs typeface="Calibri"/>
              </a:rPr>
              <a:t> o 8.00/9.00 – 17.00/18.00 (pausa pranzo 12.30 alle 13.30) </a:t>
            </a:r>
            <a:r>
              <a:rPr lang="it-IT" sz="1200" b="1" i="0">
                <a:effectLst/>
                <a:latin typeface="Calibri"/>
                <a:ea typeface="Calibri"/>
                <a:cs typeface="Calibri"/>
              </a:rPr>
              <a:t>–</a:t>
            </a:r>
            <a:r>
              <a:rPr lang="it-IT" sz="1200" b="1">
                <a:latin typeface="Calibri"/>
                <a:ea typeface="Calibri"/>
                <a:cs typeface="Calibri"/>
              </a:rPr>
              <a:t> M</a:t>
            </a:r>
            <a:r>
              <a:rPr lang="it-IT" sz="1200" b="1">
                <a:ea typeface="Calibri"/>
              </a:rPr>
              <a:t>etalmeccanica Industria</a:t>
            </a:r>
            <a:endParaRPr lang="it-IT" sz="12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Indennità tirocinio € 600</a:t>
            </a:r>
            <a:endParaRPr lang="it-IT" sz="1200" b="0" i="0">
              <a:effectLst/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62045D8E-174B-EEB5-F9B6-CD7D9EE9CB7E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D8A3187-CEEB-4837-823C-73C7A90D480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B56ADF6F-BF27-B9A2-D315-ED0B252DD4BD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7A77468-112B-0016-4C4B-8BD376A41F6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B8C76846-A507-9040-5528-07B4E79B922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62CD43D4-2EF5-5904-E6B5-AED35370673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8C9AE76-20A0-8A67-91FC-F97AF87F0B4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B649395-83A4-8877-EE6A-9462197A01B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F66F47D-FF1C-2FBF-1110-9FC538800857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4C197439-6243-4F09-2769-5DFE324B9493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D5D45DB-EEA1-B433-8C6D-D5D665C588A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7599111-C9D5-3818-DC0A-94D93706AE08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114A82A-709C-7123-8AE8-F85643C15E7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1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735BA09-7E48-6226-3580-5793EB45B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CFFD249A-2618-E538-6A8D-9547D3015C2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5EC3D6-58AA-A0BA-DB46-F05E5905E01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9726E90-6320-0A27-B47C-C0A0419F1CD6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Consegne prodotti ittici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(ID-105852)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marL="898525"/>
            <a:endParaRPr lang="it-IT" sz="20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    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</a:t>
            </a:r>
            <a:endParaRPr lang="it-IT" sz="1200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Azienda di commercializzazione prodotti ittici ricerca risorsa che si dovrà recare presso la struttura di Opera, dove inizierà la preparazione dei servizi di consegna a lui affidati. Una volta finita la preparazione della merce, dovrà caricare il suo furgone e partire con le consegne nella zona di Milano ed hinterland presso i ristoranti clienti. Una volta terminato il giro di consegne, rientrare in sede, procedere con le pulizie del mezzo e sistemazione luogo di lavoro.</a:t>
            </a:r>
          </a:p>
          <a:p>
            <a:endParaRPr lang="it-IT" sz="1200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</a:t>
            </a:r>
            <a:r>
              <a:rPr lang="it-IT" sz="1200">
                <a:solidFill>
                  <a:srgbClr val="DA1A2A"/>
                </a:solidFill>
                <a:latin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Esperienza nel ruolo e PATENTE B.</a:t>
            </a:r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36/40 ore da LUN /SAB da 06:00 alle 12:00 – Terziario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 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14 mensilità, lordo mensile di 1674.34 </a:t>
            </a:r>
            <a:r>
              <a:rPr lang="it-IT" sz="1200">
                <a:latin typeface="Calibri"/>
                <a:ea typeface="Calibri"/>
                <a:cs typeface="Calibri"/>
              </a:rPr>
              <a:t>€</a:t>
            </a:r>
          </a:p>
          <a:p>
            <a:endParaRPr lang="it-IT" sz="1200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C9CF6EE1-8FE2-7870-DEBC-C7C4F09B5632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4AE3ACA-1D8F-A971-CF37-A48E8460ECA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B8CDBFE-D181-2F7B-4CD1-BF75DF2BBDCC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0CE0DF02-6D29-D070-5879-EAECD4F1BBDF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9080BF88-E485-6435-F1BB-3368F1C6ED2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94BD7E5-B0F3-789E-C9A2-3074EA9CF518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754C332-836A-E3DD-6808-4F598A0B494E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BC89ABA-D6D0-1573-B7B1-F57EB86A9FF9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5AA9D54D-155C-40EA-384F-445BC298811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5A14FD9-79EB-67A1-A9FA-890D115837C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55E6F63-0688-D2E8-FC12-5B159B4784A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2064EE-F247-30A7-45BB-C2AEEE7A6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B145DD0-8E32-8790-5664-A72891126833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9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CF0BFC3-2E06-5818-2830-109574BB3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133E472-CA2C-1162-FBA9-60C1B5773A1D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36D27FE-A1F9-EC7C-C9AF-28F7C010710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478A4AB-5DE2-4CB9-38B0-E8B26CD4949E}"/>
              </a:ext>
            </a:extLst>
          </p:cNvPr>
          <p:cNvSpPr txBox="1"/>
          <p:nvPr/>
        </p:nvSpPr>
        <p:spPr>
          <a:xfrm>
            <a:off x="1106292" y="1193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Tecnico elettronico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 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(ID-105508)</a:t>
            </a:r>
            <a:r>
              <a:rPr lang="it-IT" sz="2000">
                <a:latin typeface="Calibri"/>
                <a:ea typeface="Calibri"/>
                <a:cs typeface="Calibri"/>
              </a:rPr>
              <a:t>  </a:t>
            </a: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APPRENDISTATO</a:t>
            </a:r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OPERA 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0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La risorsa, per azienda operante in ambito produzione, vendita e manutenzione di sistemi fissi di analisi dei prodotti della combustione, centraline e rivelatori di gas per ambiti civili e industriali, si occuperà di Laboratorio: attività di assemblaggio, cablaggio, collaudo e manutenzione su sistemi di nostra produzione; Service Esterno: interventi tecnici, installazioni e manutenzioni presso nostri clienti (trasferte giornaliere sul territorio);  R&amp;D Collaboration: collaborazione attiva con il team interno per il miglioramento continuo dei prodotti e lo sviluppo di nuovi progetti tecnologici.</a:t>
            </a:r>
          </a:p>
          <a:p>
            <a:pPr algn="l"/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 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Disponibilità</a:t>
            </a:r>
            <a:r>
              <a:rPr lang="it-IT" sz="1600" b="0" i="0">
                <a:solidFill>
                  <a:srgbClr val="202020"/>
                </a:solidFill>
                <a:effectLst/>
                <a:latin typeface="inherit"/>
              </a:rPr>
              <a:t> 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a trasferte giornaliere presso i clienti; spiccata attitudine pratica, precisione nel cablaggio/assemblaggio e naturale capacità di </a:t>
            </a:r>
            <a:r>
              <a:rPr lang="it-IT" sz="1200" err="1">
                <a:solidFill>
                  <a:srgbClr val="202020"/>
                </a:solidFill>
                <a:latin typeface="Calibri" panose="020F0502020204030204" pitchFamily="34" charset="0"/>
              </a:rPr>
              <a:t>problem</a:t>
            </a:r>
            <a:r>
              <a:rPr lang="it-IT" sz="1200">
                <a:solidFill>
                  <a:srgbClr val="202020"/>
                </a:solidFill>
                <a:latin typeface="Calibri" panose="020F0502020204030204" pitchFamily="34" charset="0"/>
              </a:rPr>
              <a:t> solving; conoscenza dei principi di programmazione; competenze in progettazione CAD / 3D; forte interesse per il mondo dell'automazione, dell'elettronica applicata e dei sistemi embedded.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Full time 40 h settimanali 8.30/18.00 – M</a:t>
            </a:r>
            <a:r>
              <a:rPr lang="it-IT" sz="1200" b="1" i="0">
                <a:solidFill>
                  <a:srgbClr val="202020"/>
                </a:solidFill>
                <a:effectLst/>
                <a:latin typeface="Arial" panose="020B0604020202020204" pitchFamily="34" charset="0"/>
              </a:rPr>
              <a:t>etalmeccanica</a:t>
            </a:r>
            <a:endParaRPr lang="it-IT" sz="1200" b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 b="0" i="0">
                <a:solidFill>
                  <a:srgbClr val="202020"/>
                </a:solidFill>
                <a:effectLst/>
                <a:latin typeface="Calibri" panose="020F0502020204030204" pitchFamily="34" charset="0"/>
              </a:rPr>
              <a:t>da contratto</a:t>
            </a: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605D9243-75E1-17D8-D941-7C96AB27684F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65634B68-A1A0-C9D3-C94F-CFA6E046704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BC8C0D41-9E7D-367F-2452-12ADCF0661A6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5E1BCFE8-DD71-A082-0A4D-A01BD2E566D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8305191F-1669-D4CB-F464-2A69BDED9AB6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F41F7887-4D0E-70A8-30F5-7CDFC13D5A51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A106A6B8-D4F6-76DA-3C4F-B29A17E523FA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F3929D9-D9FC-C1C4-300F-6DE06E017E46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1094A5B-2026-9CDA-9BD4-37A14385CCF0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2B3BB98-B109-2DA3-9F03-48D940A30BAC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FBE54CFC-92E9-5822-E23F-AA00E72A02A6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0ABDB30-E4B1-9586-C1E6-1A42F6732FB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A68B3A4-0EAA-2E91-9301-6CBB72B73AB4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72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2 Operai metalmeccanici </a:t>
            </a:r>
            <a:endParaRPr lang="it-IT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(ID-105244)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DETERMINATO/INDETERMINATO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LACHIARELLA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Le risorse, per storica azienda che produce motori elettrici per ascensori, si dovranno occupare di: Assemblaggio motori elettrici; Creazione bobine in rame; Inserimento nello statore di bobine; Lastratura bobine; Test di collaudo dell'avvolgitore elettrico.</a:t>
            </a: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Conoscenza del settore elettronico.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8.00/12.00- 15.30/17.30 dal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lunedi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al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venerdi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- Metalmeccanico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da contratto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1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4">
            <a:extLst>
              <a:ext uri="{FF2B5EF4-FFF2-40B4-BE49-F238E27FC236}">
                <a16:creationId xmlns:a16="http://schemas.microsoft.com/office/drawing/2014/main" id="{329E4BED-BB0F-5DD4-7EA1-E488E38FA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862" y="148463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it-IT" sz="4800" b="1">
                <a:solidFill>
                  <a:srgbClr val="C00000"/>
                </a:solidFill>
                <a:latin typeface="Fira Sans Black" panose="020B0503050000020004" pitchFamily="34" charset="0"/>
                <a:cs typeface="Calibri" panose="020F0502020204030204" pitchFamily="34" charset="0"/>
              </a:rPr>
              <a:t>Offerte di Lavoro</a:t>
            </a:r>
          </a:p>
        </p:txBody>
      </p:sp>
      <p:sp>
        <p:nvSpPr>
          <p:cNvPr id="6" name="Google Shape;245;p6">
            <a:extLst>
              <a:ext uri="{FF2B5EF4-FFF2-40B4-BE49-F238E27FC236}">
                <a16:creationId xmlns:a16="http://schemas.microsoft.com/office/drawing/2014/main" id="{5DF9696D-11E3-A3CE-73F5-597F50785EE6}"/>
              </a:ext>
            </a:extLst>
          </p:cNvPr>
          <p:cNvSpPr/>
          <p:nvPr/>
        </p:nvSpPr>
        <p:spPr>
          <a:xfrm rot="5400000">
            <a:off x="3664773" y="923799"/>
            <a:ext cx="158374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33C1AB-9132-4349-86FA-D307A85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867"/>
            <a:ext cx="9144000" cy="17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D5CF9B7-C4EE-415B-A96B-09385B434423}"/>
              </a:ext>
            </a:extLst>
          </p:cNvPr>
          <p:cNvSpPr txBox="1">
            <a:spLocks/>
          </p:cNvSpPr>
          <p:nvPr/>
        </p:nvSpPr>
        <p:spPr>
          <a:xfrm>
            <a:off x="530862" y="2297950"/>
            <a:ext cx="6858000" cy="86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it-IT" sz="2000">
                <a:latin typeface="Calibri"/>
                <a:cs typeface="Calibri"/>
              </a:rPr>
              <a:t>Centro per l’Impiego di ROZZANO aggiornate al 22/05/2026</a:t>
            </a:r>
            <a:endParaRPr lang="it-IT" sz="2000">
              <a:latin typeface="Calibri" panose="020F050202020403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30D18-4419-4A2F-894E-510E6B3095D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-7352"/>
            <a:ext cx="56483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CDFA797B-67C8-B81C-467D-22722B3F9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FF30263D-2968-43C3-4DC7-1E36026A880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7C5687A6-6ED9-6044-1146-CBC5E562810D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A0253D1-D781-F137-73B8-A8C061F81E7E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Magazziniere/Autista </a:t>
            </a:r>
            <a:endParaRPr lang="it-IT">
              <a:ea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                           (ID-104912)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 E VERNATE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magazzino (sistemazione, carico e scarico) e consegne presso clienti. Richiesti spostamenti tra le 2 sedi.</a:t>
            </a:r>
            <a:endParaRPr lang="it-IT"/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 PATENTE B e PATENTINO DEL MULETTO.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07.00-16.00 – Industria Grafica</a:t>
            </a:r>
            <a:endParaRPr lang="it-IT" sz="1200" b="1">
              <a:solidFill>
                <a:srgbClr val="202020"/>
              </a:solidFill>
              <a:latin typeface="Calibri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Roboto"/>
                <a:cs typeface="Roboto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0CCDACF3-47AD-B7E4-129B-DAD426E34278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BCF80634-5332-DFBE-C66F-F8886E47F43F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8D3209EC-DEEE-F477-9604-39450B93B6FE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2E39031E-10AB-343B-8B14-1620F75B864C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024072A8-9CB3-79A4-16BC-47FB56C1EAB9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C1EFFD9-4B24-F8D5-7177-635A6B5561C2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045B783-1A25-87C7-77B2-3FB3F83C03FF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2607D64-630F-1925-C1C8-1406D7D93758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899C02A0-5660-9AB2-5FE4-6BA360FF9F0C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1FDA9F0F-0A1B-2C20-53F2-3B72F346F88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4B9683EF-A42E-D635-1DEF-73A9B8FCEC4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2430574D-32B7-9051-04F4-EE2DC457D0DC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D49AA7D3-341D-CD62-EF89-E1F001E88341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266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048416" y="226710"/>
            <a:ext cx="7841962" cy="48251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   Operaio generico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(ID-104515)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endParaRPr lang="it-IT"/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EMANUELE</a:t>
            </a:r>
          </a:p>
          <a:p>
            <a:endParaRPr lang="it-IT" sz="2000" b="1">
              <a:solidFill>
                <a:srgbClr val="202020"/>
              </a:solidFill>
              <a:highlight>
                <a:srgbClr val="FFFFFF"/>
              </a:highlight>
              <a:latin typeface="+mn-lt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l"/>
            <a:r>
              <a:rPr lang="it-IT" sz="1200">
                <a:solidFill>
                  <a:srgbClr val="202020"/>
                </a:solidFill>
                <a:latin typeface="Calibri"/>
              </a:rPr>
              <a:t>La risorsa, per azienda metalmeccanica produttrice di mole abrasive, si occuperà di: Miscelazione: Pesatura e dosaggio di abrasivi (corindone), resine e additivi; Stampaggio: Caricamento impasti e conduzione delle presse (manuali/auto); Finitura: Rettifica dei diametri, </a:t>
            </a:r>
            <a:r>
              <a:rPr lang="it-IT" sz="1200" err="1">
                <a:solidFill>
                  <a:srgbClr val="202020"/>
                </a:solidFill>
                <a:latin typeface="Calibri"/>
              </a:rPr>
              <a:t>boccolatura</a:t>
            </a:r>
            <a:r>
              <a:rPr lang="it-IT" sz="1200">
                <a:solidFill>
                  <a:srgbClr val="202020"/>
                </a:solidFill>
                <a:latin typeface="Calibri"/>
              </a:rPr>
              <a:t> e rimozione imperfezioni; Collaudo: Test di sicurezza (scoppio/velocità), equilibratura e controllo misure; Logistica: Marcatura dati tecnici, etichettatura e imballaggio protettivo.</a:t>
            </a:r>
          </a:p>
          <a:p>
            <a:pPr algn="l"/>
            <a:endParaRPr lang="it-IT" sz="1200">
              <a:solidFill>
                <a:srgbClr val="202020"/>
              </a:solidFill>
              <a:latin typeface="Calibri" panose="020F0502020204030204" pitchFamily="34" charset="0"/>
            </a:endParaRPr>
          </a:p>
          <a:p>
            <a:pPr algn="l"/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latin typeface="Calibri"/>
              </a:rPr>
              <a:t>Si richiede interesse per  il settore, si valutano profili anche senza esperienza.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Full Time 8.00/17.00 </a:t>
            </a:r>
            <a:r>
              <a:rPr lang="it-IT" sz="1200" b="1" err="1">
                <a:solidFill>
                  <a:srgbClr val="202020"/>
                </a:solidFill>
                <a:latin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- </a:t>
            </a:r>
            <a:r>
              <a:rPr lang="it-IT" sz="1200" b="1" err="1">
                <a:solidFill>
                  <a:srgbClr val="202020"/>
                </a:solidFill>
                <a:latin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latin typeface="Calibri"/>
              </a:rPr>
              <a:t>  - Metalmeccanico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da valutare in base al profilo senior o junior 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65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Operatore macchine da stampa</a:t>
            </a:r>
            <a:endParaRPr lang="it-IT">
              <a:ea typeface="Calibri"/>
            </a:endParaRP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digitali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</a:t>
            </a:r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junior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(ID-103880)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INDETERMINATO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BINASCO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 si dovrà occupare di stampa su macchine digitali.</a:t>
            </a:r>
            <a:endParaRPr lang="it-IT"/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possesso diploma, capacità di collaborazione tra i colleghi, preferibile patente B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 time: 09.00-13-00 14.00-18.00 – Industria Grafica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 a partire da € 20.000.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0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ADB0C37F-AF76-8E94-1575-C4EC38E4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72DC695-45FF-1516-0D1B-A44D0836EA77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FC1875F-08EC-CDE7-BA64-0C3F51CD890F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504796CC-EA1B-BB72-55BE-F46DD9D4AD91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Cuoco c/esperienza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(ID-103879)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SAN ZENONE AL LAMBRO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 realtà del mondo no profit attiva in vari ambiti e per diversi tipi di fragilità, per il proprio centro di accoglienza per richiedenti asilo politico di San Zenone al Lambro, si occuperà delle seguenti mansioni: Preparazione dei pasti; Gestione della cucina: scorte, approvvigionamenti, conservazione e ordine; Preparazione e distribuzione dei pasti per grandi numeri.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Esperienza in contesti con grossi volumi; Ottime capacità relazionali; Capacità di controllo squadra in cucina.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turni, 36 ore settimanali (6 gg su 7) 9.00/18.00 - Cooperative sociali</a:t>
            </a:r>
            <a:endParaRPr lang="it-IT" sz="1200" b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€ 20.000.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79EF0F-0610-D7D7-699F-4EC0C440A21B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8F6548C0-21AE-0B31-7A84-85C61936A4D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9F1A19B-BD32-386B-E9D7-BB3386CFE144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E6D9145A-F8B3-297E-AB54-9A04D34C1D7B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C158C207-8D0F-C207-36CF-320DA49EB3EB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D7FAA3EB-F23D-BB30-E62B-3DB5A68D79A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1CBC0E4C-F922-CB86-DA79-32ABCA5FF843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62FBBBC-7764-D35F-16AE-F76948F777C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AC23A0A1-7729-E76D-49B3-70F814A39431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7D3856-E7AE-5EF5-901C-2498C673013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83D9EB0-4C5A-655F-66BE-1632FE46FBDB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A1F51C56-F6EE-BB30-74AF-3BC37180D79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666628D-3BA0-D912-0191-77A104DFD7A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17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76F32A2-18CA-AE80-9EB6-A69D75350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4FE77FC-7DA1-D8E9-53B5-510E2202167F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1CAA5B89-F13D-084F-21F3-804B6747294A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69737426-692A-656C-A532-1CF6C3E977CD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Back office amministrativo</a:t>
            </a:r>
          </a:p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              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(ID-103776)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  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STAGE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  <a:endParaRPr lang="it-IT" sz="2000" b="1">
              <a:latin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 società che commercializza dispositivi medici, si occuperà di attività di data entry, archivio, compilazione data base, ricerche tramite internet di articoli da presentare in bandi di gara, ricerche fornitori...</a:t>
            </a:r>
            <a:endParaRPr lang="it-IT"/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 diploma scuola superiore, buona conoscenza lingua inglese (almeno liv. B1), buon uso pacchetto Office, indispensabile mezzo proprio per raggiungimento sede.</a:t>
            </a:r>
            <a:endParaRPr lang="it-IT" sz="1200">
              <a:solidFill>
                <a:srgbClr val="DA1A2A"/>
              </a:solidFill>
              <a:latin typeface="Calibri"/>
              <a:ea typeface="Roboto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Full time: 9.00/18.00 – Commercio Terziario e Servizi</a:t>
            </a: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latin typeface="Calibri"/>
                <a:ea typeface="Calibri"/>
                <a:cs typeface="Calibri"/>
              </a:rPr>
              <a:t>indennità di tirocinio € 600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7DEF33EC-CD16-CD47-9C07-3DA76C742F5E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FC1A1FC-A93F-B6D0-EB27-D0AF5AB29754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FE164099-4E98-FA4F-0A70-24D1CC8796CB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AC9F4A2D-0869-F06A-E83B-C5D1C686AE43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D0C93A3A-748E-7D6D-CAC8-757DA680C4AA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507E0574-77D5-C9C5-CF56-334B8C73AC9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E998BE5-4BFF-DFBF-E5C4-0E2854999F6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011C47A3-3142-4A27-DD9C-6733785DA30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E21F3548-38E4-7585-E6A9-EEF90602307B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D65E91E-440F-CAAE-DBE4-BE226C0B3FA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3E9C2139-96AD-F5B5-99AF-04938474E6C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37983D6D-7001-B090-F140-237C85BEB620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D4DE94D-02C6-1259-E588-447C458B3B7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82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5719C635-4773-BAC1-118F-5BEB2785C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5238904-FDBC-67D2-10B5-57801C21F31E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CC9A8A4C-C509-78C4-58B2-A5B22428444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CCFB1F6A-F743-5539-868E-88080C340387}"/>
              </a:ext>
            </a:extLst>
          </p:cNvPr>
          <p:cNvSpPr txBox="1"/>
          <p:nvPr/>
        </p:nvSpPr>
        <p:spPr>
          <a:xfrm>
            <a:off x="1213792" y="165100"/>
            <a:ext cx="7841962" cy="49602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Addetto/a gare d'appalto dispositivi medici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(ID-103693)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 DETERMINATO SCOPO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                           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         </a:t>
            </a:r>
            <a:r>
              <a:rPr lang="it-IT" sz="2000">
                <a:latin typeface="+mn-lt"/>
                <a:ea typeface="Calibri"/>
                <a:cs typeface="Calibri"/>
              </a:rPr>
              <a:t>       </a:t>
            </a:r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LOCATE TRIULZI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pPr algn="just"/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La risorsa, per società che commercializza dispositivi medici, si occuperà di scaricare gare da portali, analizzare fattibilità, predisporre documenti necessari per la partecipazione alle gare, caricare documenti redatti su piattaforme.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PROFILO IDEALE</a:t>
            </a:r>
            <a:r>
              <a:rPr lang="it-IT" sz="1200">
                <a:solidFill>
                  <a:srgbClr val="DA1A2A"/>
                </a:solidFill>
                <a:latin typeface="Trebuchet MS"/>
                <a:cs typeface="Calibri"/>
              </a:rPr>
              <a:t>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Indispensabile esperienza di almeno 2 anni nelle mansioni da ricoprire, indispensabile diploma allineato alle mansioni da ricoprire, buon uso Pacchetto Office e gestionali bandi di gara, indispensabile possesso mezzo proprio (per raggiungimento sede aziendale)</a:t>
            </a:r>
            <a:endParaRPr lang="it-IT" sz="1200" b="1">
              <a:solidFill>
                <a:srgbClr val="DA1A2A"/>
              </a:solidFill>
              <a:latin typeface="Roboto"/>
              <a:ea typeface="Roboto"/>
              <a:cs typeface="Roboto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ORARIO DI LAVORO E CCNL</a:t>
            </a:r>
            <a:r>
              <a:rPr lang="it-IT" sz="1200">
                <a:solidFill>
                  <a:srgbClr val="DA1A2A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time: 8.30-12.30//13.00-17.00 – Terziario 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ConfCommercio</a:t>
            </a:r>
            <a:endParaRPr lang="it-IT" sz="1200" b="1" err="1">
              <a:solidFill>
                <a:srgbClr val="202020"/>
              </a:solidFill>
              <a:latin typeface="Roboto"/>
              <a:ea typeface="Roboto"/>
              <a:cs typeface="Roboto"/>
            </a:endParaRPr>
          </a:p>
          <a:p>
            <a:endParaRPr lang="it-IT" sz="1200" b="1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DA1A2A"/>
                </a:solidFill>
                <a:latin typeface="Roboto"/>
                <a:ea typeface="Roboto"/>
                <a:cs typeface="Roboto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RAL circa € 30.000 da definire in fase di colloquio in base all'esperienza.</a:t>
            </a:r>
            <a:endParaRPr lang="it-IT"/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D7AC5FCE-243A-907E-57E7-EFC2327A3294}"/>
              </a:ext>
            </a:extLst>
          </p:cNvPr>
          <p:cNvSpPr/>
          <p:nvPr/>
        </p:nvSpPr>
        <p:spPr>
          <a:xfrm rot="5400000">
            <a:off x="4571575" y="1450988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2B02B32-D3B1-4B21-849F-776A34A8D79C}"/>
              </a:ext>
            </a:extLst>
          </p:cNvPr>
          <p:cNvSpPr/>
          <p:nvPr/>
        </p:nvSpPr>
        <p:spPr>
          <a:xfrm>
            <a:off x="8610600" y="4598954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FD74158-6484-45D8-7D5D-7B2F2CFCB099}"/>
              </a:ext>
            </a:extLst>
          </p:cNvPr>
          <p:cNvSpPr/>
          <p:nvPr/>
        </p:nvSpPr>
        <p:spPr>
          <a:xfrm>
            <a:off x="9455630" y="517713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2A3B477-A535-2C6E-1F68-5541E017565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1A70D7-4A01-0D04-4FDC-103ADA474D9E}"/>
              </a:ext>
            </a:extLst>
          </p:cNvPr>
          <p:cNvSpPr/>
          <p:nvPr/>
        </p:nvSpPr>
        <p:spPr>
          <a:xfrm flipH="1">
            <a:off x="794160" y="2136949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CB91E23-393C-0BB6-3F0B-3F815DE0C00F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9CDE3588-ADDE-74D8-9BF4-9566D1A6411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D7D834BC-42FD-1FDA-683E-59CC9F680DF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D22896C4-7EA5-1E8E-C32E-7C987D1D21A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08C85FC-4048-BB99-0D2C-6A632380009F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D3D7AFF5-F5C6-EE95-0D45-E895BD4DCBE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F47247CA-2154-36C0-0FA0-464BCF53A33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04959BDC-EE82-E3F3-040E-CCE52129BC6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473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027FCF1C-A46B-BD5F-F1BB-853CD7C1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AA969E56-DAF1-DB79-35F8-C987FD610E48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33BDABD3-ACA0-827B-AE93-26A2253C43FB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855B5C3E-D1E4-24A8-CDE3-2AEC0E88AF19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 dirty="0">
                <a:solidFill>
                  <a:srgbClr val="C00000"/>
                </a:solidFill>
                <a:latin typeface="Calibri"/>
                <a:cs typeface="Calibri"/>
              </a:rPr>
              <a:t> Operaio linea produttiva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(ID-106602)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</a:t>
            </a:r>
            <a:r>
              <a:rPr lang="it-IT" sz="2000">
                <a:latin typeface="Calibri"/>
                <a:ea typeface="Calibri"/>
                <a:cs typeface="Calibri"/>
              </a:rPr>
              <a:t>CONTRATTO:</a:t>
            </a:r>
            <a:r>
              <a:rPr lang="it-IT" sz="2000" b="1">
                <a:latin typeface="Calibri"/>
                <a:ea typeface="Calibri"/>
                <a:cs typeface="Calibri"/>
              </a:rPr>
              <a:t>INDETERMINATO</a:t>
            </a:r>
            <a:r>
              <a:rPr lang="it-IT" sz="2000" b="1" dirty="0">
                <a:latin typeface="Calibri"/>
                <a:ea typeface="Calibri"/>
                <a:cs typeface="Calibri"/>
              </a:rPr>
              <a:t>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 dirty="0">
                <a:latin typeface="Calibri"/>
                <a:ea typeface="Calibri"/>
              </a:rPr>
              <a:t> ROZZANO </a:t>
            </a:r>
            <a:endParaRPr lang="it-IT" sz="2000" b="1" dirty="0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  per ECOLAB SRL, azienda di prodotti chimici, di profumeria, detergenti... si occuperà di lavoro sulla linea produttiva della sede di Rozzano.</a:t>
            </a: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Gradito patentino del muletto e patente B. Disponibilità a 2 turni  settimanali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9.00/22.00.</a:t>
            </a:r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– Industria chimica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€.26.000 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en-US" sz="1200" i="1" dirty="0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386CAFA9-E4CD-E89B-C23F-82184EADEF49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1F44890-6F8C-E7F4-1240-5AC06362A642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F119732-FA9C-B4BA-37D5-705A3F286ED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7CD765D6-7461-081C-9837-59B849071D64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92BF308-5761-8DFC-3274-9BDB8B91C30C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91AC8457-28BA-0B3F-9888-947828F1819C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47A32ED-534B-EB1D-A38C-E4C8387E0C84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873197DA-E259-0489-E2BE-242C69178020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E32C678D-A9C7-875C-6934-6A013BE9C72F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9A4EBBA5-8B3D-4889-0E46-6D2726880091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E9527185-F6CA-AD67-90B8-9E5FC0CFB69F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7A0543F6-325A-FE09-FA76-C438CD3589E1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3A6DFD41-C1E6-800D-158E-F6D28CD7DDAD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2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B196F093-5A2F-A46F-4994-4539A9458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B429B6D7-290E-3AF5-00B6-24A2112D28F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EC6F03F-1F0C-907D-CA30-50179BCFD43C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D93D8127-713C-B2A1-65CB-6EBFD06F76A6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10 Operatori di logistica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(ID-106599)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6M+PROROGHE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Calibri"/>
                <a:ea typeface="Calibri"/>
              </a:rPr>
              <a:t>SEDE DI LAVORO: </a:t>
            </a:r>
            <a:r>
              <a:rPr lang="it-IT" sz="2000" b="1">
                <a:latin typeface="Calibri"/>
                <a:ea typeface="Calibri"/>
              </a:rPr>
              <a:t> PIEVE EMANUELE </a:t>
            </a:r>
            <a:endParaRPr lang="it-IT" sz="2000" b="1">
              <a:latin typeface="Calibri"/>
              <a:ea typeface="Roboto"/>
            </a:endParaRPr>
          </a:p>
          <a:p>
            <a:pPr marL="898525"/>
            <a:endParaRPr lang="it-IT" sz="2000" b="1" dirty="0">
              <a:latin typeface="Calibri"/>
              <a:ea typeface="Calibri"/>
            </a:endParaRP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Le risorse, per PROZIS SERVIZI, si occuperanno di attività di picking (preparazione ordini) 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packing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(confezionamento per la spedizione).</a:t>
            </a:r>
            <a:endParaRPr lang="it-IT">
              <a:ea typeface="Calibri"/>
            </a:endParaRPr>
          </a:p>
          <a:p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Gradito patentino del muletto e patente B. Disponibilità a turni  settimanali e 2 domeniche mattina al mese retribuite come straordinario.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Full-time 40h settimanali lun-ven 11.00-20.00 - Multiservizi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a partire da RAL di circa €.24000 + buoni pasto e altri bonus e straordinari. </a:t>
            </a:r>
          </a:p>
          <a:p>
            <a:endParaRPr lang="it-IT" sz="1200" dirty="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BCED2C4C-53AD-C40E-90DB-2C9372B8CBF1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4A1EC254-A981-BF4B-3452-2E5D94BA6973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2F9A0FA9-7080-428F-A7FD-93F594A8F289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0E90128-7DC6-513C-5BEE-046A53774EF9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C1C4CE7-9CDF-0FDE-F556-9ED7546DCF8A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334E8B33-C52B-FF75-A4FC-076EE2AEEDC6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39187ED2-B258-0390-27D1-7D082B9173F9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7E9C3269-DFED-E0DC-91CA-1488150623C3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562F0F6-4127-902D-6318-04E337191DDE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7C5794BC-39EC-41A2-C00C-EB52C8D9E994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95B0CEE9-2A78-ACA5-445B-C26A1597F3E5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DA3D8822-9D22-6E78-1F49-D9763C43A39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7B3FAEC4-E968-2C94-B059-45A79ED653E6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49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3DF1537E-704F-D2AC-BA52-2B1446E5B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9B51FDDC-37A1-9A84-1818-CF034087D92C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08D8B3E8-AC27-8306-DD06-E847CB9837A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271A363C-3D41-4B33-54D4-4BF8B5ECB524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Operaio di produzione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(ID-106408)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FIZZONASCO DI PIEVE EMANUELE </a:t>
            </a:r>
            <a:endParaRPr lang="it-IT" sz="2000" b="1">
              <a:latin typeface="Calibri"/>
              <a:ea typeface="Roboto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azienda leader nella produzione di estratti botanici, si dovrà occupare di: carico e scarico materie prime, movimentazione delle piante officinali e dei solventi necessari per l'avvio del ciclo produttivo negli impianti; conduzione estrattori e filtri, gestione operativa dei macchinari per l'estrazione dei principi attivi e successiva separazione delle parti solide dai liquidi; operazioni di torchiatura: recupero dei residui di estratto dalle matrici vegetali esauste tramite l'utilizzo di presse e torchi industriali; monitoraggio della concentrazione: controllo dei parametri termici e di pressione per l'evaporazione dei solventi e il raggiungimento della densità desiderata del prodotto; miscelazione e omogeneizzazione: preparazione del prodotto finito unendo diversi estratti o eccipienti secondo le ricette e le specifiche tecniche; pulizia e sanificazione (CIP), esecuzione delle procedure di lavaggio degli impianti tra un lotto e l'altro per evitare contaminazioni incrociate in conformità alle GMP.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esperienza nel ruolo 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disponibilit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à a turni</a:t>
            </a:r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Times New Roman"/>
              <a:ea typeface="Calibri"/>
              <a:cs typeface="Times New Roman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Time su turni: 6:00-14:00; 14:00-22:00; 22:00-06:00 da lunedì a sabato- Industria chimica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€ 26.000/27. 000 + buoni pasto € 8. </a:t>
            </a: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FBCDBF7E-63B3-F573-837D-0A62D7E7C77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0B33888D-8B7E-69C4-70D9-246D8094455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950993ED-F719-0906-ABF0-22C84550020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AD533A6-FAAF-8737-D99E-2D4C92E46E3E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4BAC98D2-E912-C118-DA9F-73E8209FB450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C309D4B5-2973-B55E-A146-2E27C4823F5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5C8BA99A-AB48-635D-AB62-F6493635A7A8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5777C5B7-F32E-2C9A-E60B-B8F2305F0F8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DA79A6F-2BAC-5AB5-77EB-2F22F1A6EE92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5A945D2E-8244-C2B8-235F-4C07D47D86D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A5B1873A-F4BE-6F5D-FF76-27C3D40C8B0A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894ABD1-4F11-CDDC-A81B-17FB74FFF124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FF846C85-B0A3-F0BB-C91F-13769CC3D76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14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DF14C1BA-458E-2FC8-A288-D8F65446F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58AE87B7-8D73-B814-336D-E4690A7D8B53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88D303E9-00BC-2EFC-4FE3-61E1E60D4C64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775E7069-3A1F-576E-053C-F9BA3D85C155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   Sales Itala/Europa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(ID-106373)</a:t>
            </a:r>
            <a:r>
              <a:rPr lang="it-IT" sz="2000" dirty="0">
                <a:latin typeface="Calibri"/>
                <a:ea typeface="Calibri"/>
                <a:cs typeface="Calibri"/>
              </a:rPr>
              <a:t> </a:t>
            </a:r>
            <a:endParaRPr lang="it-IT" dirty="0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 dirty="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 dirty="0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 dirty="0">
                <a:latin typeface="+mn-lt"/>
                <a:ea typeface="Calibri"/>
                <a:cs typeface="Calibri"/>
              </a:rPr>
              <a:t> </a:t>
            </a:r>
            <a:r>
              <a:rPr lang="it-IT" sz="2000" dirty="0">
                <a:latin typeface="+mn-lt"/>
                <a:ea typeface="Calibri"/>
              </a:rPr>
              <a:t>      </a:t>
            </a:r>
            <a:endParaRPr lang="it-IT" sz="2000" b="1" dirty="0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PIEVE EMANUELE E TRASFERTE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 per Fabbrica Italiana Pompe Sommergibili (FIPS), si dovrà occupare di: Sviluppare e gestire le vendite nel mercato italiano ed europeo; Identificare nuove opportunità di business e partnership strategiche; Gestire le relazioni con clienti, distributori e agenti; Condurre analisi di mercato e monitorare le tendenze del settore e della concorrenza; Collaborare con il team tecnico per fornire soluzioni personalizzate ai clienti; Pianificare e partecipare a fiere, eventi e conferenze di settore; Sviluppare materiali promozionali, campagne marketing e attività digitali; Monitorare le performance di vendita e proporre azioni correttive o migliorative.</a:t>
            </a:r>
            <a:r>
              <a:rPr lang="it-IT" sz="9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                                             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Si richiede la disponibilità a frequenti trasferte in Europa ed Italia, la conoscenza della lingua Inglese.</a:t>
            </a:r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 dirty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dirty="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</a:t>
            </a:r>
            <a:endParaRPr lang="it-IT" dirty="0"/>
          </a:p>
          <a:p>
            <a:r>
              <a:rPr lang="it-IT" sz="1200" b="1" dirty="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 dirty="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 dirty="0">
                <a:latin typeface="Calibri"/>
                <a:ea typeface="Calibri"/>
                <a:cs typeface="Calibri"/>
              </a:rPr>
              <a:t>€ 25.000/28. 000 + buoni pasto € 8 vitto e alloggio in caso di trasferta.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dirty="0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 dirty="0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 dirty="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 dirty="0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2A6C1DA5-27A6-64C2-514F-003440CD43F3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2A4C8FC-E817-F816-DD7F-AC67689E6C0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D133E4F-45FA-A696-2767-7C89181A93F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F28F49C7-A625-2DE2-0B41-2A656E6A61C6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A0A484F9-30A6-FD32-C697-763CDB2E9EF7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B94FCE2-520F-5ED8-7D99-B689909A1F6A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07A64FDA-9663-2F05-9389-A0E4D200B870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10E19A8F-F02B-87BB-255F-7B112C1FD5C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B6277D1C-7569-DB9C-08FC-4DA91F5F0A78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801065EF-9589-317F-45FE-2453BED85AE2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8233B809-54A7-E221-6797-A8DD730B6BF4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1D63C0B7-96EE-59C2-2CDC-E95B4136E493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8A6C4E6F-069C-85C5-0B02-4DD9BD7020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29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ED43262A-494B-27C3-B4D0-6C58E157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3DD9AFF-BEFB-AA9C-32A7-5F5259166699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EC001A90-9E65-C49D-5FAA-4DF2DF58890E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4012948F-57DC-5A5E-A77F-8C63ADFDEE03}"/>
              </a:ext>
            </a:extLst>
          </p:cNvPr>
          <p:cNvSpPr txBox="1"/>
          <p:nvPr/>
        </p:nvSpPr>
        <p:spPr>
          <a:xfrm>
            <a:off x="1132269" y="231952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cs typeface="Calibri"/>
              </a:rPr>
              <a:t>Progettista CAD/CAM</a:t>
            </a:r>
            <a:r>
              <a:rPr lang="it-IT" sz="4000" b="1">
                <a:solidFill>
                  <a:srgbClr val="C00000"/>
                </a:solidFill>
                <a:ea typeface="Calibri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(ID-106122)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</a:t>
            </a:r>
            <a:endParaRPr lang="it-IT" sz="2000" b="1">
              <a:latin typeface="+mn-lt"/>
              <a:ea typeface="Roboto"/>
            </a:endParaRPr>
          </a:p>
          <a:p>
            <a:pPr marL="898525"/>
            <a:r>
              <a:rPr lang="it-IT" sz="2000">
                <a:latin typeface="+mn-lt"/>
                <a:ea typeface="Calibri"/>
              </a:rPr>
              <a:t>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ZIBIDO SAN GIACOMO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Fonderie Maestri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Srl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 dovrà occupare di: Modellazione 3D (CAD): Creazione e modifica di modelli e disegni tecnici per la produzione; Programmazione CAM: Generazione dei percorsi utensile e strategie di taglio (fresatura/tornitura); Simulazione e Test: Verifica virtuale dei cicli per prevenire collisioni e ottimizzare i tempi;</a:t>
            </a:r>
            <a:b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</a:b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Setup e Utensileria Definizione dei parametri di taglio, scelta degli utensili e dei sistemi di fissaggio; Post-Processing: Esportazione e ottimizzazione del codice per controlli numerici (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Fanuc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Heidenhain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Siemens).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Conoscenza di progettazione meccanica 3D con SW di modellizzazione (Inventor e/o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Solidworks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 e/o Catia); Conoscenza base di modellizzazione idraulica e pneumatica, componentistica ed assemblati in circuiti anche semplici.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 Confapi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€ 28.000/30. 000 + buoni pasto € 5 </a:t>
            </a:r>
          </a:p>
          <a:p>
            <a:endParaRPr lang="en-US" sz="1200" i="1">
              <a:solidFill>
                <a:srgbClr val="212529"/>
              </a:solidFill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82A46115-1B6D-BE2C-FF43-2984DFD592AD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195334DA-6E4F-DCA9-6EBB-AFEC4B623711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7106D495-85A3-FFFF-B4BD-0DF837A952EE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C1487970-3E49-0C20-66AB-6AC45C08DE53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5D25A034-8410-07C0-28E3-CA4D252FE9FF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0778AE57-30B9-0A85-E1F6-BBCFDA6F7F95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AE65908B-DB27-079C-A449-2E517A37EE6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21AA80E9-D07B-8AA5-DBAE-0B0BB5CF4EB5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9B51DF45-DCEE-4E02-9183-399685B7CF54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A4B5953E-1758-2A44-0D11-07D0EC2B0697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CE436F67-A09F-76C5-80F3-D4258CE0CB10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8D0D74E6-9428-845D-DC06-695493AA51E2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9BB360FD-BB86-CD80-9C5F-6B224E1DDB87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64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6EA4E0EE-3094-C8FB-C5B0-321E190C2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6335EF56-D9D2-F1A1-EEA0-519537999B7B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64A23277-AC27-A56C-2BF8-01EB09C41130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26DCAA7F-FF79-BFB4-8100-C248F22208E6}"/>
              </a:ext>
            </a:extLst>
          </p:cNvPr>
          <p:cNvSpPr txBox="1"/>
          <p:nvPr/>
        </p:nvSpPr>
        <p:spPr>
          <a:xfrm>
            <a:off x="1080314" y="84747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Addetto controllo qualità</a:t>
            </a:r>
            <a:r>
              <a:rPr lang="it-IT" sz="4000" b="1">
                <a:solidFill>
                  <a:srgbClr val="C00000"/>
                </a:solidFill>
                <a:latin typeface="Roboto"/>
                <a:ea typeface="Roboto"/>
                <a:cs typeface="Calibri"/>
              </a:rPr>
              <a:t>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(ID-106120)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</a:t>
            </a:r>
            <a:r>
              <a:rPr lang="it-IT" sz="2000" b="1">
                <a:latin typeface="+mn-lt"/>
                <a:ea typeface="Calibri"/>
                <a:cs typeface="Calibri"/>
              </a:rPr>
              <a:t> SCOPO ASSUNZIONE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  </a:t>
            </a:r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+mn-lt"/>
                <a:ea typeface="Calibri"/>
                <a:cs typeface="Calibri"/>
              </a:rPr>
              <a:t>SEDE DI LAVORO: </a:t>
            </a:r>
            <a:r>
              <a:rPr lang="it-IT" sz="2000" b="1">
                <a:latin typeface="+mn-lt"/>
                <a:ea typeface="Calibri"/>
                <a:cs typeface="Calibri"/>
              </a:rPr>
              <a:t>ZIBIDO SAN GIACOMO</a:t>
            </a:r>
            <a:endParaRPr lang="it-IT"/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Fonderie Maestri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Srl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, si dovrà occupare di: 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Collaudo Dimensionale: Esecuzione di misure di precisione su componenti meccanici con strumenti manuali e macchine CMM; Programmazione Software: Gestione e programmazione di cicli di misura (es. PC-DMIS, Calypso,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Mcosmos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); Lettura Disegno Tecnico: Interpretazione di specifiche complesse e analisi delle tolleranze geometriche (GD&amp;T); Gestione Strumentazione: Taratura periodica, verifica e manutenzione degli strumenti di misura della sala metrologica; Reporting e Non Conformità: Redazione di report di collaudo e gestione delle anomalie in collaborazione con la produzione.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                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Conoscenza  strumentazioni di misurazione 3D CMM come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hexagon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o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zeiss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; Capacità  di creare programmi di misura sulla base di disegni tecnici; </a:t>
            </a:r>
            <a:r>
              <a:rPr lang="it-IT" sz="1200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Redarre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piani e schede di controllo.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ore settimanali 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lun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/</a:t>
            </a:r>
            <a:r>
              <a:rPr lang="it-IT" sz="1200" b="1" err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ven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08:30 - 17:30 – Metalmeccanico Confapi</a:t>
            </a:r>
            <a:endParaRPr lang="it-IT" sz="1200"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</a:t>
            </a:r>
            <a:r>
              <a:rPr lang="it-IT" sz="1200">
                <a:latin typeface="Calibri"/>
                <a:ea typeface="Calibri"/>
                <a:cs typeface="Calibri"/>
              </a:rPr>
              <a:t>€ 28.000/30. 000 + buoni pasto € 5 </a:t>
            </a:r>
            <a:endParaRPr lang="en-US" sz="1200"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D530FE92-0FED-0C2D-F7B5-9FB15D283EE6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253D381F-FC3B-9F9F-8388-4DECFEBC11F5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3E8A729B-040F-7BDF-48D0-F3B843D98161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AD092A46-B1A1-102B-E363-524E5A4E2A97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FDFC9CD9-1EF6-5ECA-591F-B4F024644D22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B5D29708-690B-C990-78E0-413D0781632B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EA137CDF-419E-55B8-E815-4A22E40F1C26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6D795CE9-0E46-34AE-BE24-69AFCB9B1FA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400D9D26-43B4-8EE6-C6C3-EE06FC144A6F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0FC0EDAC-BF3A-ED9E-0898-F348CAEA87BA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5F4DAE45-613C-C7B7-EF7B-BA24B053C18C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4FA3DACC-F6FE-AF15-5F45-243B99D690D6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935B008D-4088-738A-55E8-BEEF4D94D53E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706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>
          <a:extLst>
            <a:ext uri="{FF2B5EF4-FFF2-40B4-BE49-F238E27FC236}">
              <a16:creationId xmlns:a16="http://schemas.microsoft.com/office/drawing/2014/main" id="{FD3657DF-2FFA-7E72-B93B-0109ECB7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3955D31C-1901-FB11-CFD6-4F9657336A35}"/>
              </a:ext>
            </a:extLst>
          </p:cNvPr>
          <p:cNvSpPr/>
          <p:nvPr/>
        </p:nvSpPr>
        <p:spPr>
          <a:xfrm>
            <a:off x="6802964" y="-443359"/>
            <a:ext cx="1922001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3">
            <a:extLst>
              <a:ext uri="{FF2B5EF4-FFF2-40B4-BE49-F238E27FC236}">
                <a16:creationId xmlns:a16="http://schemas.microsoft.com/office/drawing/2014/main" id="{DF7DC6FA-CAE5-C15B-5574-B588C5BC1C61}"/>
              </a:ext>
            </a:extLst>
          </p:cNvPr>
          <p:cNvSpPr/>
          <p:nvPr/>
        </p:nvSpPr>
        <p:spPr>
          <a:xfrm>
            <a:off x="1808356" y="1356636"/>
            <a:ext cx="6488111" cy="426082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0D578786-56C5-DD49-A3BF-77A6B5110C83}"/>
              </a:ext>
            </a:extLst>
          </p:cNvPr>
          <p:cNvSpPr txBox="1"/>
          <p:nvPr/>
        </p:nvSpPr>
        <p:spPr>
          <a:xfrm>
            <a:off x="1132269" y="309884"/>
            <a:ext cx="7841962" cy="51322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r>
              <a:rPr lang="it-IT" sz="4000" b="1">
                <a:solidFill>
                  <a:srgbClr val="C00000"/>
                </a:solidFill>
                <a:latin typeface="Calibri"/>
                <a:ea typeface="Roboto"/>
                <a:cs typeface="Calibri"/>
              </a:rPr>
              <a:t>Cablatore trasfertista </a:t>
            </a: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(ID-106088)</a:t>
            </a:r>
            <a:r>
              <a:rPr lang="it-IT" sz="2000">
                <a:latin typeface="Calibri"/>
                <a:ea typeface="Calibri"/>
                <a:cs typeface="Calibri"/>
              </a:rPr>
              <a:t> </a:t>
            </a:r>
            <a:endParaRPr lang="it-IT">
              <a:ea typeface="Calibri"/>
            </a:endParaRPr>
          </a:p>
          <a:p>
            <a:pPr marL="898525"/>
            <a:endParaRPr lang="it-IT"/>
          </a:p>
          <a:p>
            <a:pPr marL="898525"/>
            <a:endParaRPr lang="it-IT" sz="2000">
              <a:latin typeface="Calibri"/>
              <a:ea typeface="Calibri"/>
              <a:cs typeface="Calibri"/>
            </a:endParaRPr>
          </a:p>
          <a:p>
            <a:pPr marL="898525"/>
            <a:r>
              <a:rPr lang="it-IT" sz="2000">
                <a:latin typeface="Calibri"/>
                <a:ea typeface="Calibri"/>
                <a:cs typeface="Calibri"/>
              </a:rPr>
              <a:t>TIPOLOGIA DI CONTRATTO: </a:t>
            </a:r>
            <a:r>
              <a:rPr lang="it-IT" sz="2000" b="1">
                <a:latin typeface="Calibri"/>
                <a:ea typeface="Calibri"/>
                <a:cs typeface="Calibri"/>
              </a:rPr>
              <a:t>DETERMINATO SCOPO ASSUNZIONE</a:t>
            </a:r>
            <a:endParaRPr lang="it-IT"/>
          </a:p>
          <a:p>
            <a:endParaRPr lang="it-IT"/>
          </a:p>
          <a:p>
            <a:r>
              <a:rPr lang="it-IT" sz="2000">
                <a:latin typeface="Calibri"/>
                <a:ea typeface="Calibri"/>
                <a:cs typeface="Calibri"/>
              </a:rPr>
              <a:t>  </a:t>
            </a:r>
            <a:r>
              <a:rPr lang="it-IT" sz="2000">
                <a:latin typeface="+mn-lt"/>
                <a:ea typeface="Calibri"/>
                <a:cs typeface="Calibri"/>
              </a:rPr>
              <a:t> </a:t>
            </a:r>
            <a:r>
              <a:rPr lang="it-IT" sz="2000">
                <a:latin typeface="+mn-lt"/>
                <a:ea typeface="Calibri"/>
              </a:rPr>
              <a:t>            SEDE</a:t>
            </a:r>
            <a:r>
              <a:rPr lang="it-IT" sz="2000">
                <a:latin typeface="+mn-lt"/>
              </a:rPr>
              <a:t> DI LAVORO: </a:t>
            </a:r>
            <a:r>
              <a:rPr lang="it-IT" sz="2000" b="1">
                <a:latin typeface="+mn-lt"/>
              </a:rPr>
              <a:t>LACCHIARELLA</a:t>
            </a:r>
            <a:endParaRPr lang="it-IT" sz="2000" b="1">
              <a:latin typeface="Calibri"/>
              <a:ea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ea typeface="Calibri"/>
              <a:cs typeface="Calibri"/>
            </a:endParaRP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La risorsa, per società fabbricazione apparecchiature per controlli processi industriali, si occuperà di cablaggio e assemblaggio componenti meccanici, elettrici ed elettronici, garantendo conformità a standard tecnici. Previste anche trasferte c/o clienti per installazione, collaudo ed interventi manutenzione su apparecchiature ed impianti.</a:t>
            </a:r>
            <a:r>
              <a:rPr lang="it-IT" sz="900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                                             </a:t>
            </a:r>
            <a:endParaRPr lang="it-IT"/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PROFILO IDEALE:</a:t>
            </a:r>
            <a:r>
              <a:rPr lang="it-IT" sz="1200">
                <a:solidFill>
                  <a:srgbClr val="202020"/>
                </a:solidFill>
                <a:highlight>
                  <a:srgbClr val="FFFFFF"/>
                </a:highlight>
                <a:latin typeface="Times New Roman"/>
                <a:ea typeface="Calibri"/>
                <a:cs typeface="Times New Roman"/>
              </a:rPr>
              <a:t> Indispensabile esperienza di almeno 6 mesi nelle mansioni da svolgere, diploma tecnico industriale, perito elettronico o equivalenti, conoscenza base elettronica, impiantistica, lettura schemi elettrici e disegni tecnici, uso utensili manuali e strumenti misura, inglese almeno liv. A2, ottima conoscenza lingua italiana.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ORARIO DI LAVORO E CCNL</a:t>
            </a:r>
            <a:r>
              <a:rPr lang="it-IT" sz="1200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: 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Full </a:t>
            </a:r>
            <a:r>
              <a:rPr lang="it-IT" sz="1200" b="1" i="0">
                <a:solidFill>
                  <a:srgbClr val="202020"/>
                </a:solidFill>
                <a:effectLst/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time</a:t>
            </a:r>
            <a:r>
              <a:rPr lang="it-IT" sz="1200" b="1">
                <a:solidFill>
                  <a:srgbClr val="20202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 40 h settimanali dal lunedì al venerdì, Orario elastico 8.00/9.00 – 17.00/18.00, pausa pranzo 12.30-13.30 - Metalmeccanica Industria</a:t>
            </a:r>
          </a:p>
          <a:p>
            <a:r>
              <a:rPr lang="it-IT" sz="1200" b="1">
                <a:solidFill>
                  <a:srgbClr val="C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RETRIBUZIONE: </a:t>
            </a:r>
            <a:r>
              <a:rPr lang="it-IT" sz="1200">
                <a:latin typeface="Calibri"/>
                <a:ea typeface="Calibri"/>
                <a:cs typeface="Calibri"/>
              </a:rPr>
              <a:t>commisurata all'esperienza, indicativamente RAL € 23.000/25.000, Ticket </a:t>
            </a:r>
            <a:r>
              <a:rPr lang="it-IT" sz="1200" err="1">
                <a:latin typeface="Calibri"/>
                <a:ea typeface="Calibri"/>
                <a:cs typeface="Calibri"/>
              </a:rPr>
              <a:t>restaurant</a:t>
            </a:r>
            <a:r>
              <a:rPr lang="it-IT" sz="1200">
                <a:latin typeface="Calibri"/>
                <a:ea typeface="Calibri"/>
                <a:cs typeface="Calibri"/>
              </a:rPr>
              <a:t> € 6</a:t>
            </a:r>
          </a:p>
          <a:p>
            <a:endParaRPr lang="it-IT" sz="1200">
              <a:solidFill>
                <a:srgbClr val="202020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  <a:p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L'offerta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è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rivolta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a tutte le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persone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nel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rispetto delle pari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opportunità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di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genere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diversità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e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inclusione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(ai sensi </a:t>
            </a:r>
            <a:r>
              <a:rPr lang="en-US" sz="1200" i="1" err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Dlgs</a:t>
            </a:r>
            <a:r>
              <a:rPr lang="en-US" sz="1200" i="1">
                <a:solidFill>
                  <a:srgbClr val="212529"/>
                </a:solidFill>
                <a:latin typeface="Calibri"/>
                <a:ea typeface="Calibri"/>
                <a:cs typeface="Calibri"/>
              </a:rPr>
              <a:t> 198/2006, 215/2003 e 216/2003)</a:t>
            </a:r>
            <a:endParaRPr lang="it-IT" sz="1200">
              <a:latin typeface="Calibri"/>
              <a:ea typeface="Calibri"/>
              <a:cs typeface="Calibri"/>
            </a:endParaRPr>
          </a:p>
          <a:p>
            <a:endParaRPr lang="it-IT" sz="1200">
              <a:latin typeface="Calibri"/>
              <a:ea typeface="Roboto"/>
              <a:cs typeface="Roboto"/>
            </a:endParaRPr>
          </a:p>
          <a:p>
            <a:endParaRPr lang="it-IT" sz="1200">
              <a:solidFill>
                <a:srgbClr val="202020"/>
              </a:solidFill>
              <a:latin typeface="Calibri"/>
              <a:cs typeface="Calibri"/>
            </a:endParaRPr>
          </a:p>
          <a:p>
            <a:br>
              <a:rPr lang="en-US"/>
            </a:br>
            <a:endParaRPr lang="en-US"/>
          </a:p>
          <a:p>
            <a:endParaRPr lang="it-IT" sz="1200">
              <a:effectLst/>
              <a:latin typeface="+mn-lt"/>
              <a:ea typeface="Roboto"/>
              <a:cs typeface="Roboto"/>
            </a:endParaRPr>
          </a:p>
        </p:txBody>
      </p:sp>
      <p:sp>
        <p:nvSpPr>
          <p:cNvPr id="2" name="Google Shape;245;p6">
            <a:extLst>
              <a:ext uri="{FF2B5EF4-FFF2-40B4-BE49-F238E27FC236}">
                <a16:creationId xmlns:a16="http://schemas.microsoft.com/office/drawing/2014/main" id="{1C63039C-0696-77F2-8C7B-627189FB1C78}"/>
              </a:ext>
            </a:extLst>
          </p:cNvPr>
          <p:cNvSpPr/>
          <p:nvPr/>
        </p:nvSpPr>
        <p:spPr>
          <a:xfrm rot="5400000">
            <a:off x="4679697" y="1227021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Anello 10">
            <a:extLst>
              <a:ext uri="{FF2B5EF4-FFF2-40B4-BE49-F238E27FC236}">
                <a16:creationId xmlns:a16="http://schemas.microsoft.com/office/drawing/2014/main" id="{DAF7439E-D3D1-4389-99A3-5520D8A1541E}"/>
              </a:ext>
            </a:extLst>
          </p:cNvPr>
          <p:cNvSpPr/>
          <p:nvPr/>
        </p:nvSpPr>
        <p:spPr>
          <a:xfrm>
            <a:off x="8602877" y="4405880"/>
            <a:ext cx="621030" cy="621030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636858E3-33FF-F40E-4A26-11A44A7F0B10}"/>
              </a:ext>
            </a:extLst>
          </p:cNvPr>
          <p:cNvSpPr/>
          <p:nvPr/>
        </p:nvSpPr>
        <p:spPr>
          <a:xfrm>
            <a:off x="9486522" y="486821"/>
            <a:ext cx="2163921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659E1F10-5F94-DD3F-E6F6-876ACF7A2E32}"/>
              </a:ext>
            </a:extLst>
          </p:cNvPr>
          <p:cNvSpPr/>
          <p:nvPr/>
        </p:nvSpPr>
        <p:spPr>
          <a:xfrm>
            <a:off x="-1812268" y="965738"/>
            <a:ext cx="2405931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AB4D642-8DBF-1D83-B52D-FCC1107DC421}"/>
              </a:ext>
            </a:extLst>
          </p:cNvPr>
          <p:cNvSpPr/>
          <p:nvPr/>
        </p:nvSpPr>
        <p:spPr>
          <a:xfrm flipH="1">
            <a:off x="801883" y="1982490"/>
            <a:ext cx="20420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8DFB0223-1DF4-184D-9E99-656BAC852C4D}"/>
              </a:ext>
            </a:extLst>
          </p:cNvPr>
          <p:cNvGrpSpPr/>
          <p:nvPr/>
        </p:nvGrpSpPr>
        <p:grpSpPr>
          <a:xfrm>
            <a:off x="497974" y="485975"/>
            <a:ext cx="1008351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C5A5EB0-3936-B42F-543B-E6A5BF6F0367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9585492F-DF56-E681-C5E9-7A3346A605FB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6354A7ED-0B6A-3E7F-C803-54D6A2CCDA85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C30FB4DE-E1FF-0AD5-CC26-20340E8B8E96}"/>
              </a:ext>
            </a:extLst>
          </p:cNvPr>
          <p:cNvSpPr/>
          <p:nvPr/>
        </p:nvSpPr>
        <p:spPr>
          <a:xfrm>
            <a:off x="720286" y="2793221"/>
            <a:ext cx="356228" cy="368985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5450;p71">
            <a:extLst>
              <a:ext uri="{FF2B5EF4-FFF2-40B4-BE49-F238E27FC236}">
                <a16:creationId xmlns:a16="http://schemas.microsoft.com/office/drawing/2014/main" id="{B5AA59B2-4217-D370-24DB-8539915868B3}"/>
              </a:ext>
            </a:extLst>
          </p:cNvPr>
          <p:cNvGrpSpPr/>
          <p:nvPr/>
        </p:nvGrpSpPr>
        <p:grpSpPr>
          <a:xfrm>
            <a:off x="717295" y="3638301"/>
            <a:ext cx="362528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7" name="Google Shape;5451;p71">
              <a:extLst>
                <a:ext uri="{FF2B5EF4-FFF2-40B4-BE49-F238E27FC236}">
                  <a16:creationId xmlns:a16="http://schemas.microsoft.com/office/drawing/2014/main" id="{0CF484E3-2DE6-8CB7-106D-A2256DD14B59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52;p71">
              <a:extLst>
                <a:ext uri="{FF2B5EF4-FFF2-40B4-BE49-F238E27FC236}">
                  <a16:creationId xmlns:a16="http://schemas.microsoft.com/office/drawing/2014/main" id="{61081478-ADF8-AB2B-A3B0-96955024547A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2BA0E1A5747F4FA51742148C570BCB" ma:contentTypeVersion="18" ma:contentTypeDescription="Creare un nuovo documento." ma:contentTypeScope="" ma:versionID="3210d602e0ea868481539a3b0c7e50aa">
  <xsd:schema xmlns:xsd="http://www.w3.org/2001/XMLSchema" xmlns:xs="http://www.w3.org/2001/XMLSchema" xmlns:p="http://schemas.microsoft.com/office/2006/metadata/properties" xmlns:ns3="5fea6562-94c7-41e2-95b5-d7d4218a5f5d" xmlns:ns4="cec5fe6d-d41c-42e4-8f36-30eda4e26bf1" targetNamespace="http://schemas.microsoft.com/office/2006/metadata/properties" ma:root="true" ma:fieldsID="cf7c35e12020094cc41b7ca57bff556a" ns3:_="" ns4:_="">
    <xsd:import namespace="5fea6562-94c7-41e2-95b5-d7d4218a5f5d"/>
    <xsd:import namespace="cec5fe6d-d41c-42e4-8f36-30eda4e26b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a6562-94c7-41e2-95b5-d7d4218a5f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5fe6d-d41c-42e4-8f36-30eda4e26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c5fe6d-d41c-42e4-8f36-30eda4e26bf1" xsi:nil="true"/>
  </documentManagement>
</p:properties>
</file>

<file path=customXml/itemProps1.xml><?xml version="1.0" encoding="utf-8"?>
<ds:datastoreItem xmlns:ds="http://schemas.openxmlformats.org/officeDocument/2006/customXml" ds:itemID="{1E3DD869-9398-4DAF-810C-6ACE6DE2EC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0BD431-5358-4194-A25B-DD0411143C6C}">
  <ds:schemaRefs>
    <ds:schemaRef ds:uri="5fea6562-94c7-41e2-95b5-d7d4218a5f5d"/>
    <ds:schemaRef ds:uri="cec5fe6d-d41c-42e4-8f36-30eda4e26b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A27A4E-B5A5-4A09-8DE0-9E15FC449E4A}">
  <ds:schemaRefs>
    <ds:schemaRef ds:uri="http://purl.org/dc/elements/1.1/"/>
    <ds:schemaRef ds:uri="http://schemas.microsoft.com/office/2006/metadata/properties"/>
    <ds:schemaRef ds:uri="5fea6562-94c7-41e2-95b5-d7d4218a5f5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ec5fe6d-d41c-42e4-8f36-30eda4e26bf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4716</Words>
  <Application>Microsoft Office PowerPoint</Application>
  <PresentationFormat>Presentazione su schermo (16:9)</PresentationFormat>
  <Paragraphs>434</Paragraphs>
  <Slides>25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8" baseType="lpstr">
      <vt:lpstr>Trebuchet MS</vt:lpstr>
      <vt:lpstr>Calibri</vt:lpstr>
      <vt:lpstr>inherit</vt:lpstr>
      <vt:lpstr>Chivo</vt:lpstr>
      <vt:lpstr>Bebas Neue</vt:lpstr>
      <vt:lpstr>DM Serif Display</vt:lpstr>
      <vt:lpstr>Times New Roman</vt:lpstr>
      <vt:lpstr>Fira Sans Black</vt:lpstr>
      <vt:lpstr>Roboto</vt:lpstr>
      <vt:lpstr>Bebas Neue Regular</vt:lpstr>
      <vt:lpstr>Calibri Light</vt:lpstr>
      <vt:lpstr>Arial</vt:lpstr>
      <vt:lpstr>Tema di Office</vt:lpstr>
      <vt:lpstr>ANIMATED INTRO FOR SOCIAL MEDIA PLATFORMS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INTRO FOR SOCIAL MEDIA PLATFORMS</dc:title>
  <dc:creator>Utente</dc:creator>
  <cp:lastModifiedBy>Manuela Garini</cp:lastModifiedBy>
  <cp:revision>65</cp:revision>
  <cp:lastPrinted>2024-01-30T09:09:36Z</cp:lastPrinted>
  <dcterms:created xsi:type="dcterms:W3CDTF">2021-10-12T08:06:43Z</dcterms:created>
  <dcterms:modified xsi:type="dcterms:W3CDTF">2026-05-22T07:04:15Z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0x010100582BA0E1A5747F4FA51742148C570BCB</vt:lpwstr>
  </property>
</Properties>
</file>