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32"/>
  </p:notesMasterIdLst>
  <p:sldIdLst>
    <p:sldId id="256" r:id="rId5"/>
    <p:sldId id="303" r:id="rId6"/>
    <p:sldId id="1046" r:id="rId7"/>
    <p:sldId id="1054" r:id="rId8"/>
    <p:sldId id="1053" r:id="rId9"/>
    <p:sldId id="1055" r:id="rId10"/>
    <p:sldId id="1048" r:id="rId11"/>
    <p:sldId id="1051" r:id="rId12"/>
    <p:sldId id="1052" r:id="rId13"/>
    <p:sldId id="1040" r:id="rId14"/>
    <p:sldId id="1050" r:id="rId15"/>
    <p:sldId id="1049" r:id="rId16"/>
    <p:sldId id="1041" r:id="rId17"/>
    <p:sldId id="1047" r:id="rId18"/>
    <p:sldId id="1045" r:id="rId19"/>
    <p:sldId id="1056" r:id="rId20"/>
    <p:sldId id="1038" r:id="rId21"/>
    <p:sldId id="1037" r:id="rId22"/>
    <p:sldId id="1025" r:id="rId23"/>
    <p:sldId id="1043" r:id="rId24"/>
    <p:sldId id="1044" r:id="rId25"/>
    <p:sldId id="1042" r:id="rId26"/>
    <p:sldId id="1036" r:id="rId27"/>
    <p:sldId id="939" r:id="rId28"/>
    <p:sldId id="1026" r:id="rId29"/>
    <p:sldId id="1021" r:id="rId30"/>
    <p:sldId id="1031" r:id="rId31"/>
  </p:sldIdLst>
  <p:sldSz cx="9144000" cy="5143500" type="screen16x9"/>
  <p:notesSz cx="6819900" cy="99187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Fira Sans Black" panose="020B0604020202020204" charset="0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orient="horz" pos="2709" userDrawn="1">
          <p15:clr>
            <a:srgbClr val="A4A3A4"/>
          </p15:clr>
        </p15:guide>
        <p15:guide id="3" pos="1587" userDrawn="1">
          <p15:clr>
            <a:srgbClr val="A4A3A4"/>
          </p15:clr>
        </p15:guide>
        <p15:guide id="4" orient="horz" pos="2051" userDrawn="1">
          <p15:clr>
            <a:srgbClr val="A4A3A4"/>
          </p15:clr>
        </p15:guide>
        <p15:guide id="5" pos="1111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9" roundtripDataSignature="AMtx7mjuLEV5YkJYNGG8J4J2A5gUncH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A2A"/>
    <a:srgbClr val="81C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FE279-A30D-7EF2-C791-89C19CB0033B}" v="491" dt="2026-06-15T12:12:42.708"/>
  </p1510:revLst>
</p1510:revInfo>
</file>

<file path=ppt/tableStyles.xml><?xml version="1.0" encoding="utf-8"?>
<a:tblStyleLst xmlns:a="http://schemas.openxmlformats.org/drawingml/2006/main" def="{17603406-FA06-4DD6-A561-E7EF3DCCCF18}">
  <a:tblStyle styleId="{17603406-FA06-4DD6-A561-E7EF3DCCCF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752DA06-C1A1-43C4-87DD-790B3C3F5AC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529"/>
        <p:guide orient="horz" pos="2709"/>
        <p:guide pos="1587"/>
        <p:guide orient="horz" pos="2051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170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9.fntdata"/><Relationship Id="rId17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7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16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172" Type="http://schemas.openxmlformats.org/officeDocument/2006/relationships/theme" Target="theme/theme1.xml"/><Relationship Id="rId8" Type="http://schemas.openxmlformats.org/officeDocument/2006/relationships/slide" Target="slides/slide4.xml"/><Relationship Id="rId17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3032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67208192-C1FB-D1BA-FA96-B0BD3C1ED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2EE2F45-6CDB-4CE5-3B2D-2A250B4B7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C1F12CC-AF87-51D1-246E-FE3F26A7EB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269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42C127D-B98D-8AEB-7D48-6CEC2819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ABC1B58-F130-3DF1-5089-908EEF2076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2A533B46-81E0-0CB8-50C9-435295D191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936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CB98D2-35DD-8D3F-A174-D2E94F2F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BD65084A-273C-3771-3899-6D01AEB31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BF5AE6C-D86B-7E5E-AC8F-FBEB9C6800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9955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5584BF4-C719-98BD-94DE-CC4330DF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DE698994-DAD0-60C7-324D-112570F17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B7EC288-92B1-04F6-F53C-334D2973D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2303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8E32F23-675F-AC12-1A05-CFEB33FFB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75BC1CBC-B46B-3A21-8408-54634E2A87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5B8EACC-71A1-6DD3-4016-3A31BD7A3E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0729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61E24C23-8706-C4F7-F9B0-18920BC3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B35A5725-5983-7B44-25A7-AD3C3AF6AA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B1D683E6-2AE4-0069-C908-257A5429BD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0799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16D30EA-44BF-069E-FC6F-AF8833F8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8F28BD31-7C15-9E22-EFBA-263129EE0A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D8FD71B-150C-ECA1-5407-A6C0A52F8F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140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00A1C87-2BCB-215B-D4CE-24C83A49A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CF3642E1-4B8B-FD2D-D709-304368575D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540F2028-753E-FB8E-98CA-AB486F05C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5089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FB60AEB-7C68-DAAD-EC87-D967EC46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5AF89F45-E500-7E23-663C-0F7342045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5E82BF0-0924-83AF-BCC1-913976430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10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EEBA5E7E-954D-CB64-6419-77002DFC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87E163B-BF85-2C7D-9657-E57A71B4B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B70AF75-D3FD-B368-E77D-D84C3B82A3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648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CCA3181-4613-ED8D-9D65-1632DC6E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CC2814D5-2B1D-CB5D-7286-2005657C87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F3A5621-A38D-2380-BB65-D3959E7A2E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8800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A9432325-B79F-BFC4-F4EF-2FA60004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E6F920C-7A8C-58A3-CB99-14E380316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521ACB1-260E-F1DB-5E13-E99E1DF18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156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E9F3BCD6-DAD6-A3DE-A440-A5A157D95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DDB46FB-9A9C-0607-9B7A-516B3EE14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E2B9D0BE-21B3-F4E6-DF2E-BFB55024BB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63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2D6F7A4-55A3-DED8-8C6A-3714A28EE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487A85DB-7ACB-B804-FC67-74DA7A4953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17986594-B84C-F033-B6AE-F817F2FF3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5932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285EACF-4224-3A86-A266-9B4044288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2A1C451-4ADF-1FCB-4796-B3E4A43E7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1162FC1-E7AD-C611-E490-70ACF5E5D4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4600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BA5CFB0-36DC-2C44-6C51-6EA22D1C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390F645-3FBB-158F-F577-8DE39E7AF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2492669-4A34-95B2-28CF-1C9E081D4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0857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9776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C577042D-9044-2766-0DFE-C6423002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FCFDE928-87FD-E3D4-7241-5B5A0E6DB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2F0EBE22-96B1-F33B-238A-C3821E390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535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3CF5D4F8-4B19-3490-3CB1-C63C8D7D7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5E17D126-E94E-73B7-9121-A0BD381D7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863E3C9B-E0FA-4A12-E054-BD5B20C175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515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3CD6D01B-FA99-B5C9-C3C1-E34957D24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6937F3F-F2DF-50D3-ACD8-8178D1532F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1D24AF4-9873-6C45-7C16-8362E2024E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066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9E5ABFA4-E299-5F32-A817-44AF251BF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4917F3D-8507-6B53-9182-E69B9B276A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B8D73015-DA35-D3EF-905A-AD1FEF9B92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441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BAA2BC3-0636-EDC2-6491-F5DD1AFA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F8A6AA02-0E8F-350F-340B-124D46BF0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8AE1B78C-BC57-A0ED-1D35-44B13E7DE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135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2950DE4-3C48-DE6B-8E7B-C901E9160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800ECDD2-7562-A9E1-BAD7-45C4B25CA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4BBEF57-05A3-85BB-FA99-329056F1A9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404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C44FBD54-1512-01EF-D57A-A1E5326A4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7117F28-9852-6B49-F73B-24A893102E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F34A1F88-38FC-628B-E971-A3925CC3D2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395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BCE54E0-767F-4565-1CE4-A1486981A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60704DBC-E96F-0506-8EB2-283E33F7B6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C60B83F-C0FF-E811-DB20-01FA48F3E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972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E1F90-08FA-D54A-3D09-FB705A1F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F1449-99D2-1DBE-7610-229CBFD03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250C8-EEA9-4FC2-84B6-88E2880A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70B4C-5808-F1A4-B785-6F490465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740023-D5A9-B7EA-9982-7E5035C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054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C5EF2-34EB-CB78-5F6C-01EB9F2B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3F7841-817E-355C-CCC4-6001123D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CE8B8-2965-3AC0-10EA-4987E189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DB430-F6B6-AB20-B557-9A737D0B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FC37C5-C9E2-D338-FC49-05E116D8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20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B3428D-331B-5DC8-BA64-0DD8DA38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5CC2A7-B430-75FE-7B3A-A100DB37F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45FBE-7CA5-5052-3BEF-F0DD9D72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FA0753-ECF5-FA92-CAA3-44816E59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5F9E8-F0B5-0B3D-E872-1C24048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634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 txBox="1">
            <a:spLocks noGrp="1"/>
          </p:cNvSpPr>
          <p:nvPr>
            <p:ph type="title"/>
          </p:nvPr>
        </p:nvSpPr>
        <p:spPr>
          <a:xfrm>
            <a:off x="723900" y="2131872"/>
            <a:ext cx="7696200" cy="121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DM Serif Display"/>
              <a:buNone/>
              <a:defRPr sz="6000" b="0"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1"/>
          </p:nvPr>
        </p:nvSpPr>
        <p:spPr>
          <a:xfrm>
            <a:off x="723900" y="3259749"/>
            <a:ext cx="7696200" cy="46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body" idx="2"/>
          </p:nvPr>
        </p:nvSpPr>
        <p:spPr>
          <a:xfrm>
            <a:off x="723900" y="1275625"/>
            <a:ext cx="7696200" cy="8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8000" b="0">
                <a:solidFill>
                  <a:schemeClr val="accent2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3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45">
            <a:extLst>
              <a:ext uri="{FF2B5EF4-FFF2-40B4-BE49-F238E27FC236}">
                <a16:creationId xmlns:a16="http://schemas.microsoft.com/office/drawing/2014/main" id="{27C077E6-D38E-56CE-99C2-F009100EF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2131868"/>
            <a:ext cx="7696203" cy="1219315"/>
          </a:xfrm>
        </p:spPr>
        <p:txBody>
          <a:bodyPr lIns="91421" tIns="45701" rIns="91421" bIns="45701" anchor="b" anchorCtr="1">
            <a:noAutofit/>
          </a:bodyPr>
          <a:lstStyle>
            <a:lvl1pPr algn="ctr">
              <a:defRPr sz="6000"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Google Shape;30;p45">
            <a:extLst>
              <a:ext uri="{FF2B5EF4-FFF2-40B4-BE49-F238E27FC236}">
                <a16:creationId xmlns:a16="http://schemas.microsoft.com/office/drawing/2014/main" id="{E5F82BEE-6937-4EAB-4D6B-11ED78C555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3259744"/>
            <a:ext cx="7696203" cy="468904"/>
          </a:xfrm>
        </p:spPr>
        <p:txBody>
          <a:bodyPr lIns="91421" tIns="45701" rIns="91421" bIns="45701" anchorCtr="1"/>
          <a:lstStyle>
            <a:lvl1pPr marL="457200" indent="-228600" algn="ctr">
              <a:buNone/>
              <a:defRPr sz="1800">
                <a:latin typeface="Chivo"/>
                <a:ea typeface="Chivo"/>
                <a:cs typeface="Chivo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Google Shape;31;p45">
            <a:extLst>
              <a:ext uri="{FF2B5EF4-FFF2-40B4-BE49-F238E27FC236}">
                <a16:creationId xmlns:a16="http://schemas.microsoft.com/office/drawing/2014/main" id="{541C5A20-A26B-5993-1B40-6A333D0564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1275624"/>
            <a:ext cx="7696203" cy="833384"/>
          </a:xfrm>
        </p:spPr>
        <p:txBody>
          <a:bodyPr lIns="91421" tIns="45701" rIns="91421" bIns="45701" anchorCtr="1">
            <a:noAutofit/>
          </a:bodyPr>
          <a:lstStyle>
            <a:lvl1pPr marL="457200" indent="-228600" algn="ctr">
              <a:buNone/>
              <a:defRPr sz="8000">
                <a:solidFill>
                  <a:srgbClr val="ED7D31"/>
                </a:solidFill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421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ABCC0-15CF-FF95-F276-1ECDC11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438E5-77FB-81DB-0AFD-72453D10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D53CEF-DB28-E5A1-A2AF-D8AA617D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A527F2-3EC8-CB7E-35BF-A9A3EC7A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AE1E1-5236-3666-CDCB-7C9A9AAF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86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452B1-C183-6A33-A45C-F548A684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E4BCF-DE29-2FB0-503E-CB58371FF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DCBB71-837D-76AA-7173-136CAE5D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78591D-EC2C-DE3B-8285-4153A2B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5C261-70DD-751A-C35C-BDC493E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073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3A6FC-B008-6A4F-C477-B9C1BA6D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A12D9-E112-F582-F8B8-0B5E7981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658E0-BA0C-20AE-C9CB-210E9271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F6126-B6D7-F9C8-2479-78C978AC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530CFB-1B8C-766C-E677-FADE650A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05C8F-B987-43C6-6485-267F4F3D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12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34401-2DD8-F830-F660-8DF56EEA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D7325-0BC7-423F-C09E-F0C5A2A0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B77991-E839-863B-9751-7376CB4E2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DA1C16-0519-B084-A56A-F16C0E2C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3BD247-13DB-4C28-D91E-245F8DD63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89ADB8-2A0E-768C-9444-06011CAE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F6B994-71F5-0AFE-7475-A7953C5A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37196A-C6F9-F6F0-4E47-BC7FA12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8947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8795B-A544-0E85-8577-FF9C34FA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463DB-B4E3-8B3C-D4DB-9BAA70D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5EA101-1374-4679-9622-86B39707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8A4215-763D-F723-F6E0-42F433B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1508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ACBA2B-5194-AC00-A866-AD9C331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D81E76-5731-CA9E-C0BC-0035722E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2F493-347C-6D18-4DDB-D8A9E469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8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9FB0-FEF9-4A07-D606-6828750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A8CE06-5123-256C-9A0E-4D3ED874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9DB8B2-2A5F-1338-0CAB-737E471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08A3A7-8828-4FB1-0702-7AACB2D1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8B820B-102B-1FB7-5EB5-6413A96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F1E1F9-E825-0053-24F7-103B22EF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61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065E4-3694-BFC8-AD35-1517E5E3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E2A1FA-A011-3965-4E3E-DFED9985D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44ADB2-CABB-41E1-EF7C-B4718AD8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39E0BC-E3A2-2F9A-4A3D-E697E92B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AC781B-BB3A-2640-8BE0-D4F16E6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85F1F-089D-A279-3059-9A7BD1D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1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D2EDC2-F754-11A4-B0A5-2016FFE2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A446C2-6E62-8BC2-710E-B03C7DFD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4FC1C-B79D-0C24-CA8B-3061D07C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8D99-890B-D64D-B4E4-467F4E81BD01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AF1D13-F50A-9B9A-47BB-D105F36ED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651BE-4D56-19A3-3FD4-CE789E06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8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5202051" y="4425925"/>
            <a:ext cx="3941949" cy="434384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54360" y="0"/>
            <a:ext cx="2011760" cy="44874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566120" y="0"/>
            <a:ext cx="2011760" cy="44874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577880" y="0"/>
            <a:ext cx="2011760" cy="44874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ANIMATED INTRO FOR </a:t>
            </a:r>
            <a:r>
              <a:rPr lang="en">
                <a:solidFill>
                  <a:schemeClr val="dk2"/>
                </a:solidFill>
              </a:rPr>
              <a:t>SOCIAL MEDIA PLATFORMS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554360" y="0"/>
            <a:ext cx="2011760" cy="514350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566120" y="0"/>
            <a:ext cx="2011760" cy="514350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577880" y="0"/>
            <a:ext cx="2011760" cy="514350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57200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93560C-ED79-1E71-94C0-1BB8C64B54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1A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BB048FA-BD71-0931-6FC4-942B257B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99" y="1892282"/>
            <a:ext cx="1758764" cy="1279101"/>
          </a:xfrm>
          <a:prstGeom prst="rect">
            <a:avLst/>
          </a:prstGeom>
        </p:spPr>
      </p:pic>
      <p:sp>
        <p:nvSpPr>
          <p:cNvPr id="7" name="Anello 6">
            <a:extLst>
              <a:ext uri="{FF2B5EF4-FFF2-40B4-BE49-F238E27FC236}">
                <a16:creationId xmlns:a16="http://schemas.microsoft.com/office/drawing/2014/main" id="{D7002EE6-32D4-897C-9D24-FC41E2D0FB8B}"/>
              </a:ext>
            </a:extLst>
          </p:cNvPr>
          <p:cNvSpPr/>
          <p:nvPr/>
        </p:nvSpPr>
        <p:spPr>
          <a:xfrm>
            <a:off x="2294012" y="265357"/>
            <a:ext cx="4612785" cy="461278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558614-DB8E-F17B-3CC4-DEB11E6D59D2}"/>
              </a:ext>
            </a:extLst>
          </p:cNvPr>
          <p:cNvSpPr/>
          <p:nvPr/>
        </p:nvSpPr>
        <p:spPr>
          <a:xfrm>
            <a:off x="-360780" y="2205364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F5B24C0-D2B5-5E00-DE5E-803FEA6F5B91}"/>
              </a:ext>
            </a:extLst>
          </p:cNvPr>
          <p:cNvSpPr/>
          <p:nvPr/>
        </p:nvSpPr>
        <p:spPr>
          <a:xfrm>
            <a:off x="6849988" y="2218953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D3657DF-2FFA-7E72-B93B-0109ECB7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955D31C-1901-FB11-CFD6-4F9657336A35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F7DC6FA-CAE5-C15B-5574-B588C5BC1C61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0D578786-56C5-DD49-A3BF-77A6B5110C83}"/>
              </a:ext>
            </a:extLst>
          </p:cNvPr>
          <p:cNvSpPr txBox="1"/>
          <p:nvPr/>
        </p:nvSpPr>
        <p:spPr>
          <a:xfrm>
            <a:off x="1132269" y="3098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Roboto"/>
                <a:cs typeface="Calibri"/>
              </a:rPr>
              <a:t>Operai metalmeccanici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(ID-106911)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/>
          </a:p>
          <a:p>
            <a:endParaRPr lang="it-IT"/>
          </a:p>
          <a:p>
            <a:r>
              <a:rPr lang="it-IT" sz="2000" dirty="0">
                <a:latin typeface="Calibri"/>
                <a:ea typeface="Calibri"/>
                <a:cs typeface="Calibri"/>
              </a:rPr>
              <a:t>  </a:t>
            </a:r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      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EMASNUELE</a:t>
            </a:r>
            <a:endParaRPr lang="it-IT" sz="2000" b="1" dirty="0">
              <a:latin typeface="Roboto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Le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risorsez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per storica realtà attiva dal 1972 nella produzione di motori elettrici per ascensori, si dovranno occupare di:</a:t>
            </a:r>
            <a:endParaRPr lang="it-IT" dirty="0"/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Assemblaggio motori elettrici;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Creazione bobine in rame; Inserimento nello statore di bobine; Lastratura bobine;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Test di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collaudo dell'avvolgitore elettrico.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</a:t>
            </a:r>
            <a:endParaRPr lang="it-IT" dirty="0">
              <a:ea typeface="Calibri"/>
            </a:endParaRP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Conoscenza del settore elettrotecnico.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8.00/12.00- 15.30/17.30 dal lunedi al venerdi - Metalmeccanico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latin typeface="Calibri"/>
                <a:ea typeface="Calibri"/>
                <a:cs typeface="Calibri"/>
              </a:rPr>
              <a:t>da CCNL</a:t>
            </a:r>
          </a:p>
          <a:p>
            <a:endParaRPr lang="it-IT" sz="1200" dirty="0"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63039C-0696-77F2-8C7B-627189FB1C78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AF7439E-D3D1-4389-99A3-5520D8A1541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36858E3-33FF-F40E-4A26-11A44A7F0B10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59E1F10-5F94-DD3F-E6F6-876ACF7A2E32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AB4D642-8DBF-1D83-B52D-FCC1107DC421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8DFB0223-1DF4-184D-9E99-656BAC852C4D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C5A5EB0-3936-B42F-543B-E6A5BF6F0367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585492F-DF56-E681-C5E9-7A3346A605FB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6354A7ED-0B6A-3E7F-C803-54D6A2CCDA8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C30FB4DE-E1FF-0AD5-CC26-20340E8B8E96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5AA59B2-4217-D370-24DB-8539915868B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CF484E3-2DE6-8CB7-106D-A2256DD14B59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1081478-ADF8-AB2B-A3B0-96955024547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8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C79B397-7491-B9A3-04E0-526937992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C3FF1AD2-89F2-7769-259B-B82012BF760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DB58B75-0FF3-95C0-61FF-E6B6FAE288B7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2C4B14A-3257-4694-C72E-333325A7BEDE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5 Operatori di magazzino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(ID-106839)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6M+PROROGHE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PIEVE EMANUELE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Le risorse, per PROZIS SERVIZI, si occuperanno di attività di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packing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(confezionamento per la spedizione).</a:t>
            </a:r>
            <a:endParaRPr lang="it-IT" dirty="0">
              <a:ea typeface="Calibri"/>
            </a:endParaRP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Patentino del muletto. Disponibilità a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turni settimanali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e 2 domeniche mattina al mese retribuite come straordinario.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</a:t>
            </a:r>
            <a:r>
              <a:rPr lang="it-IT" sz="1200" b="1" dirty="0" err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lun-ven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11.00-20.00 - Multiservizi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 partire da RAL di circa €.24000 + buoni pasto e altri bonus e straordinari. 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F011EA4-504C-3BF3-44D6-32801EC62EC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23D0EF5-1218-BB8A-3B24-394B1BA9A90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069C1755-A683-DC37-0C4A-DA7C708EB312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19B5D10-08A3-3D87-0CB7-5CCA453DBC2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0B43BEF-DED1-57CE-8D1F-2B1521B08CDD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322060FF-64E4-D421-F418-C3045AA00388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8B4C2326-6BF4-0457-E1DB-B89693E055C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C4A257B-2964-B9CC-F800-C02BB0F1D957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E41741F-8E57-4522-03CC-005CB5B22C59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24EDFCD2-CED7-14B4-E0F9-75EFD6CF39AB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0F825B95-CFA6-84C0-9736-8E2E2CE3A167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A7E5541-B2CE-96B4-382D-0A89FC82B2D4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C194712-0E9B-4A25-4B2B-E1AA25A9AF09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2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369D21E-84A2-B91B-C725-8BA39FDF3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75937DF7-1318-D0B4-29FA-B1AFF7207168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82FA200-9B2E-DE8D-A64B-14801A58FD6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0610E601-67AA-E808-59EE-56CE6D01248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2 Magazzinieri c/uso</a:t>
            </a:r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PC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(ID-106908)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6M+PROROGHE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OPERA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Azienda che si occupa di fornitura di generi food e non food per Enti Pubblici, cerca 2 magazzinieri che si occupino di movimentazione merce, controllo e giacenze, stampe documenti e gestione del magazzino in generale.</a:t>
            </a: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esperienza di un paio di anni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anni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nella mansione, preferibile possesso patente B e automunito. Non occorre patentino muletto (solo manuale). Richiesto capacità di utilizzare il PC per compilazione DDT, utilizzo posta elettronica, preparazione ordini tramite PC.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e 30h settimanali </a:t>
            </a:r>
            <a:r>
              <a:rPr lang="it-IT" sz="1200" b="1" dirty="0" err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lun-ven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7.00-11.00/12.00 - Terziario distribuzione e servizi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€ 16.00/21.000, 14 mensilità Fondo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FonARCom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.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530D2697-2167-8285-ADD8-6A80B836292A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3E57A91-7943-69B2-846B-F6C38D431648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D4CA5789-9033-70BD-0EBE-968555474A11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4720E4E-C61B-3125-9770-F598880DBD7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E2C6E5F9-56D3-ACCC-A2A1-20F7EADD0C25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0D2F2454-B405-0285-EAC1-06C5C8DF2D8B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F1BDD919-12A4-C3B1-ADD6-D6166396E9B2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B391236E-2BF3-7D48-9CB8-CC3A6B70BAF6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7E85FE6-AC32-F423-BC34-53B933F63DB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B547863-282D-B9AD-B861-5EAAD8A79F36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B8BA366-708D-B063-82A2-8C056FEB25C2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CFD4F941-C322-565C-B40B-EDEA47CC774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B54E7A16-1607-B8D0-34D5-9458DF13182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1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27FCF1C-A46B-BD5F-F1BB-853CD7C1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A969E56-DAF1-DB79-35F8-C987FD610E48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3BDABD3-ACA0-827B-AE93-26A2253C43FB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55B5C3E-D1E4-24A8-CDE3-2AEC0E88AF19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Operaio linea produttiva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(ID-106602)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</a:t>
            </a:r>
            <a:r>
              <a:rPr lang="it-IT" sz="2000">
                <a:latin typeface="Calibri"/>
                <a:ea typeface="Calibri"/>
                <a:cs typeface="Calibri"/>
              </a:rPr>
              <a:t>CONTRATTO:</a:t>
            </a:r>
            <a:r>
              <a:rPr lang="it-IT" sz="2000" b="1">
                <a:latin typeface="Calibri"/>
                <a:ea typeface="Calibri"/>
                <a:cs typeface="Calibri"/>
              </a:rPr>
              <a:t>INDETERMINATO</a:t>
            </a:r>
            <a:r>
              <a:rPr lang="it-IT" sz="2000" b="1" dirty="0">
                <a:latin typeface="Calibri"/>
                <a:ea typeface="Calibri"/>
                <a:cs typeface="Calibri"/>
              </a:rPr>
              <a:t>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ROZZANO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  per ECOLAB SRL, azienda di prodotti chimici, di profumeria, detergenti... si occuperà di lavoro sulla linea produttiva della sede di Rozzano.</a:t>
            </a: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Gradito patentino del muletto e patente B. Disponibilità a 2 turni  settimanali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9.00/22.00.</a:t>
            </a:r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– Industria chimica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 partire da RAL di circa €.26.000 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86CAFA9-E4CD-E89B-C23F-82184EADEF49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1F44890-6F8C-E7F4-1240-5AC06362A642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3F119732-FA9C-B4BA-37D5-705A3F286ED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7CD765D6-7461-081C-9837-59B849071D64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92BF308-5761-8DFC-3274-9BDB8B91C30C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1AC8457-28BA-0B3F-9888-947828F181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47A32ED-534B-EB1D-A38C-E4C8387E0C8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873197DA-E259-0489-E2BE-242C69178020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E32C678D-A9C7-875C-6934-6A013BE9C72F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A4EBBA5-8B3D-4889-0E46-6D2726880091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E9527185-F6CA-AD67-90B8-9E5FC0CFB69F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A0543F6-325A-FE09-FA76-C438CD3589E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A6DFD41-C1E6-800D-158E-F6D28CD7DDA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2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DF1537E-704F-D2AC-BA52-2B1446E5B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9B51FDDC-37A1-9A84-1818-CF034087D92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8D8B3E8-AC27-8306-DD06-E847CB9837A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271A363C-3D41-4B33-54D4-4BF8B5ECB52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Operaio di produzione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(ID-106408)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EMANUELE </a:t>
            </a:r>
            <a:endParaRPr lang="it-IT" sz="2000" b="1">
              <a:latin typeface="Calibri"/>
              <a:ea typeface="Roboto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 leader nella produzione di estratti botanici, si dovrà occupare di: carico e scarico materie prime, movimentazione delle piante officinali e dei solventi necessari per l'avvio del ciclo produttivo negli impianti; conduzione estrattori e filtri, gestione operativa dei macchinari per l'estrazione dei principi attivi e successiva separazione delle parti solide dai liquidi; operazioni di torchiatura: recupero dei residui di estratto dalle matrici vegetali esauste tramite l'utilizzo di presse e torchi industriali; monitoraggio della concentrazione: controllo dei parametri termici e di pressione per l'evaporazione dei solventi e il raggiungimento della densità desiderata del prodotto; miscelazione e omogeneizzazione: preparazione del prodotto finito unendo diversi estratti o eccipienti secondo le ricette e le specifiche tecniche; pulizia e sanificazione (CIP), esecuzione delle procedure di lavaggio degli impianti tra un lotto e l'altro per evitare contaminazioni incrociate in conformità alle GMP.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esperienza nel ruolo e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disponibilit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à a turni</a:t>
            </a:r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su turni: 6:00-14:00; 14:00-22:00; 22:00-06:00 da lunedì a sabato- Industria chimica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€ 26.000/27. 000 + buoni pasto € 8. </a:t>
            </a: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FBCDBF7E-63B3-F573-837D-0A62D7E7C77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B33888D-8B7E-69C4-70D9-246D8094455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50993ED-F719-0906-ABF0-22C84550020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AD533A6-FAAF-8737-D99E-2D4C92E46E3E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BAC98D2-E912-C118-DA9F-73E8209FB450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C309D4B5-2973-B55E-A146-2E27C4823F5A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8BA99A-AB48-635D-AB62-F6493635A7A8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5777C5B7-F32E-2C9A-E60B-B8F2305F0F8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DA79A6F-2BAC-5AB5-77EB-2F22F1A6EE92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5A945D2E-8244-C2B8-235F-4C07D47D86D7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A5B1873A-F4BE-6F5D-FF76-27C3D40C8B0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894ABD1-4F11-CDDC-A81B-17FB74FFF124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FF846C85-B0A3-F0BB-C91F-13769CC3D76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4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D43262A-494B-27C3-B4D0-6C58E157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3DD9AFF-BEFB-AA9C-32A7-5F525916669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EC001A90-9E65-C49D-5FAA-4DF2DF58890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012948F-57DC-5A5E-A77F-8C63ADFDEE03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Progettista CAD/CAM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(ID-106122)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ZIBIDO SAN GIACOMO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Fonderie Maestri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Srl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 dovrà occupare di: Modellazione 3D (CAD): Creazione e modifica di modelli e disegni tecnici per la produzione; Programmazione CAM: Generazione dei percorsi utensile e strategie di taglio (fresatura/tornitura); Simulazione e Test: Verifica virtuale dei cicli per prevenire collisioni e ottimizzare i tempi;</a:t>
            </a:r>
            <a:b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</a:b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Setup e Utensileria Definizione dei parametri di taglio, scelta degli utensili e dei sistemi di fissaggio; Post-Processing: Esportazione e ottimizzazione del codice per controlli numerici (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Fanuc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Heidenhain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Siemens).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Conoscenza di progettazione meccanica 3D con SW di modellizzazione (Inventor e/o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Solidworks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e/o Catia); Conoscenza base di modellizzazione idraulica e pneumatica, componentistica ed assemblati in circuiti anche semplici.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 Confapi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€ 28.000/30. 000 + buoni pasto € 5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82A46115-1B6D-BE2C-FF43-2984DFD592A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95334DA-6E4F-DCA9-6EBB-AFEC4B623711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106D495-85A3-FFFF-B4BD-0DF837A952E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1487970-3E49-0C20-66AB-6AC45C08DE53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D25A034-8410-07C0-28E3-CA4D252FE9F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0778AE57-30B9-0A85-E1F6-BBCFDA6F7F9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AE65908B-DB27-079C-A449-2E517A37EE6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21AA80E9-D07B-8AA5-DBAE-0B0BB5CF4EB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9B51DF45-DCEE-4E02-9183-399685B7CF54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4B5953E-1758-2A44-0D11-07D0EC2B0697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CE436F67-A09F-76C5-80F3-D4258CE0CB10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D0D74E6-9428-845D-DC06-695493AA51E2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9BB360FD-BB86-CD80-9C5F-6B224E1DDB8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6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12CDC5FD-EA8B-77E1-AC70-F678FB1C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8D1CA3E0-A9F8-023D-EDFA-C51FDDDE324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42085BEC-D695-79BB-6F9D-174B953EF492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0ECE0C2-37BC-D029-E2A0-761E95D24FA1}"/>
              </a:ext>
            </a:extLst>
          </p:cNvPr>
          <p:cNvSpPr txBox="1"/>
          <p:nvPr/>
        </p:nvSpPr>
        <p:spPr>
          <a:xfrm>
            <a:off x="1132269" y="3098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Roboto"/>
                <a:cs typeface="Calibri"/>
              </a:rPr>
              <a:t>Cablatore trasfertista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(ID-106088)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/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LACCHIARELLA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società fabbricazione apparecchiature per controlli processi industriali, si occuperà di cablaggio e assemblaggio componenti meccanici, elettrici ed elettronici, garantendo conformità a standard tecnici. Previste anche trasferte c/o clienti per installazione, collaudo ed interventi manutenzione su apparecchiature ed impianti.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Indispensabile esperienza di almeno 6 mesi nelle mansioni da svolgere, diploma tecnico industriale, perito elettronico o equivalenti, conoscenza base elettronica, impiantistica, lettura schemi elettrici e disegni tecnici, uso utensili manuali e strumenti misura, inglese almeno liv. A2, ottima conoscenza lingua italiana.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h settimanali dal lunedì al venerdì, Orario elastico 8.00/9.00 – 17.00/18.00, pausa pranzo 12.30-13.30 - Metalmeccanica Industria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latin typeface="Calibri"/>
                <a:ea typeface="Calibri"/>
                <a:cs typeface="Calibri"/>
              </a:rPr>
              <a:t>commisurata all'esperienza, indicativamente RAL € 23.000/25.000, Ticket </a:t>
            </a:r>
            <a:r>
              <a:rPr lang="it-IT" sz="1200" err="1">
                <a:latin typeface="Calibri"/>
                <a:ea typeface="Calibri"/>
                <a:cs typeface="Calibri"/>
              </a:rPr>
              <a:t>restaurant</a:t>
            </a:r>
            <a:r>
              <a:rPr lang="it-IT" sz="1200">
                <a:latin typeface="Calibri"/>
                <a:ea typeface="Calibri"/>
                <a:cs typeface="Calibri"/>
              </a:rPr>
              <a:t> € 6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80D8B09-B851-9BBC-57F6-AEBB4CC56B5F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3BB9F634-EC0D-6D4B-53D4-FAAFE5837BA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69D5A19-1301-A6F5-DB45-92DB817482BA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B832E115-6986-CE88-98CE-2532BDEF99A8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BD7B78AF-ABEB-7494-B29E-B60482F9C0EB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F487D370-B6D7-C38D-0F83-166A6DCA8894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1AE70DB-EF67-717D-DB54-61CC36FE9CF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CE0E368-3D04-6305-F9D7-CB427BB4F64A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66117EB-8DEC-8FEC-69DA-1FFCDD0024C0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2DC1717-45E1-413D-09F9-312B217002B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D5207B3-C4A7-0F3C-1586-6FD1BF20D421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C0F4BEA-C0E5-5F0F-BA17-7C232D95EF1A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F51A9BC2-E80F-30EB-A95A-7D7163519125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8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81E3F0E8-8BF6-4048-0208-A2B71629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8E303C02-CD22-7FB2-C3BF-9DFABEE970A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8B6EA10F-9D9D-6EF4-4828-E26D842079E9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360B71E-8C97-26C2-E17C-80971CFB04B0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Stage </a:t>
            </a:r>
            <a:r>
              <a:rPr lang="it-IT" sz="4000" b="1" err="1">
                <a:solidFill>
                  <a:srgbClr val="C00000"/>
                </a:solidFill>
                <a:latin typeface="Calibri"/>
                <a:cs typeface="Calibri"/>
              </a:rPr>
              <a:t>produz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cartotecnica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(ID-106001)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STAGE/APPRENDISTATO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 di stampa e packaging, sarà inserita nel reparto produzione, inizialmente con tirocinio e con l'obiettivo di trasformare il rapporto in contratto di apprendistato per attività di: Supporto alle operazioni di stampa e allestimento; Gestione e movimentazione dei materiali in magazzino; Controllo qualità di base sulle lavorazioni; Collaborazione con il team di produzione nelle fasi operative quotidiane.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Diploma di maturità, preferibilmente ad indirizzo grafico (non vincolante). Nessuna esperienza richiesta: formazione interna aziendale.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08:00 - 17:00 - Grafica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tirocinio 700 € mensili . Al termine, apprendistato con retribuzione mensile media lorda di 1500 € 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92A20E3-9E4B-4404-FB64-59623CD933E4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D985FB6-47C1-4889-11C8-BFE97BF268E8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7CEFE05-2AE1-85C2-2726-00B9491452D3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B31D90B-743B-BE5F-23E6-74F0AA065FA2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83EC51E1-2CE5-A4B6-1030-E65B64B0966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4ACFB88E-18C0-056F-FAA3-E153EF012EF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785548B4-F85A-06EC-A024-02F32DD6C81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5106D097-4E75-9E46-CF50-26D394AE4F3B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24B58AE-C687-F67F-F686-CDA2A8CFF88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44D18AC6-5FDC-57D1-784A-9D3DF1D002E0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219EE89F-C126-0991-A49E-EA3BAC41E59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DD6965F0-DBDB-9338-AC0C-A11C50C1BA9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F480208-7AFC-FE25-06B8-CE419051680B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4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1516FC2-5175-693D-BE98-A5FDF02E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45AD63FC-ED0F-81B0-339F-62FB4261ACB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14DBA971-411F-6C37-A6F3-593F7F616BA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B9F80E2-446D-786D-740D-0C57508FFCD3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  Merchandiser GDO </a:t>
            </a:r>
            <a:r>
              <a:rPr lang="it-IT" sz="4000" b="1" err="1">
                <a:solidFill>
                  <a:srgbClr val="C00000"/>
                </a:solidFill>
                <a:latin typeface="Calibri"/>
                <a:cs typeface="Calibri"/>
              </a:rPr>
              <a:t>pt</a:t>
            </a:r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(ID-105950)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CONTRATTO INTERMITTENTE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IPER FIORDALISO ROZZANO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Le risorse, per azienda della Grande Distribuzione che fornisce servizi di merchandiser, si dovranno occupare di movimentazione merci con transpallet manuale, rifornimento scaffali e controllo giacenze.</a:t>
            </a:r>
            <a:endParaRPr lang="it-IT">
              <a:ea typeface="Calibri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</a:t>
            </a:r>
            <a:r>
              <a:rPr lang="it-IT" sz="1200" b="1" err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IDEALE</a:t>
            </a:r>
            <a:r>
              <a:rPr lang="it-IT" sz="1200" err="1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buona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conoscenza lingua italiana, disponibilità part time mattino, Patente B, automunito.</a:t>
            </a:r>
            <a:endParaRPr lang="it-IT" sz="1200" b="1">
              <a:latin typeface="Calibri"/>
              <a:ea typeface="Calibri"/>
              <a:cs typeface="Calibri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latin typeface="Calibri"/>
                <a:ea typeface="Calibri"/>
                <a:cs typeface="Calibri"/>
              </a:rPr>
              <a:t>Part 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latin typeface="Calibri"/>
                <a:ea typeface="Calibri"/>
                <a:cs typeface="Calibri"/>
              </a:rPr>
              <a:t> mattina dalle 9.00, 14/20h settimanali a chiamata da </a:t>
            </a:r>
            <a:r>
              <a:rPr lang="it-IT" sz="1200" b="1" err="1">
                <a:latin typeface="Calibri"/>
                <a:ea typeface="Calibri"/>
                <a:cs typeface="Calibri"/>
              </a:rPr>
              <a:t>lunedi</a:t>
            </a:r>
            <a:r>
              <a:rPr lang="it-IT" sz="1200" b="1">
                <a:latin typeface="Calibri"/>
                <a:ea typeface="Calibri"/>
                <a:cs typeface="Calibri"/>
              </a:rPr>
              <a:t> a sabato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–</a:t>
            </a:r>
            <a:r>
              <a:rPr lang="it-IT" sz="1200" b="1">
                <a:latin typeface="Calibri"/>
                <a:ea typeface="Calibri"/>
                <a:cs typeface="Calibri"/>
              </a:rPr>
              <a:t> MKT OPERATIVO</a:t>
            </a:r>
            <a:endParaRPr lang="it-IT" sz="1200" b="1">
              <a:solidFill>
                <a:schemeClr val="tx1"/>
              </a:solidFill>
              <a:ea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netto 7/8 € l'ora.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F04046C1-0E18-CFA8-0EC7-6AD7CCCDF45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FA2ECB56-E858-D402-E3DB-B8F9D396423B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EE522178-759B-2218-9843-E97752CC4328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3244E754-E15D-74BD-4EB3-094AA7B82EDD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D81DD91F-854B-84E3-FA88-23D8A3502A0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C76256B-B94B-B9D5-99CB-D5A08BA4A55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7C5114E-4912-AEB4-1832-65FEA633A8CB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48A74E0-6C71-1647-77EB-2C653165CD0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397A63A-606A-634E-1A65-6FDAC95E4D5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D270B253-9DC6-AA3B-3D3E-27B4B7E1F11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3C28A349-AF93-2910-1868-B61A56548A0D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6820412-8585-9367-8889-C22846296D9A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8B2ADAF-DECD-CEB8-5ED7-4454E1BD5DE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4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15326AD-9BDB-15CB-4E6D-89C740CF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C449ED9-0B61-0FA3-CAD7-89C4A6D57956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DC0469C-578C-A797-357A-76A26046636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6A763E1-4823-16C6-65CB-D58DBFDC1801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Addetto/a reparto/cassa </a:t>
            </a:r>
            <a:r>
              <a:rPr lang="it-IT" sz="20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ID-105920)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GAGGIANO, BUCCINASCO E BASIGLIO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offrire assistenza nella scelta della carne e fornendo informazioni sulla provenienza e le caratteristiche dei vari tagli. Dovrà tagliare, preparerai e confezionerai la carne secondo le richieste dei clienti, garantendo la massima freschezza e qualità.</a:t>
            </a:r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Preferibile esperienza nel ruolo e disponibilità a turni e ad imparare. Preferibile HACCP.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full time 25/30/40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39CFDFB-34D2-E3A0-4A0F-CCBB4217071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9FFB4644-2592-499E-9899-2C53BC92DF7D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C80ECD05-EE3C-4575-25DA-C58B521F364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D33005C-DC0F-946E-F92B-0830FAB1E53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896D2A3-639B-C8E1-E1BB-0B2B5063B678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6C96913-0FA9-ED02-1A86-716AC34B94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1E0F87-CAF4-1756-F360-ACD74A1457E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32F35222-3F2A-36E4-AB12-A880B468D55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6992B25-6BDB-0A96-218E-1A1B0FE647E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26501593-12DD-700F-2191-3B39F00D8E8E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5302385-CF37-F125-126B-4748940F0501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88656D1-67C3-4552-9EB4-8F3820AB177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034C017-1F51-823C-3A5F-C32CCBE72C5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5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4">
            <a:extLst>
              <a:ext uri="{FF2B5EF4-FFF2-40B4-BE49-F238E27FC236}">
                <a16:creationId xmlns:a16="http://schemas.microsoft.com/office/drawing/2014/main" id="{329E4BED-BB0F-5DD4-7EA1-E488E38FA2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0862" y="148463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l"/>
            <a:r>
              <a:rPr lang="it-IT" sz="4800" b="1">
                <a:solidFill>
                  <a:srgbClr val="C00000"/>
                </a:solidFill>
                <a:latin typeface="Fira Sans Black" panose="020B0503050000020004" pitchFamily="34" charset="0"/>
                <a:cs typeface="Calibri" panose="020F0502020204030204" pitchFamily="34" charset="0"/>
              </a:rPr>
              <a:t>Offerte di Lavoro</a:t>
            </a:r>
          </a:p>
        </p:txBody>
      </p:sp>
      <p:sp>
        <p:nvSpPr>
          <p:cNvPr id="6" name="Google Shape;245;p6">
            <a:extLst>
              <a:ext uri="{FF2B5EF4-FFF2-40B4-BE49-F238E27FC236}">
                <a16:creationId xmlns:a16="http://schemas.microsoft.com/office/drawing/2014/main" id="{5DF9696D-11E3-A3CE-73F5-597F50785EE6}"/>
              </a:ext>
            </a:extLst>
          </p:cNvPr>
          <p:cNvSpPr/>
          <p:nvPr/>
        </p:nvSpPr>
        <p:spPr>
          <a:xfrm rot="5400000">
            <a:off x="3664773" y="923799"/>
            <a:ext cx="158374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33C1AB-9132-4349-86FA-D307A85D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867"/>
            <a:ext cx="9144000" cy="17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CD5CF9B7-C4EE-415B-A96B-09385B434423}"/>
              </a:ext>
            </a:extLst>
          </p:cNvPr>
          <p:cNvSpPr txBox="1">
            <a:spLocks/>
          </p:cNvSpPr>
          <p:nvPr/>
        </p:nvSpPr>
        <p:spPr>
          <a:xfrm>
            <a:off x="530862" y="2297950"/>
            <a:ext cx="6858000" cy="865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None/>
            </a:pPr>
            <a:r>
              <a:rPr lang="it-IT" sz="2000">
                <a:latin typeface="Calibri"/>
                <a:cs typeface="Calibri"/>
              </a:rPr>
              <a:t>Centro per l’Impiego di ROZZANO aggiornate al 19/06/2026</a:t>
            </a:r>
            <a:endParaRPr lang="it-IT" sz="2000">
              <a:latin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B30D18-4419-4A2F-894E-510E6B3095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-7352"/>
            <a:ext cx="564832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61A57C0-AF17-C248-6DBE-E906701AC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B957CEA-1520-C6FC-576C-4060C9F8DDF1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CA1E8079-5B34-6DD5-2DA7-4AF568562129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B9CD297B-771D-68FC-E306-9F0DE625B55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macelleria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OPERA, BASIGLIO, BUCCINASCO E MILANO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allestimento e del rifornimento del banco pescheria, mantenendolo sempre ordinato e invitante, controllare quotidianamente le scorte di magazzino e gli ordini in arrivo, monitorando le date di scadenza e assicurando una corretta rotazione dei prodotti.    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E2916CE-D15A-2587-A5EF-3D537C8F8EE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25E1D801-E80B-AD33-E4FE-9475E4AC906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06C1D498-8291-6FDD-8E97-DEA209E7F25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0AF364D-50A0-7D00-F13A-7D1DD105D99A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8394079-1B6F-4A39-1FA5-0C5F279823E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C161E044-A849-F02A-EA75-FA9FBFAB102D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F21F885D-E45D-4228-C632-82ACBED54E17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4A10E2B-219E-5DDB-E5D7-F494F375470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73FBC9A5-5249-DF8B-56D7-A3E4E626597A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3564DD4-F227-1504-D346-9A8B9599608B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8B583C5F-A7AB-86AA-B007-E6A9E3E5DE76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5F9E3BA-F6EA-B24E-8498-EDAD717F079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569B2D1-94D5-1685-529B-7B9F0CEAFFE0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2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B118002-6F72-1CFB-1A65-C099B25B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595A40B-8509-E6A1-C2A2-CB66C14F40EB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3441D2D-98F1-19A6-0D8E-2086D4117456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DDFE1CD-6BD7-99FD-9554-E4EDBDAD953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ortofrutta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(ID-105917)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  <a:ea typeface="Calibri"/>
                <a:cs typeface="Calibri"/>
              </a:rPr>
              <a:t>OPERA, BASIGLIO, BUCCINASCO E MILANO</a:t>
            </a:r>
            <a:endParaRPr lang="it-IT" sz="2000" b="1">
              <a:latin typeface="Roboto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accoglienza clienti, assistenza nella scelta dei prodotti e informazioni dettagliate sulla qualità e provenienza della frutta e della verdura.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time e 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25/30/40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 sz="12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6096658-4D85-8FB8-5F42-299F20AA201A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F5FCEE5-4E9C-02C8-D988-DF8F0E616AC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9B10204-265E-85A4-2C74-44DCF112AB0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7013376-7662-6A8B-3E34-1567C22B594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FA0AB12D-07E1-B438-4C93-066D8119C8C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8626158-27B6-099D-A377-89CFCE65D11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78F7DF20-00A9-9387-4D14-30AD710887C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F2B75C0F-F9D2-11B0-DA2C-63577ADD0180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733599F-01E6-BED2-DFA5-0492FE2CD750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4B890CA-C00E-6E92-8778-469305C7405C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0965D202-B292-22A0-5019-50B7B232515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0FAE111-C2BB-472C-15BF-F90E6B76F497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B951D3BA-7494-FF46-F6FD-AD2C98ACFA9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9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0C00A6D-3A32-4D53-B992-D616D953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1C1E062-E809-4CDB-2193-9A967087E020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42B8EA2-0704-0AA7-D024-68F3A5E6128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67DFA93-BA45-12F5-2C89-F2EF809325D8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pescheria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(ID-105915)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allestimento e del rifornimento del banco pescheria, mantenendolo sempre ordinato e invitante, controllare quotidianamente le scorte di magazzino e gli ordini in arrivo, monitorando le date di scadenza e assicurando una corretta rotazione dei prodotti.    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del Terziario, della Distribuzione e dei Servizi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19A3DD2-30A4-A1EB-3F3A-22D04390718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CCA12232-62D3-FC47-331C-D28DA61C695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1A8B183-C847-5F07-7A90-DFFB2884DA9F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DD3E8482-E673-962B-E5A2-851ABD5BE13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641712E-CF35-34F4-93FF-C64103909235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7244E7E6-050A-96C9-FCCF-6D0839923D9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8F7450F7-D802-1206-6F62-CFA0F1BFB98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F85EC52F-4BFC-58AC-8ABE-16F51793293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1F6BC7B0-1563-DBAE-1B31-B2DE4D1E232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705284D-6372-2636-C53E-47090F255081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BDF4735-C4B1-25D3-8354-5A0C58E6CC0F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072B936-FDB3-FDA1-65EA-5BD1E79ACD52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18FFF027-63AF-F21C-0DA4-8832ED40A804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8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19B7BBE-3A4A-DE98-CB85-A25E6D6E5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36F899F-6C34-6587-DA83-6B6E4563EBF4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58489764-D1D7-FEDA-6F06-CA31E7F7984A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A464EE72-C246-396D-4280-6B53604A3C17}"/>
              </a:ext>
            </a:extLst>
          </p:cNvPr>
          <p:cNvSpPr txBox="1"/>
          <p:nvPr/>
        </p:nvSpPr>
        <p:spPr>
          <a:xfrm>
            <a:off x="1106292" y="1193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Stage help desk software</a:t>
            </a:r>
            <a:endParaRPr lang="it-IT" sz="4000" b="1">
              <a:solidFill>
                <a:srgbClr val="C00000"/>
              </a:solidFill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(ID-105890)</a:t>
            </a:r>
            <a:r>
              <a:rPr lang="it-IT" sz="2000">
                <a:latin typeface="Calibri"/>
                <a:ea typeface="Calibri"/>
                <a:cs typeface="Calibri"/>
              </a:rPr>
              <a:t> 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STAGE FINALIZZATO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LACCHIARELLA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società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fabbricazione apparecchiature per controlli processi industriali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all’interno del team software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verrà formato sui prodotti hardware e software commercializzati dall’azienda con obiettivo di supportare da remoto i clienti finali. Le attività seguite saranno: presa in carico ticket, analisi problematiche, collegamento remoto presso strutture clienti, contatto diretto con cliente per verifiche/ risoluzione problemi, chiusura ticket.</a:t>
            </a:r>
            <a:endParaRPr lang="it-IT"/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 titolo studio in linea con mansioni tirocinio, conoscenze informatiche base, Windows, pacchetto office, networking (configurazioni rete, indirizzi IP), gradita conoscenza Microsoft SQL Server, sintassi T-SQL, buona conoscenza lingua inglese (almeno livello B1), automuniti.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Full</a:t>
            </a:r>
            <a:r>
              <a:rPr lang="it-IT" sz="1200" b="1">
                <a:latin typeface="Calibri"/>
                <a:ea typeface="Calibri"/>
                <a:cs typeface="Calibri"/>
              </a:rPr>
              <a:t>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latin typeface="Calibri"/>
                <a:ea typeface="Calibri"/>
                <a:cs typeface="Calibri"/>
              </a:rPr>
              <a:t> o 8.00/9.00 – 17.00/18.00 (pausa pranzo 12.30 alle 13.30)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–</a:t>
            </a:r>
            <a:r>
              <a:rPr lang="it-IT" sz="1200" b="1">
                <a:latin typeface="Calibri"/>
                <a:ea typeface="Calibri"/>
                <a:cs typeface="Calibri"/>
              </a:rPr>
              <a:t> M</a:t>
            </a:r>
            <a:r>
              <a:rPr lang="it-IT" sz="1200" b="1">
                <a:ea typeface="Calibri"/>
              </a:rPr>
              <a:t>etalmeccanica Industria</a:t>
            </a:r>
            <a:endParaRPr lang="it-IT" sz="12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Indennità tirocinio € 600</a:t>
            </a:r>
            <a:endParaRPr lang="it-IT" sz="1200" b="0" i="0">
              <a:effectLst/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62045D8E-174B-EEB5-F9B6-CD7D9EE9CB7E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D8A3187-CEEB-4837-823C-73C7A90D480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B56ADF6F-BF27-B9A2-D315-ED0B252DD4B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7A77468-112B-0016-4C4B-8BD376A41F6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B8C76846-A507-9040-5528-07B4E79B9227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62CD43D4-2EF5-5904-E6B5-AED35370673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8C9AE76-20A0-8A67-91FC-F97AF87F0B4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B649395-83A4-8877-EE6A-9462197A01B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F66F47D-FF1C-2FBF-1110-9FC538800857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4C197439-6243-4F09-2769-5DFE324B9493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D5D45DB-EEA1-B433-8C6D-D5D665C588A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7599111-C9D5-3818-DC0A-94D93706AE08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114A82A-709C-7123-8AE8-F85643C15E76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1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735BA09-7E48-6226-3580-5793EB45B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CFFD249A-2618-E538-6A8D-9547D3015C2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F5EC3D6-58AA-A0BA-DB46-F05E5905E01B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9726E90-6320-0A27-B47C-C0A0419F1CD6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Consegne prodotti ittici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(ID-105852)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 sz="20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898525"/>
            <a:endParaRPr lang="it-IT" sz="20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    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</a:t>
            </a:r>
            <a:endParaRPr lang="it-IT" sz="1200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Azienda di commercializzazione prodotti ittici ricerca risorsa che si dovrà recare presso la struttura di Opera, dove inizierà la preparazione dei servizi di consegna a lui affidati. Una volta finita la preparazione della merce, dovrà caricare il suo furgone e partire con le consegne nella zona di Milano ed hinterland presso i ristoranti clienti. Una volta terminato il giro di consegne, rientrare in sede, procedere con le pulizie del mezzo e sistemazione luogo di lavoro.</a:t>
            </a:r>
          </a:p>
          <a:p>
            <a:endParaRPr lang="it-IT" sz="1200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>
                <a:solidFill>
                  <a:srgbClr val="DA1A2A"/>
                </a:solidFill>
                <a:latin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Esperienza nel ruolo e PATENTE B.</a:t>
            </a:r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36/40 ore da LUN /SAB da 06:00 alle 12:00 – Terziario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 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14 mensilità, lordo mensile di 1674.34 </a:t>
            </a:r>
            <a:r>
              <a:rPr lang="it-IT" sz="1200">
                <a:latin typeface="Calibri"/>
                <a:ea typeface="Calibri"/>
                <a:cs typeface="Calibri"/>
              </a:rPr>
              <a:t>€</a:t>
            </a:r>
          </a:p>
          <a:p>
            <a:endParaRPr lang="it-IT" sz="120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C9CF6EE1-8FE2-7870-DEBC-C7C4F09B563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4AE3ACA-1D8F-A971-CF37-A48E8460ECA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B8CDBFE-D181-2F7B-4CD1-BF75DF2BBDC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CE0DF02-6D29-D070-5879-EAECD4F1BBDF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9080BF88-E485-6435-F1BB-3368F1C6ED2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94BD7E5-B0F3-789E-C9A2-3074EA9CF518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754C332-836A-E3DD-6808-4F598A0B494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1BC89ABA-D6D0-1573-B7B1-F57EB86A9FF9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5AA9D54D-155C-40EA-384F-445BC2988114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5A14FD9-79EB-67A1-A9FA-890D115837C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55E6F63-0688-D2E8-FC12-5B159B4784A5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C2064EE-F247-30A7-45BB-C2AEEE7A69E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B145DD0-8E32-8790-5664-A7289112683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9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CDFA797B-67C8-B81C-467D-22722B3F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F30263D-2968-43C3-4DC7-1E36026A880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C5687A6-6ED9-6044-1146-CBC5E562810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A0253D1-D781-F137-73B8-A8C061F81E7E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Magazziniere/Autista </a:t>
            </a:r>
            <a:endParaRPr lang="it-IT">
              <a:ea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                       (ID-104912)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BINASCO E VERNATE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magazzino (sistemazione, carico e scarico) e consegne presso clienti. Richiesti spostamenti tra le 2 sedi.</a:t>
            </a:r>
            <a:endParaRPr lang="it-IT"/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 PATENTE B e PATENTINO DEL MULETTO.</a:t>
            </a:r>
            <a:endParaRPr lang="it-IT" sz="1200" b="1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07.00-16.00 – Industria Grafica</a:t>
            </a:r>
            <a:endParaRPr lang="it-IT" sz="1200" b="1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0CCDACF3-47AD-B7E4-129B-DAD426E34278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BCF80634-5332-DFBE-C66F-F8886E47F43F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8D3209EC-DEEE-F477-9604-39450B93B6FE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39031E-10AB-343B-8B14-1620F75B864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24072A8-9CB3-79A4-16BC-47FB56C1EAB9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C1EFFD9-4B24-F8D5-7177-635A6B5561C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045B783-1A25-87C7-77B2-3FB3F83C03FF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2607D64-630F-1925-C1C8-1406D7D9375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899C02A0-5660-9AB2-5FE4-6BA360FF9F0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FDA9F0F-0A1B-2C20-53F2-3B72F346F88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B9683EF-A42E-D635-1DEF-73A9B8FCEC4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430574D-32B7-9051-04F4-EE2DC457D0D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49AA7D3-341D-CD62-EF89-E1F001E88341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Operatore macchine da stampa</a:t>
            </a:r>
            <a:endParaRPr lang="it-IT">
              <a:ea typeface="Calibri"/>
            </a:endParaRPr>
          </a:p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digitali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</a:t>
            </a:r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junior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(ID-103880)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BINASCO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stampa su macchine digitali.</a:t>
            </a:r>
            <a:endParaRPr lang="it-IT"/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possesso diploma, capacità di collaborazione tra i colleghi, preferibile patente B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09.00-13-00 14.00-18.00 – Industria Grafica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2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719C635-4773-BAC1-118F-5BEB2785C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5238904-FDBC-67D2-10B5-57801C21F31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CC9A8A4C-C509-78C4-58B2-A5B22428444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CFB1F6A-F743-5539-868E-88080C340387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Addetto/a gare d'appalto dispositivi medici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(ID-103693)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 SCOPO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LOCATE TRIULZI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 società che commercializza dispositivi medici, si occuperà di scaricare gare da portali, analizzare fattibilità, predisporre documenti necessari per la partecipazione alle gare, caricare documenti redatti su piattaforme.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 esperienza di almeno 2 anni nelle mansioni da ricoprire, indispensabile diploma allineato alle mansioni da ricoprire, buon uso Pacchetto Office e gestionali bandi di gara, indispensabile possesso mezzo proprio (per raggiungimento sede aziendale)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time: 8.30-12.30//13.00-17.00 – Terziario 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ConfCommercio</a:t>
            </a:r>
            <a:endParaRPr lang="it-IT" sz="1200" b="1" err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circa € 30.000 da definire in fase di colloquio in base all'esperienza.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D7AC5FCE-243A-907E-57E7-EFC2327A3294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2B02B32-D3B1-4B21-849F-776A34A8D79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FD74158-6484-45D8-7D5D-7B2F2CFCB099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2A3B477-A535-2C6E-1F68-5541E017565E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A1A70D7-4A01-0D04-4FDC-103ADA474D9E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CB91E23-393C-0BB6-3F0B-3F815DE0C00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9CDE3588-ADDE-74D8-9BF4-9566D1A6411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D7D834BC-42FD-1FDA-683E-59CC9F680DF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D22896C4-7EA5-1E8E-C32E-7C987D1D21A8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08C85FC-4048-BB99-0D2C-6A632380009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3D7AFF5-F5C6-EE95-0D45-E895BD4DCBE4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F47247CA-2154-36C0-0FA0-464BCF53A33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4959BDC-EE82-E3F3-040E-CCE52129BC6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DF14C1BA-458E-2FC8-A288-D8F6544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58AE87B7-8D73-B814-336D-E4690A7D8B53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88D303E9-00BC-2EFC-4FE3-61E1E60D4C64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775E7069-3A1F-576E-053C-F9BA3D85C155}"/>
              </a:ext>
            </a:extLst>
          </p:cNvPr>
          <p:cNvSpPr txBox="1"/>
          <p:nvPr/>
        </p:nvSpPr>
        <p:spPr>
          <a:xfrm>
            <a:off x="1132269" y="84747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         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   2 OSS 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(ID-108348)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ROZZANO</a:t>
            </a:r>
            <a:endParaRPr lang="it-IT" sz="2000" b="1">
              <a:latin typeface="Roboto"/>
              <a:ea typeface="Roboto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e risorse, collaborando in equipe con gli altri professionisti, si occuperanno di assistenza in tutte le attività quotidiane (igiene personale, alimentazione, mobilità) per il benessere psico-fisico degli ospiti e della loro sorveglianza.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                    </a:t>
            </a:r>
            <a:endParaRPr lang="it-IT"/>
          </a:p>
          <a:p>
            <a:endParaRPr lang="it-IT" sz="1200" b="1" dirty="0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preferibile patente B e automunito o domicilio in zona per garantire la puntualità per i turni di lavoro. Richiesto titolo OSS 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capacità di lavorare in gruppo.</a:t>
            </a:r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38h settimanali su 3 turni (mattina, pomeriggio, notte) - Cooperativa sociale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€ 21.479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A6C1DA5-27A6-64C2-514F-003440CD43F3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2A4C8FC-E817-F816-DD7F-AC67689E6C0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D133E4F-45FA-A696-2767-7C89181A93F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28F49C7-A625-2DE2-0B41-2A656E6A61C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0A484F9-30A6-FD32-C697-763CDB2E9EF7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BB94FCE2-520F-5ED8-7D99-B689909A1F6A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7A64FDA-9663-2F05-9389-A0E4D200B870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10E19A8F-F02B-87BB-255F-7B112C1FD5C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6277D1C-7569-DB9C-08FC-4DA91F5F0A78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801065EF-9589-317F-45FE-2453BED85AE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8233B809-54A7-E221-6797-A8DD730B6BF4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D63C0B7-96EE-59C2-2CDC-E95B4136E493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8A6C4E6F-069C-85C5-0B02-4DD9BD70203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2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9040080-9D77-8209-93E0-CD9F769A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463E57A2-F868-E856-3FBF-10F1B14EF4D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BB0D8807-65A7-7BA9-F8BC-DDE3F4019DE8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E9A504BB-294F-08F3-F547-779983561850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Piazzalista accettatore</a:t>
            </a:r>
            <a:endParaRPr lang="it-IT" dirty="0">
              <a:ea typeface="Calibri"/>
            </a:endParaRPr>
          </a:p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 preparatore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(ID-107140)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</a:t>
            </a:r>
            <a:r>
              <a:rPr lang="it-IT" sz="2000">
                <a:latin typeface="Calibri"/>
                <a:ea typeface="Calibri"/>
                <a:cs typeface="Calibri"/>
              </a:rPr>
              <a:t>CONTRATTO:</a:t>
            </a:r>
            <a:r>
              <a:rPr lang="it-IT" sz="2000" b="1">
                <a:latin typeface="Calibri"/>
                <a:ea typeface="Calibri"/>
                <a:cs typeface="Calibri"/>
              </a:rPr>
              <a:t>INDETERMINATO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ASSAGO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risorsa dovrà movimentare, organizzare e gestire le macchine all’interno della società; pulire e preparare le macchine per la consegna ai clienti; verificare lo stato delle macchine (livelli di pulizia, ingrassaggio, carrozzeria, funzionalità e misure di sicurezza) nei momenti cruciali delle operazioni di noleggio, ovvero, la consegna dei mezzi ai clienti; gestire il rientro dei mezzi a fine utilizzo; registrare entrate e uscite, verificare bolle di consegna/documenti di trasporto e di aggiornare i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database aziendali.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indispensabile patente B, ottime doti comunicative e relazionali, precisione e capacità organizzativa. Orientamento agli obiettivi e forte determinazione. Attitudine a lavorare in squadra.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Commercio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€ 24.000 + buoni pasto + </a:t>
            </a:r>
            <a:r>
              <a:rPr lang="it-IT" sz="1200">
                <a:latin typeface="Calibri"/>
                <a:ea typeface="Calibri"/>
                <a:cs typeface="Calibri"/>
              </a:rPr>
              <a:t>welfare.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7EAFBEF6-F53D-8F8E-8F4E-1F1C29BC9C16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7F712E8-4292-DCA8-0DB4-3F70EC37B59B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5B5ADAE7-FA04-CE64-9447-0E5A78BB8BF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A637A318-C0D9-AFB0-21AA-32E532401F6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BF9AA160-B07A-65BC-6938-18C8D54DF225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B6CCAA2F-33EF-EB40-A449-E36649B9A781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6E0C327-B1DA-0619-BFF0-2950DB943D7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ABE666AD-FD38-9DCE-EF7A-0AB6E0063C4C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57D3D9EA-111A-60AF-F7B6-4BF800AAC5A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90889D3-86C5-B68E-791F-FC2A452A4104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E69B8207-5146-5277-A428-97976757523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308A0DF-74D2-CD34-0F42-D3623B79630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5B533A6-EFD0-7565-137E-7F9154C57669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9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456BBCF6-B7E2-CC03-66ED-2BCB6794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74200614-7EBA-3541-D2D9-DDA640DA7E1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234DFD25-D02D-E572-FD19-4C22285E1AD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35E5096-6CD7-F65C-AC4B-D7F0EA20EB8E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  Commerciale junior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(ID-107139)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INDETERMINATO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ASSAGO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 (funzionario di vendita) verrà affiancata al Commerciale attualmente presente, dovrà occuparsi: sviluppare il portafoglio clienti (Milano e hinterland), gestire l’intero ciclo produttivo dalla ricerca attiva di nuovi contatti, alla trattativa e chiusura del contratto; analizzare le esigenze dei clienti e proporre soluzioni di noleggio su misura; mantenere relazioni di lungo periodo con la clientela. Cosa cerchiamo nella risorsa: ottime doti comunicative, relazionali e di negoziazione.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                               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ottime doti comunicative, relazionali e di negoziazione. Orientamento agli obiettivi e forte determinazione. E’ fondamentale l’attitudine a lavorare in squadra.  indispensabili conoscenze informatiche e la patente B. Assunzione da dicembre ma si può valutare anche prima.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Commercio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€ 26.000 + buoni pasto + </a:t>
            </a:r>
            <a:r>
              <a:rPr lang="it-IT" sz="1200" dirty="0" err="1">
                <a:latin typeface="Calibri"/>
                <a:ea typeface="Calibri"/>
                <a:cs typeface="Calibri"/>
              </a:rPr>
              <a:t>provviggioni</a:t>
            </a:r>
            <a:r>
              <a:rPr lang="it-IT" sz="1200" dirty="0">
                <a:latin typeface="Calibri"/>
                <a:ea typeface="Calibri"/>
                <a:cs typeface="Calibri"/>
              </a:rPr>
              <a:t> + auto + welfare.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4C9F449F-FF17-E5E6-761D-0EF1D7FF3DE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97879D1-F167-0E45-A4B0-6D90E27EA36F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3C7D3A9B-0083-5FE3-4291-C67B8CB2DD10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51A0C22-E5BC-278D-EF77-70D13FE4E141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42F7BC5-0EC2-BD86-F130-6A91287C291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A3BB9CC8-1215-CF93-0715-BEB27052AB53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B9CB4A37-2B12-DDF6-DBFA-2481806777D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C6CFB6B-ED2B-D542-80F3-3CE820EAFD4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C745EBB-84A2-DC50-D38F-D1A0EDFD9DE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1470B67-DA88-766D-8A89-B2570F5258BB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1AE1A57-6B96-4AF8-C13F-E33B60D1F9D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9FB58593-C480-0476-2F3F-5C370B7247B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BFD27526-D723-D68D-E33E-7D9CB5AB3BE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D37CAE9-1A1A-C888-C9A5-6F156BBF3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94BB1FC3-732C-AA45-B175-802C0E000960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58A4D9E-9503-EF28-55D4-CC30E5510136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F1863E74-9958-A5DB-6DBA-C95E0442BEF6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Addetta/o </a:t>
            </a:r>
            <a:r>
              <a:rPr lang="it-IT" sz="4000" b="1" dirty="0" err="1">
                <a:solidFill>
                  <a:srgbClr val="C00000"/>
                </a:solidFill>
                <a:latin typeface="Calibri"/>
                <a:cs typeface="Calibri"/>
              </a:rPr>
              <a:t>amministraz</a:t>
            </a:r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(ID-107128)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STAGE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</a:rPr>
              <a:t>SEDE</a:t>
            </a:r>
            <a:r>
              <a:rPr lang="it-IT" sz="2000" dirty="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LOCATE TRIULZI</a:t>
            </a:r>
            <a:endParaRPr lang="it-IT" sz="2000" b="1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a risorsa, per società commercializzazione dispositivi medici, si occuperà di attività di data entry, archiviazione, compilazione data base, ricerche tramite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internet articoli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da presentare in bandi di gara, ricerche di fornitori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                             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ndispensabile diploma scuola superiore, buona conoscenza lingua inglese (almeno liv. B1), buon uso pacchetto Office, indispensabile mezzo proprio per raggiungimento sede.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dirty="0">
                <a:solidFill>
                  <a:srgbClr val="DA1A2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8.30-12.30//13.00-17.00 – Terziario 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ConfCommercio</a:t>
            </a:r>
            <a:endParaRPr lang="it-IT" dirty="0" err="1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€ 600 indennità di tirocinio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A5F2BE2-1ADC-C11E-4C3C-DB5F5B727301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73B1B384-FF89-051F-3318-4B87FBC95D22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05B1A56E-12EB-C049-4127-BF956ED3705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4ECE8056-8622-4FDE-9C98-E515C233860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B2F27F0-CC63-3D7F-A65C-9A7088126BE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2B995D41-4551-C926-5F0D-1E511B6AA9D3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24B1DD61-E2DC-E4C7-CD3A-A26C7118A3DB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6CBF1CBD-1945-987E-353E-EBEBC7FD4404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968CB5F-A886-5521-988B-829991FD3E5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BB6D666-199F-6086-E23B-73FF6AE2F128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E630B2A-04D2-D4BB-3AEB-E119939BE4A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34BC993-CD71-199F-FC87-B0C463CB7755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9112B73-72D2-9574-F1AF-CB71CC23422C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B196F093-5A2F-A46F-4994-4539A9458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B429B6D7-290E-3AF5-00B6-24A2112D28F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EC6F03F-1F0C-907D-CA30-50179BCFD43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D93D8127-713C-B2A1-65CB-6EBFD06F76A6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    Aiuto cuoco</a:t>
            </a:r>
            <a:r>
              <a:rPr lang="it-IT" sz="4000" b="1" dirty="0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(ID-106992)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2M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LOCATE TRIULZI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 operante nel settore della ristorazione e della preparazione di prodotti alimentari, produzione e somministrazione di piatti pronti, si occuperà di: Preparazione delle materie prime e degli ingredienti per le lavorazioni di cucina; Supporto nella realizzazione dei piatti secondo le ricette aziendali; Gestione delle attività di cottura e impiattamento (per il profilo cuoco); Mantenimento degli standard di qualità, igiene e sicurezza alimentare (HACCP); Pulizia e riordino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della postazione di lavoro e degli strumenti di cucina.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Esperienza nel ruolo 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capacità di lavorare in gruppo.</a:t>
            </a:r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-time 32h settimanali </a:t>
            </a:r>
            <a:r>
              <a:rPr lang="it-IT" sz="1200" b="1" dirty="0" err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lun-ven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7.30/14.00 - Pubblici Esercizi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RAL di circa €18.000  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BCED2C4C-53AD-C40E-90DB-2C9372B8CBF1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A1EC254-A981-BF4B-3452-2E5D94BA697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F9A0FA9-7080-428F-A7FD-93F594A8F28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0E90128-7DC6-513C-5BEE-046A53774EF9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C1C4CE7-9CDF-0FDE-F556-9ED7546DCF8A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334E8B33-C52B-FF75-A4FC-076EE2AEEDC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39187ED2-B258-0390-27D1-7D082B9173F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E9C3269-DFED-E0DC-91CA-1488150623C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562F0F6-4127-902D-6318-04E337191DD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5794BC-39EC-41A2-C00C-EB52C8D9E994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5B0CEE9-2A78-ACA5-445B-C26A1597F3E5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DA3D8822-9D22-6E78-1F49-D9763C43A39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7B3FAEC4-E968-2C94-B059-45A79ED653E6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F88CFAE-F076-0043-F647-2C5D3A3F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D1E75816-D776-49C7-EB9E-5D11057D6550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B9D61467-B261-FAB6-75A7-6A75FF6789A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DD035AE-21C5-16EC-B527-4B2B7417F79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Addetto/a bollettazione e back 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office junior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(ID-106964)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OPERA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Grendi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spa, azienda di trasporto merci su strada, ricerca risorsa junior da formare e per le attività di bollettazione, comunicazioni via email, aggiornamento dei sistemi interni, attività di Back Office, aggiornamento dei sistemi informativi e registrazione delle comunicazioni, supporto alle attività di back-office e monitoraggio delle pratiche, collaborazione con i reparti operativi per garantire continuità e precisione, bollettazione, inserimento e verifica dei dati di bollettazione, aggiornamento dei sistemi amministrativi, archiviazione digitale e supporto ai processi di fatturazione.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</a:t>
            </a:r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Esperienza di almeno 1 anno nel ruolo e utilizzo PC e gestionali.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3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9h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08:00 - 17:00 - Trasporto, merci e logistica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RAL di circa €25.000+buoni pasto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ev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welfare aziendale</a:t>
            </a:r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9E3295A-58A5-B0B2-6887-6EA39462F95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FCC93BE1-08F1-D897-27F3-9A9781B3AEE7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55091868-9376-F918-5F1E-E29551196F5A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DD818ABF-D72C-1389-CB06-54D48CDBD860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7BD14DD5-61A3-168B-1FD9-2DB299F40CB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FF9EDA95-89C6-3ECF-7576-966F6FCE7CEE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E4FC254-F4C1-6B12-0393-CBA89D15EAD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F6906BB-0B6D-194E-3FE1-5AF7D6158E1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EA03056-7AE8-BB98-7F7E-ED3465C95F4A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E171C4C-5359-D4E8-6BBA-04B15F9983E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24633AC-643F-7EC0-2E2B-74DB54DF989D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6D2D745-0DC5-4838-89E7-863C2842BB6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FF49E68B-2FDA-502F-A075-5CB46AE0658C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2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0D6F8E0-DE2F-AD50-B9B9-97A96C431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4369E86-4202-AB09-F49A-001EDDF378CA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4A766100-01CD-473E-8CB6-0EA669AFD38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A34FB6E3-B4A0-9979-AC93-6393F31ABD7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        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Idraulico</a:t>
            </a:r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(ID-106915)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endParaRPr lang="it-IT" sz="2000" dirty="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INDETERMINATO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OPERA E CANTIERI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 azienda specializzata nell' installazione impianti elettrici industriali, si occuperà di: Installazione e manutenzione di impianti idraulici in edifici e strutture di cantiere; Montaggio e collegamento di tubazioni, valvole 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raccordi; Realizzazione di impianti di distribuzione acqua e scarico; Diagnosi e riparazione di guasti su impianti idrici e sanitari.</a:t>
            </a:r>
            <a:endParaRPr lang="it-IT" dirty="0">
              <a:ea typeface="Calibri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Esperienza nel ruolo e disponibilità a spostarsi nel territorio in base alle esigenze di cantiere. E' possibile arrivare ai </a:t>
            </a:r>
            <a:r>
              <a:rPr lang="it-IT" sz="1200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contieri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partendo dalla sede con i furgoni tenendo presente che bisogna arrivare in cantiere sempre alle 08.00.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h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– Metalmeccanico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netto mensile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circa € 2.500</a:t>
            </a:r>
            <a:endParaRPr lang="it-IT"/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AE94B74F-E560-A045-96D1-607F87A16F36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A7D0EE99-75D5-68E5-F0E7-E353CB3359E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D983A9B-A9E4-C007-2CF3-C9648BEE758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2C7587-1889-4583-77B9-7AD83BD92E9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18A5FFFD-1A9C-E6FA-63B9-1318BE9DCB06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170F086F-DEB4-FE29-DEF7-58A8C19457C7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F2B7DAE-B483-C443-73B5-384350ED5D7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2248549-80FD-E65B-86FF-9C9B9B772482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38CC1FB-E412-1CD1-F328-0BE5144262A6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BB24F07-D9C6-0169-D177-F89848F54DB0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874BE8A-AEA1-83D4-451B-160C97EE8797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35C06271-B616-45F5-EF12-5BD00C1C19B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18FC4CD-F5AE-AB66-C4B3-76A0D7D1B32B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5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ab7dcf-7cfe-46ad-bcb6-9547da70cf1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F70CB4C539C24E91FC440223AC791A" ma:contentTypeVersion="18" ma:contentTypeDescription="Creare un nuovo documento." ma:contentTypeScope="" ma:versionID="f01ea96245bc64cbc7e5142fec11b064">
  <xsd:schema xmlns:xsd="http://www.w3.org/2001/XMLSchema" xmlns:xs="http://www.w3.org/2001/XMLSchema" xmlns:p="http://schemas.microsoft.com/office/2006/metadata/properties" xmlns:ns3="c8ab7dcf-7cfe-46ad-bcb6-9547da70cf1b" xmlns:ns4="3fdb803b-0369-4112-8353-a18e80db3c95" targetNamespace="http://schemas.microsoft.com/office/2006/metadata/properties" ma:root="true" ma:fieldsID="391324e11b4f63fa82b764204a3e9b4a" ns3:_="" ns4:_="">
    <xsd:import namespace="c8ab7dcf-7cfe-46ad-bcb6-9547da70cf1b"/>
    <xsd:import namespace="3fdb803b-0369-4112-8353-a18e80db3c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b7dcf-7cfe-46ad-bcb6-9547da70c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b803b-0369-4112-8353-a18e80db3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DD869-9398-4DAF-810C-6ACE6DE2EC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A27A4E-B5A5-4A09-8DE0-9E15FC449E4A}">
  <ds:schemaRefs>
    <ds:schemaRef ds:uri="http://purl.org/dc/elements/1.1/"/>
    <ds:schemaRef ds:uri="http://schemas.microsoft.com/office/2006/metadata/properties"/>
    <ds:schemaRef ds:uri="c8ab7dcf-7cfe-46ad-bcb6-9547da70cf1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fdb803b-0369-4112-8353-a18e80db3c9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A6D8C8-3626-44C3-B665-D9D87DCDFA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b7dcf-7cfe-46ad-bcb6-9547da70cf1b"/>
    <ds:schemaRef ds:uri="3fdb803b-0369-4112-8353-a18e80db3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5124</Words>
  <Application>Microsoft Office PowerPoint</Application>
  <PresentationFormat>Presentazione su schermo (16:9)</PresentationFormat>
  <Paragraphs>466</Paragraphs>
  <Slides>27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9" baseType="lpstr">
      <vt:lpstr>Trebuchet MS</vt:lpstr>
      <vt:lpstr>Chivo</vt:lpstr>
      <vt:lpstr>Bebas Neue</vt:lpstr>
      <vt:lpstr>Calibri</vt:lpstr>
      <vt:lpstr>DM Serif Display</vt:lpstr>
      <vt:lpstr>Fira Sans Black</vt:lpstr>
      <vt:lpstr>Times New Roman</vt:lpstr>
      <vt:lpstr>Roboto</vt:lpstr>
      <vt:lpstr>Bebas Neue Regular</vt:lpstr>
      <vt:lpstr>Calibri Light</vt:lpstr>
      <vt:lpstr>Arial</vt:lpstr>
      <vt:lpstr>Tema di Office</vt:lpstr>
      <vt:lpstr>ANIMATED INTRO FOR SOCIAL MEDIA PLATFORMS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INTRO FOR SOCIAL MEDIA PLATFORMS</dc:title>
  <dc:creator>Utente</dc:creator>
  <cp:lastModifiedBy>Manuela Garini</cp:lastModifiedBy>
  <cp:revision>407</cp:revision>
  <cp:lastPrinted>2024-01-30T09:09:36Z</cp:lastPrinted>
  <dcterms:created xsi:type="dcterms:W3CDTF">2021-10-12T08:06:43Z</dcterms:created>
  <dcterms:modified xsi:type="dcterms:W3CDTF">2026-06-19T07:43:48Z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0x010100AFF70CB4C539C24E91FC440223AC791A</vt:lpwstr>
  </property>
</Properties>
</file>