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23"/>
  </p:notesMasterIdLst>
  <p:sldIdLst>
    <p:sldId id="256" r:id="rId5"/>
    <p:sldId id="303" r:id="rId6"/>
    <p:sldId id="1025" r:id="rId7"/>
    <p:sldId id="1020" r:id="rId8"/>
    <p:sldId id="1007" r:id="rId9"/>
    <p:sldId id="1026" r:id="rId10"/>
    <p:sldId id="979" r:id="rId11"/>
    <p:sldId id="1027" r:id="rId12"/>
    <p:sldId id="1022" r:id="rId13"/>
    <p:sldId id="1021" r:id="rId14"/>
    <p:sldId id="1023" r:id="rId15"/>
    <p:sldId id="1032" r:id="rId16"/>
    <p:sldId id="1029" r:id="rId17"/>
    <p:sldId id="1031" r:id="rId18"/>
    <p:sldId id="993" r:id="rId19"/>
    <p:sldId id="984" r:id="rId20"/>
    <p:sldId id="1028" r:id="rId21"/>
    <p:sldId id="1024" r:id="rId22"/>
  </p:sldIdLst>
  <p:sldSz cx="9144000" cy="5143500" type="screen16x9"/>
  <p:notesSz cx="6819900" cy="99187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Fira Sans Black" panose="020B0604020202020204" charset="0"/>
      <p:bold r:id="rId30"/>
      <p:italic r:id="rId31"/>
      <p:boldItalic r:id="rId32"/>
    </p:embeddedFont>
    <p:embeddedFont>
      <p:font typeface="Roboto" panose="020B0604020202020204" charset="0"/>
      <p:regular r:id="rId33"/>
      <p:bold r:id="rId34"/>
      <p:italic r:id="rId35"/>
      <p:boldItalic r:id="rId36"/>
    </p:embeddedFont>
    <p:embeddedFont>
      <p:font typeface="Trebuchet MS" panose="020B0603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29" userDrawn="1">
          <p15:clr>
            <a:srgbClr val="A4A3A4"/>
          </p15:clr>
        </p15:guide>
        <p15:guide id="2" orient="horz" pos="2709" userDrawn="1">
          <p15:clr>
            <a:srgbClr val="A4A3A4"/>
          </p15:clr>
        </p15:guide>
        <p15:guide id="3" pos="1587" userDrawn="1">
          <p15:clr>
            <a:srgbClr val="A4A3A4"/>
          </p15:clr>
        </p15:guide>
        <p15:guide id="4" orient="horz" pos="2051" userDrawn="1">
          <p15:clr>
            <a:srgbClr val="A4A3A4"/>
          </p15:clr>
        </p15:guide>
        <p15:guide id="5" pos="1111" userDrawn="1">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69" roundtripDataSignature="AMtx7mjuLEV5YkJYNGG8J4J2A5gUncHF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A2A"/>
    <a:srgbClr val="81C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A1A8D-ED99-0741-D45F-DEAC76A51421}" v="13" dt="2026-04-16T08:27:06.335"/>
  </p1510:revLst>
</p1510:revInfo>
</file>

<file path=ppt/tableStyles.xml><?xml version="1.0" encoding="utf-8"?>
<a:tblStyleLst xmlns:a="http://schemas.openxmlformats.org/drawingml/2006/main" def="{17603406-FA06-4DD6-A561-E7EF3DCCCF18}">
  <a:tblStyle styleId="{17603406-FA06-4DD6-A561-E7EF3DCCCF1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752DA06-C1A1-43C4-87DD-790B3C3F5AC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guide orient="horz" pos="1529"/>
        <p:guide orient="horz" pos="2709"/>
        <p:guide pos="1587"/>
        <p:guide orient="horz" pos="2051"/>
        <p:guide pos="111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171"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170"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7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7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16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17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5290" cy="497657"/>
          </a:xfrm>
          <a:prstGeom prst="rect">
            <a:avLst/>
          </a:prstGeom>
          <a:noFill/>
          <a:ln>
            <a:noFill/>
          </a:ln>
        </p:spPr>
        <p:txBody>
          <a:bodyPr spcFirstLastPara="1" wrap="square" lIns="95622" tIns="47798" rIns="95622" bIns="47798"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63032" y="0"/>
            <a:ext cx="2955290" cy="497657"/>
          </a:xfrm>
          <a:prstGeom prst="rect">
            <a:avLst/>
          </a:prstGeom>
          <a:noFill/>
          <a:ln>
            <a:noFill/>
          </a:ln>
        </p:spPr>
        <p:txBody>
          <a:bodyPr spcFirstLastPara="1" wrap="square" lIns="95622" tIns="47798" rIns="95622" bIns="47798"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4975" y="1239838"/>
            <a:ext cx="5951538" cy="3348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990" y="4773374"/>
            <a:ext cx="5455920" cy="3905488"/>
          </a:xfrm>
          <a:prstGeom prst="rect">
            <a:avLst/>
          </a:prstGeom>
          <a:noFill/>
          <a:ln>
            <a:noFill/>
          </a:ln>
        </p:spPr>
        <p:txBody>
          <a:bodyPr spcFirstLastPara="1" wrap="square" lIns="95622" tIns="47798" rIns="95622" bIns="4779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1045"/>
            <a:ext cx="2955290" cy="497657"/>
          </a:xfrm>
          <a:prstGeom prst="rect">
            <a:avLst/>
          </a:prstGeom>
          <a:noFill/>
          <a:ln>
            <a:noFill/>
          </a:ln>
        </p:spPr>
        <p:txBody>
          <a:bodyPr spcFirstLastPara="1" wrap="square" lIns="95622" tIns="47798" rIns="95622" bIns="47798"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63032" y="9421045"/>
            <a:ext cx="2955290" cy="497657"/>
          </a:xfrm>
          <a:prstGeom prst="rect">
            <a:avLst/>
          </a:prstGeom>
          <a:noFill/>
          <a:ln>
            <a:noFill/>
          </a:ln>
        </p:spPr>
        <p:txBody>
          <a:bodyPr spcFirstLastPara="1" wrap="square" lIns="95622" tIns="47798" rIns="95622" bIns="47798" anchor="b" anchorCtr="0">
            <a:noAutofit/>
          </a:bodyPr>
          <a:lstStyle/>
          <a:p>
            <a:pPr algn="r">
              <a:buSzPts val="1200"/>
            </a:pPr>
            <a:fld id="{00000000-1234-1234-1234-123412341234}" type="slidenum">
              <a:rPr lang="it-IT" sz="1300" smtClean="0">
                <a:solidFill>
                  <a:schemeClr val="dk1"/>
                </a:solidFill>
                <a:latin typeface="Calibri"/>
                <a:ea typeface="Calibri"/>
                <a:cs typeface="Calibri"/>
                <a:sym typeface="Calibri"/>
              </a:rPr>
              <a:pPr algn="r">
                <a:buSzPts val="1200"/>
              </a:pPr>
              <a:t>‹N›</a:t>
            </a:fld>
            <a:endParaRPr lang="it-IT"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1990" y="4773374"/>
            <a:ext cx="5455920" cy="3905488"/>
          </a:xfrm>
          <a:prstGeom prst="rect">
            <a:avLst/>
          </a:prstGeom>
          <a:noFill/>
          <a:ln>
            <a:noFill/>
          </a:ln>
        </p:spPr>
        <p:txBody>
          <a:bodyPr spcFirstLastPara="1" wrap="square" lIns="95622" tIns="47798" rIns="95622" bIns="47798" anchor="t" anchorCtr="0">
            <a:noAutofit/>
          </a:bodyPr>
          <a:lstStyle/>
          <a:p>
            <a:pPr marL="0" indent="0"/>
            <a:endParaRPr/>
          </a:p>
        </p:txBody>
      </p:sp>
      <p:sp>
        <p:nvSpPr>
          <p:cNvPr id="85" name="Google Shape;85;p1:notes"/>
          <p:cNvSpPr>
            <a:spLocks noGrp="1" noRot="1" noChangeAspect="1"/>
          </p:cNvSpPr>
          <p:nvPr>
            <p:ph type="sldImg" idx="2"/>
          </p:nvPr>
        </p:nvSpPr>
        <p:spPr>
          <a:xfrm>
            <a:off x="434975" y="1239838"/>
            <a:ext cx="5951538" cy="3348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8B67C7EE-1C42-30FF-62B5-AB33A66F1B2B}"/>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176823DF-8BE5-1BDB-2B16-5AAD99842DAA}"/>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0F1D5A5D-27B6-0019-18AC-F55B8184863C}"/>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3571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AB0B3873-3D9D-DF7D-B113-32965C4BA84C}"/>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7A76EB5A-AC80-2D4E-0A16-460D4F1CAA87}"/>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7CE7043A-DD62-E1F2-62DA-DC6A082E6048}"/>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3157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841A422C-65B1-F104-0A16-70275A18CC96}"/>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430730C5-0A9B-9FE3-4307-90094E50099E}"/>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D083A571-4A87-70BF-928C-7B599DD077A7}"/>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523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C577042D-9044-2766-0DFE-C64230023410}"/>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FCFDE928-87FD-E3D4-7241-5B5A0E6DB084}"/>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2F0EBE22-96B1-F33B-238A-C3821E39078E}"/>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5352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75A5356B-D57D-C34B-8ADD-E316DFFE793B}"/>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9D034D86-C2EB-1EF5-6118-7B39FB3C4780}"/>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C2E3CECD-1D00-F025-01AE-9A44058790CE}"/>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8834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4E6E5447-81FD-1989-9C3C-0A5E34DFF828}"/>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4E06B6F5-09BB-F260-F20F-C01D5343D5CB}"/>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7722FD6D-AAEB-A0B3-76C5-9D9E872B1334}"/>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999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75A5356B-D57D-C34B-8ADD-E316DFFE793B}"/>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9D034D86-C2EB-1EF5-6118-7B39FB3C4780}"/>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C2E3CECD-1D00-F025-01AE-9A44058790CE}"/>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3237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75A5356B-D57D-C34B-8ADD-E316DFFE793B}"/>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9D034D86-C2EB-1EF5-6118-7B39FB3C4780}"/>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C2E3CECD-1D00-F025-01AE-9A44058790CE}"/>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211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5FB60AEB-7C68-DAAD-EC87-D967EC46C0CF}"/>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5AF89F45-E500-7E23-663C-0F73420457B4}"/>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95E82BF0-0924-83AF-BCC1-9139764300FB}"/>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71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1BA5CFB0-36DC-2C44-6C51-6EA22D1C0877}"/>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2390F645-3FBB-158F-F577-8DE39E7AFF01}"/>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D2492669-4A34-95B2-28CF-1C9E081D42CD}"/>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4676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5FB60AEB-7C68-DAAD-EC87-D967EC46C0CF}"/>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5AF89F45-E500-7E23-663C-0F73420457B4}"/>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95E82BF0-0924-83AF-BCC1-9139764300FB}"/>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835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1BA5CFB0-36DC-2C44-6C51-6EA22D1C0877}"/>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2390F645-3FBB-158F-F577-8DE39E7AFF01}"/>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D2492669-4A34-95B2-28CF-1C9E081D42CD}"/>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085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8B67C7EE-1C42-30FF-62B5-AB33A66F1B2B}"/>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176823DF-8BE5-1BDB-2B16-5AAD99842DAA}"/>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0F1D5A5D-27B6-0019-18AC-F55B8184863C}"/>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881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8B67C7EE-1C42-30FF-62B5-AB33A66F1B2B}"/>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176823DF-8BE5-1BDB-2B16-5AAD99842DAA}"/>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0F1D5A5D-27B6-0019-18AC-F55B8184863C}"/>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927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8B67C7EE-1C42-30FF-62B5-AB33A66F1B2B}"/>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176823DF-8BE5-1BDB-2B16-5AAD99842DAA}"/>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0F1D5A5D-27B6-0019-18AC-F55B8184863C}"/>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2055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8B67C7EE-1C42-30FF-62B5-AB33A66F1B2B}"/>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176823DF-8BE5-1BDB-2B16-5AAD99842DAA}"/>
              </a:ext>
            </a:extLst>
          </p:cNvPr>
          <p:cNvSpPr txBox="1">
            <a:spLocks noGrp="1"/>
          </p:cNvSpPr>
          <p:nvPr>
            <p:ph type="body" idx="1"/>
          </p:nvPr>
        </p:nvSpPr>
        <p:spPr>
          <a:xfrm>
            <a:off x="658368" y="4264718"/>
            <a:ext cx="5266944" cy="3489314"/>
          </a:xfrm>
          <a:prstGeom prst="rect">
            <a:avLst/>
          </a:prstGeom>
          <a:noFill/>
          <a:ln>
            <a:noFill/>
          </a:ln>
        </p:spPr>
        <p:txBody>
          <a:bodyPr spcFirstLastPara="1" wrap="square" lIns="88253" tIns="44114" rIns="88253" bIns="44114" anchor="t" anchorCtr="0">
            <a:noAutofit/>
          </a:bodyPr>
          <a:lstStyle/>
          <a:p>
            <a:pPr marL="0" indent="0"/>
            <a:r>
              <a:rPr lang="it-IT"/>
              <a:t> </a:t>
            </a:r>
            <a:endParaRPr/>
          </a:p>
        </p:txBody>
      </p:sp>
      <p:sp>
        <p:nvSpPr>
          <p:cNvPr id="171" name="Google Shape;171;p4:notes">
            <a:extLst>
              <a:ext uri="{FF2B5EF4-FFF2-40B4-BE49-F238E27FC236}">
                <a16:creationId xmlns:a16="http://schemas.microsoft.com/office/drawing/2014/main" id="{0F1D5A5D-27B6-0019-18AC-F55B8184863C}"/>
              </a:ext>
            </a:extLst>
          </p:cNvPr>
          <p:cNvSpPr>
            <a:spLocks noGrp="1" noRot="1" noChangeAspect="1"/>
          </p:cNvSpPr>
          <p:nvPr>
            <p:ph type="sldImg" idx="2"/>
          </p:nvPr>
        </p:nvSpPr>
        <p:spPr>
          <a:xfrm>
            <a:off x="633413" y="1108075"/>
            <a:ext cx="5316537" cy="299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9776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CE1F90-08FA-D54A-3D09-FB705A1F06AB}"/>
              </a:ext>
            </a:extLst>
          </p:cNvPr>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86F1449-99D2-1DBE-7610-229CBFD0395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50250C8-EEA9-4FC2-84B6-88E2880A90F3}"/>
              </a:ext>
            </a:extLst>
          </p:cNvPr>
          <p:cNvSpPr>
            <a:spLocks noGrp="1"/>
          </p:cNvSpPr>
          <p:nvPr>
            <p:ph type="dt" sz="half" idx="10"/>
          </p:nvPr>
        </p:nvSpPr>
        <p:spPr/>
        <p:txBody>
          <a:bodyPr/>
          <a:lstStyle/>
          <a:p>
            <a:fld id="{AB9D8D99-890B-D64D-B4E4-467F4E81BD01}" type="datetimeFigureOut">
              <a:rPr lang="it-IT" smtClean="0"/>
              <a:t>17/04/2026</a:t>
            </a:fld>
            <a:endParaRPr lang="it-IT"/>
          </a:p>
        </p:txBody>
      </p:sp>
      <p:sp>
        <p:nvSpPr>
          <p:cNvPr id="5" name="Segnaposto piè di pagina 4">
            <a:extLst>
              <a:ext uri="{FF2B5EF4-FFF2-40B4-BE49-F238E27FC236}">
                <a16:creationId xmlns:a16="http://schemas.microsoft.com/office/drawing/2014/main" id="{88270B4C-5808-F1A4-B785-6F490465DDC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740023-D5A9-B7EA-9982-7E5035C61CA7}"/>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198060546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5C5EF2-34EB-CB78-5F6C-01EB9F2B0F5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D3F7841-817E-355C-CCC4-6001123DCFE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3CE8B8-2965-3AC0-10EA-4987E1898AE1}"/>
              </a:ext>
            </a:extLst>
          </p:cNvPr>
          <p:cNvSpPr>
            <a:spLocks noGrp="1"/>
          </p:cNvSpPr>
          <p:nvPr>
            <p:ph type="dt" sz="half" idx="10"/>
          </p:nvPr>
        </p:nvSpPr>
        <p:spPr/>
        <p:txBody>
          <a:bodyPr/>
          <a:lstStyle/>
          <a:p>
            <a:fld id="{AB9D8D99-890B-D64D-B4E4-467F4E81BD01}" type="datetimeFigureOut">
              <a:rPr lang="it-IT" smtClean="0"/>
              <a:t>17/04/2026</a:t>
            </a:fld>
            <a:endParaRPr lang="it-IT"/>
          </a:p>
        </p:txBody>
      </p:sp>
      <p:sp>
        <p:nvSpPr>
          <p:cNvPr id="5" name="Segnaposto piè di pagina 4">
            <a:extLst>
              <a:ext uri="{FF2B5EF4-FFF2-40B4-BE49-F238E27FC236}">
                <a16:creationId xmlns:a16="http://schemas.microsoft.com/office/drawing/2014/main" id="{10ADB430-F6B6-AB20-B557-9A737D0BE2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BFC37C5-C9E2-D338-FC49-05E116D8650D}"/>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2472202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1B3428D-331B-5DC8-BA64-0DD8DA38DD50}"/>
              </a:ext>
            </a:extLst>
          </p:cNvPr>
          <p:cNvSpPr>
            <a:spLocks noGrp="1"/>
          </p:cNvSpPr>
          <p:nvPr>
            <p:ph type="title" orient="vert"/>
          </p:nvPr>
        </p:nvSpPr>
        <p:spPr>
          <a:xfrm>
            <a:off x="6543675" y="273844"/>
            <a:ext cx="1971675" cy="4358879"/>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B5CC2A7-B430-75FE-7B3A-A100DB37F500}"/>
              </a:ext>
            </a:extLst>
          </p:cNvPr>
          <p:cNvSpPr>
            <a:spLocks noGrp="1"/>
          </p:cNvSpPr>
          <p:nvPr>
            <p:ph type="body" orient="vert" idx="1"/>
          </p:nvPr>
        </p:nvSpPr>
        <p:spPr>
          <a:xfrm>
            <a:off x="628650" y="273844"/>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A745FBE-7CA5-5052-3BEF-F0DD9D721C92}"/>
              </a:ext>
            </a:extLst>
          </p:cNvPr>
          <p:cNvSpPr>
            <a:spLocks noGrp="1"/>
          </p:cNvSpPr>
          <p:nvPr>
            <p:ph type="dt" sz="half" idx="10"/>
          </p:nvPr>
        </p:nvSpPr>
        <p:spPr/>
        <p:txBody>
          <a:bodyPr/>
          <a:lstStyle/>
          <a:p>
            <a:fld id="{AB9D8D99-890B-D64D-B4E4-467F4E81BD01}" type="datetimeFigureOut">
              <a:rPr lang="it-IT" smtClean="0"/>
              <a:t>17/04/2026</a:t>
            </a:fld>
            <a:endParaRPr lang="it-IT"/>
          </a:p>
        </p:txBody>
      </p:sp>
      <p:sp>
        <p:nvSpPr>
          <p:cNvPr id="5" name="Segnaposto piè di pagina 4">
            <a:extLst>
              <a:ext uri="{FF2B5EF4-FFF2-40B4-BE49-F238E27FC236}">
                <a16:creationId xmlns:a16="http://schemas.microsoft.com/office/drawing/2014/main" id="{24FA0753-ECF5-FA92-CAA3-44816E5959F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835F9E8-F0B5-0B3D-E872-1C240484DEC2}"/>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8636345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8"/>
        <p:cNvGrpSpPr/>
        <p:nvPr/>
      </p:nvGrpSpPr>
      <p:grpSpPr>
        <a:xfrm>
          <a:off x="0" y="0"/>
          <a:ext cx="0" cy="0"/>
          <a:chOff x="0" y="0"/>
          <a:chExt cx="0" cy="0"/>
        </a:xfrm>
      </p:grpSpPr>
      <p:sp>
        <p:nvSpPr>
          <p:cNvPr id="29" name="Google Shape;29;p45"/>
          <p:cNvSpPr txBox="1">
            <a:spLocks noGrp="1"/>
          </p:cNvSpPr>
          <p:nvPr>
            <p:ph type="title"/>
          </p:nvPr>
        </p:nvSpPr>
        <p:spPr>
          <a:xfrm>
            <a:off x="723900" y="2131872"/>
            <a:ext cx="7696200" cy="1219314"/>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7500"/>
              <a:buFont typeface="DM Serif Display"/>
              <a:buNone/>
              <a:defRPr sz="6000" b="0">
                <a:latin typeface="Bebas Neue Regular"/>
                <a:ea typeface="Bebas Neue Regular"/>
                <a:cs typeface="Bebas Neue Regular"/>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5"/>
          <p:cNvSpPr txBox="1">
            <a:spLocks noGrp="1"/>
          </p:cNvSpPr>
          <p:nvPr>
            <p:ph type="body" idx="1"/>
          </p:nvPr>
        </p:nvSpPr>
        <p:spPr>
          <a:xfrm>
            <a:off x="723900" y="3259749"/>
            <a:ext cx="7696200" cy="46890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chemeClr val="dk1"/>
              </a:buClr>
              <a:buSzPts val="1800"/>
              <a:buNone/>
              <a:defRPr sz="1800">
                <a:solidFill>
                  <a:schemeClr val="dk1"/>
                </a:solidFill>
                <a:latin typeface="Chivo"/>
                <a:ea typeface="Chivo"/>
                <a:cs typeface="Chivo"/>
                <a:sym typeface="Chivo"/>
              </a:defRPr>
            </a:lvl1pPr>
            <a:lvl2pPr marL="914400" lvl="1" indent="-228600" algn="l">
              <a:lnSpc>
                <a:spcPct val="90000"/>
              </a:lnSpc>
              <a:spcBef>
                <a:spcPts val="375"/>
              </a:spcBef>
              <a:spcAft>
                <a:spcPts val="0"/>
              </a:spcAft>
              <a:buClr>
                <a:srgbClr val="FFC988"/>
              </a:buClr>
              <a:buSzPts val="1500"/>
              <a:buNone/>
              <a:defRPr sz="1500">
                <a:solidFill>
                  <a:srgbClr val="FFC988"/>
                </a:solidFill>
              </a:defRPr>
            </a:lvl2pPr>
            <a:lvl3pPr marL="1371600" lvl="2" indent="-228600" algn="l">
              <a:lnSpc>
                <a:spcPct val="90000"/>
              </a:lnSpc>
              <a:spcBef>
                <a:spcPts val="375"/>
              </a:spcBef>
              <a:spcAft>
                <a:spcPts val="0"/>
              </a:spcAft>
              <a:buClr>
                <a:srgbClr val="FFC988"/>
              </a:buClr>
              <a:buSzPts val="1350"/>
              <a:buNone/>
              <a:defRPr sz="1350">
                <a:solidFill>
                  <a:srgbClr val="FFC988"/>
                </a:solidFill>
              </a:defRPr>
            </a:lvl3pPr>
            <a:lvl4pPr marL="1828800" lvl="3" indent="-228600" algn="l">
              <a:lnSpc>
                <a:spcPct val="90000"/>
              </a:lnSpc>
              <a:spcBef>
                <a:spcPts val="375"/>
              </a:spcBef>
              <a:spcAft>
                <a:spcPts val="0"/>
              </a:spcAft>
              <a:buClr>
                <a:srgbClr val="FFC988"/>
              </a:buClr>
              <a:buSzPts val="1200"/>
              <a:buNone/>
              <a:defRPr sz="1200">
                <a:solidFill>
                  <a:srgbClr val="FFC988"/>
                </a:solidFill>
              </a:defRPr>
            </a:lvl4pPr>
            <a:lvl5pPr marL="2286000" lvl="4" indent="-228600" algn="l">
              <a:lnSpc>
                <a:spcPct val="90000"/>
              </a:lnSpc>
              <a:spcBef>
                <a:spcPts val="375"/>
              </a:spcBef>
              <a:spcAft>
                <a:spcPts val="0"/>
              </a:spcAft>
              <a:buClr>
                <a:srgbClr val="FFC988"/>
              </a:buClr>
              <a:buSzPts val="1200"/>
              <a:buNone/>
              <a:defRPr sz="1200">
                <a:solidFill>
                  <a:srgbClr val="FFC988"/>
                </a:solidFill>
              </a:defRPr>
            </a:lvl5pPr>
            <a:lvl6pPr marL="2743200" lvl="5" indent="-228600" algn="l">
              <a:lnSpc>
                <a:spcPct val="90000"/>
              </a:lnSpc>
              <a:spcBef>
                <a:spcPts val="375"/>
              </a:spcBef>
              <a:spcAft>
                <a:spcPts val="0"/>
              </a:spcAft>
              <a:buClr>
                <a:srgbClr val="FFC988"/>
              </a:buClr>
              <a:buSzPts val="1200"/>
              <a:buNone/>
              <a:defRPr sz="1200">
                <a:solidFill>
                  <a:srgbClr val="FFC988"/>
                </a:solidFill>
              </a:defRPr>
            </a:lvl6pPr>
            <a:lvl7pPr marL="3200400" lvl="6" indent="-228600" algn="l">
              <a:lnSpc>
                <a:spcPct val="90000"/>
              </a:lnSpc>
              <a:spcBef>
                <a:spcPts val="375"/>
              </a:spcBef>
              <a:spcAft>
                <a:spcPts val="0"/>
              </a:spcAft>
              <a:buClr>
                <a:srgbClr val="FFC988"/>
              </a:buClr>
              <a:buSzPts val="1200"/>
              <a:buNone/>
              <a:defRPr sz="1200">
                <a:solidFill>
                  <a:srgbClr val="FFC988"/>
                </a:solidFill>
              </a:defRPr>
            </a:lvl7pPr>
            <a:lvl8pPr marL="3657600" lvl="7" indent="-228600" algn="l">
              <a:lnSpc>
                <a:spcPct val="90000"/>
              </a:lnSpc>
              <a:spcBef>
                <a:spcPts val="375"/>
              </a:spcBef>
              <a:spcAft>
                <a:spcPts val="0"/>
              </a:spcAft>
              <a:buClr>
                <a:srgbClr val="FFC988"/>
              </a:buClr>
              <a:buSzPts val="1200"/>
              <a:buNone/>
              <a:defRPr sz="1200">
                <a:solidFill>
                  <a:srgbClr val="FFC988"/>
                </a:solidFill>
              </a:defRPr>
            </a:lvl8pPr>
            <a:lvl9pPr marL="4114800" lvl="8" indent="-228600" algn="l">
              <a:lnSpc>
                <a:spcPct val="90000"/>
              </a:lnSpc>
              <a:spcBef>
                <a:spcPts val="375"/>
              </a:spcBef>
              <a:spcAft>
                <a:spcPts val="0"/>
              </a:spcAft>
              <a:buClr>
                <a:srgbClr val="FFC988"/>
              </a:buClr>
              <a:buSzPts val="1200"/>
              <a:buNone/>
              <a:defRPr sz="1200">
                <a:solidFill>
                  <a:srgbClr val="FFC988"/>
                </a:solidFill>
              </a:defRPr>
            </a:lvl9pPr>
          </a:lstStyle>
          <a:p>
            <a:endParaRPr/>
          </a:p>
        </p:txBody>
      </p:sp>
      <p:sp>
        <p:nvSpPr>
          <p:cNvPr id="31" name="Google Shape;31;p45"/>
          <p:cNvSpPr txBox="1">
            <a:spLocks noGrp="1"/>
          </p:cNvSpPr>
          <p:nvPr>
            <p:ph type="body" idx="2"/>
          </p:nvPr>
        </p:nvSpPr>
        <p:spPr>
          <a:xfrm>
            <a:off x="723900" y="1275625"/>
            <a:ext cx="7696200" cy="83338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chemeClr val="dk1"/>
              </a:buClr>
              <a:buSzPts val="9600"/>
              <a:buNone/>
              <a:defRPr sz="8000" b="0">
                <a:solidFill>
                  <a:schemeClr val="accent2"/>
                </a:solidFill>
                <a:latin typeface="Bebas Neue Regular"/>
                <a:ea typeface="Bebas Neue Regular"/>
                <a:cs typeface="Bebas Neue Regular"/>
                <a:sym typeface="Bebas Neue"/>
              </a:defRPr>
            </a:lvl1pPr>
            <a:lvl2pPr marL="914400" lvl="1" indent="-228600" algn="l">
              <a:lnSpc>
                <a:spcPct val="90000"/>
              </a:lnSpc>
              <a:spcBef>
                <a:spcPts val="375"/>
              </a:spcBef>
              <a:spcAft>
                <a:spcPts val="0"/>
              </a:spcAft>
              <a:buClr>
                <a:srgbClr val="FFC988"/>
              </a:buClr>
              <a:buSzPts val="1500"/>
              <a:buNone/>
              <a:defRPr sz="1500">
                <a:solidFill>
                  <a:srgbClr val="FFC988"/>
                </a:solidFill>
              </a:defRPr>
            </a:lvl2pPr>
            <a:lvl3pPr marL="1371600" lvl="2" indent="-228600" algn="l">
              <a:lnSpc>
                <a:spcPct val="90000"/>
              </a:lnSpc>
              <a:spcBef>
                <a:spcPts val="375"/>
              </a:spcBef>
              <a:spcAft>
                <a:spcPts val="0"/>
              </a:spcAft>
              <a:buClr>
                <a:srgbClr val="FFC988"/>
              </a:buClr>
              <a:buSzPts val="1350"/>
              <a:buNone/>
              <a:defRPr sz="1350">
                <a:solidFill>
                  <a:srgbClr val="FFC988"/>
                </a:solidFill>
              </a:defRPr>
            </a:lvl3pPr>
            <a:lvl4pPr marL="1828800" lvl="3" indent="-228600" algn="l">
              <a:lnSpc>
                <a:spcPct val="90000"/>
              </a:lnSpc>
              <a:spcBef>
                <a:spcPts val="375"/>
              </a:spcBef>
              <a:spcAft>
                <a:spcPts val="0"/>
              </a:spcAft>
              <a:buClr>
                <a:srgbClr val="FFC988"/>
              </a:buClr>
              <a:buSzPts val="1200"/>
              <a:buNone/>
              <a:defRPr sz="1200">
                <a:solidFill>
                  <a:srgbClr val="FFC988"/>
                </a:solidFill>
              </a:defRPr>
            </a:lvl4pPr>
            <a:lvl5pPr marL="2286000" lvl="4" indent="-228600" algn="l">
              <a:lnSpc>
                <a:spcPct val="90000"/>
              </a:lnSpc>
              <a:spcBef>
                <a:spcPts val="375"/>
              </a:spcBef>
              <a:spcAft>
                <a:spcPts val="0"/>
              </a:spcAft>
              <a:buClr>
                <a:srgbClr val="FFC988"/>
              </a:buClr>
              <a:buSzPts val="1200"/>
              <a:buNone/>
              <a:defRPr sz="1200">
                <a:solidFill>
                  <a:srgbClr val="FFC988"/>
                </a:solidFill>
              </a:defRPr>
            </a:lvl5pPr>
            <a:lvl6pPr marL="2743200" lvl="5" indent="-228600" algn="l">
              <a:lnSpc>
                <a:spcPct val="90000"/>
              </a:lnSpc>
              <a:spcBef>
                <a:spcPts val="375"/>
              </a:spcBef>
              <a:spcAft>
                <a:spcPts val="0"/>
              </a:spcAft>
              <a:buClr>
                <a:srgbClr val="FFC988"/>
              </a:buClr>
              <a:buSzPts val="1200"/>
              <a:buNone/>
              <a:defRPr sz="1200">
                <a:solidFill>
                  <a:srgbClr val="FFC988"/>
                </a:solidFill>
              </a:defRPr>
            </a:lvl6pPr>
            <a:lvl7pPr marL="3200400" lvl="6" indent="-228600" algn="l">
              <a:lnSpc>
                <a:spcPct val="90000"/>
              </a:lnSpc>
              <a:spcBef>
                <a:spcPts val="375"/>
              </a:spcBef>
              <a:spcAft>
                <a:spcPts val="0"/>
              </a:spcAft>
              <a:buClr>
                <a:srgbClr val="FFC988"/>
              </a:buClr>
              <a:buSzPts val="1200"/>
              <a:buNone/>
              <a:defRPr sz="1200">
                <a:solidFill>
                  <a:srgbClr val="FFC988"/>
                </a:solidFill>
              </a:defRPr>
            </a:lvl7pPr>
            <a:lvl8pPr marL="3657600" lvl="7" indent="-228600" algn="l">
              <a:lnSpc>
                <a:spcPct val="90000"/>
              </a:lnSpc>
              <a:spcBef>
                <a:spcPts val="375"/>
              </a:spcBef>
              <a:spcAft>
                <a:spcPts val="0"/>
              </a:spcAft>
              <a:buClr>
                <a:srgbClr val="FFC988"/>
              </a:buClr>
              <a:buSzPts val="1200"/>
              <a:buNone/>
              <a:defRPr sz="1200">
                <a:solidFill>
                  <a:srgbClr val="FFC988"/>
                </a:solidFill>
              </a:defRPr>
            </a:lvl8pPr>
            <a:lvl9pPr marL="4114800" lvl="8" indent="-228600" algn="l">
              <a:lnSpc>
                <a:spcPct val="90000"/>
              </a:lnSpc>
              <a:spcBef>
                <a:spcPts val="375"/>
              </a:spcBef>
              <a:spcAft>
                <a:spcPts val="0"/>
              </a:spcAft>
              <a:buClr>
                <a:srgbClr val="FFC988"/>
              </a:buClr>
              <a:buSzPts val="1200"/>
              <a:buNone/>
              <a:defRPr sz="1200">
                <a:solidFill>
                  <a:srgbClr val="FFC988"/>
                </a:solidFill>
              </a:defRPr>
            </a:lvl9pPr>
          </a:lstStyle>
          <a:p>
            <a:endParaRPr/>
          </a:p>
        </p:txBody>
      </p:sp>
    </p:spTree>
    <p:extLst>
      <p:ext uri="{BB962C8B-B14F-4D97-AF65-F5344CB8AC3E}">
        <p14:creationId xmlns:p14="http://schemas.microsoft.com/office/powerpoint/2010/main" val="220532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Google Shape;29;p45">
            <a:extLst>
              <a:ext uri="{FF2B5EF4-FFF2-40B4-BE49-F238E27FC236}">
                <a16:creationId xmlns:a16="http://schemas.microsoft.com/office/drawing/2014/main" id="{27C077E6-D38E-56CE-99C2-F009100EF99C}"/>
              </a:ext>
            </a:extLst>
          </p:cNvPr>
          <p:cNvSpPr txBox="1">
            <a:spLocks noGrp="1"/>
          </p:cNvSpPr>
          <p:nvPr>
            <p:ph type="title"/>
          </p:nvPr>
        </p:nvSpPr>
        <p:spPr>
          <a:xfrm>
            <a:off x="723903" y="2131868"/>
            <a:ext cx="7696203" cy="1219315"/>
          </a:xfrm>
        </p:spPr>
        <p:txBody>
          <a:bodyPr lIns="91421" tIns="45701" rIns="91421" bIns="45701" anchor="b" anchorCtr="1">
            <a:noAutofit/>
          </a:bodyPr>
          <a:lstStyle>
            <a:lvl1pPr algn="ctr">
              <a:defRPr sz="6000">
                <a:latin typeface="Bebas Neue Regular"/>
                <a:ea typeface="Bebas Neue Regular"/>
                <a:cs typeface="Bebas Neue Regular"/>
              </a:defRPr>
            </a:lvl1pPr>
          </a:lstStyle>
          <a:p>
            <a:pPr lvl="0"/>
            <a:endParaRPr lang="it-IT"/>
          </a:p>
        </p:txBody>
      </p:sp>
      <p:sp>
        <p:nvSpPr>
          <p:cNvPr id="3" name="Google Shape;30;p45">
            <a:extLst>
              <a:ext uri="{FF2B5EF4-FFF2-40B4-BE49-F238E27FC236}">
                <a16:creationId xmlns:a16="http://schemas.microsoft.com/office/drawing/2014/main" id="{E5F82BEE-6937-4EAB-4D6B-11ED78C55542}"/>
              </a:ext>
            </a:extLst>
          </p:cNvPr>
          <p:cNvSpPr txBox="1">
            <a:spLocks noGrp="1"/>
          </p:cNvSpPr>
          <p:nvPr>
            <p:ph type="body" idx="4294967295"/>
          </p:nvPr>
        </p:nvSpPr>
        <p:spPr>
          <a:xfrm>
            <a:off x="723903" y="3259744"/>
            <a:ext cx="7696203" cy="468904"/>
          </a:xfrm>
        </p:spPr>
        <p:txBody>
          <a:bodyPr lIns="91421" tIns="45701" rIns="91421" bIns="45701" anchorCtr="1"/>
          <a:lstStyle>
            <a:lvl1pPr marL="457200" indent="-228600" algn="ctr">
              <a:buNone/>
              <a:defRPr sz="1800">
                <a:latin typeface="Chivo"/>
                <a:ea typeface="Chivo"/>
                <a:cs typeface="Chivo"/>
              </a:defRPr>
            </a:lvl1pPr>
          </a:lstStyle>
          <a:p>
            <a:pPr lvl="0"/>
            <a:endParaRPr lang="it-IT"/>
          </a:p>
        </p:txBody>
      </p:sp>
      <p:sp>
        <p:nvSpPr>
          <p:cNvPr id="4" name="Google Shape;31;p45">
            <a:extLst>
              <a:ext uri="{FF2B5EF4-FFF2-40B4-BE49-F238E27FC236}">
                <a16:creationId xmlns:a16="http://schemas.microsoft.com/office/drawing/2014/main" id="{541C5A20-A26B-5993-1B40-6A333D0564B9}"/>
              </a:ext>
            </a:extLst>
          </p:cNvPr>
          <p:cNvSpPr txBox="1">
            <a:spLocks noGrp="1"/>
          </p:cNvSpPr>
          <p:nvPr>
            <p:ph type="body" idx="4294967295"/>
          </p:nvPr>
        </p:nvSpPr>
        <p:spPr>
          <a:xfrm>
            <a:off x="723903" y="1275624"/>
            <a:ext cx="7696203" cy="833384"/>
          </a:xfrm>
        </p:spPr>
        <p:txBody>
          <a:bodyPr lIns="91421" tIns="45701" rIns="91421" bIns="45701" anchorCtr="1">
            <a:noAutofit/>
          </a:bodyPr>
          <a:lstStyle>
            <a:lvl1pPr marL="457200" indent="-228600" algn="ctr">
              <a:buNone/>
              <a:defRPr sz="8000">
                <a:solidFill>
                  <a:srgbClr val="ED7D31"/>
                </a:solidFill>
                <a:latin typeface="Bebas Neue Regular"/>
                <a:ea typeface="Bebas Neue Regular"/>
                <a:cs typeface="Bebas Neue Regular"/>
              </a:defRPr>
            </a:lvl1pPr>
          </a:lstStyle>
          <a:p>
            <a:pPr lvl="0"/>
            <a:endParaRPr lang="it-IT"/>
          </a:p>
        </p:txBody>
      </p:sp>
    </p:spTree>
    <p:extLst>
      <p:ext uri="{BB962C8B-B14F-4D97-AF65-F5344CB8AC3E}">
        <p14:creationId xmlns:p14="http://schemas.microsoft.com/office/powerpoint/2010/main" val="99342149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9ABCC0-15CF-FF95-F276-1ECDC117CD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64438E5-77FB-81DB-0AFD-72453D1022D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D53CEF-DB28-E5A1-A2AF-D8AA617DAC12}"/>
              </a:ext>
            </a:extLst>
          </p:cNvPr>
          <p:cNvSpPr>
            <a:spLocks noGrp="1"/>
          </p:cNvSpPr>
          <p:nvPr>
            <p:ph type="dt" sz="half" idx="10"/>
          </p:nvPr>
        </p:nvSpPr>
        <p:spPr/>
        <p:txBody>
          <a:bodyPr/>
          <a:lstStyle/>
          <a:p>
            <a:fld id="{AB9D8D99-890B-D64D-B4E4-467F4E81BD01}" type="datetimeFigureOut">
              <a:rPr lang="it-IT" smtClean="0"/>
              <a:t>17/04/2026</a:t>
            </a:fld>
            <a:endParaRPr lang="it-IT"/>
          </a:p>
        </p:txBody>
      </p:sp>
      <p:sp>
        <p:nvSpPr>
          <p:cNvPr id="5" name="Segnaposto piè di pagina 4">
            <a:extLst>
              <a:ext uri="{FF2B5EF4-FFF2-40B4-BE49-F238E27FC236}">
                <a16:creationId xmlns:a16="http://schemas.microsoft.com/office/drawing/2014/main" id="{A9A527F2-3EC8-CB7E-35BF-A9A3EC7A9A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FDAE1E1-5236-3666-CDCB-7C9A9AAFF95A}"/>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6988862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E452B1-C183-6A33-A45C-F548A684D551}"/>
              </a:ext>
            </a:extLst>
          </p:cNvPr>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E2E4BCF-DE29-2FB0-503E-CB58371FF2D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2DCBB71-837D-76AA-7173-136CAE5D5EB4}"/>
              </a:ext>
            </a:extLst>
          </p:cNvPr>
          <p:cNvSpPr>
            <a:spLocks noGrp="1"/>
          </p:cNvSpPr>
          <p:nvPr>
            <p:ph type="dt" sz="half" idx="10"/>
          </p:nvPr>
        </p:nvSpPr>
        <p:spPr/>
        <p:txBody>
          <a:bodyPr/>
          <a:lstStyle/>
          <a:p>
            <a:fld id="{AB9D8D99-890B-D64D-B4E4-467F4E81BD01}" type="datetimeFigureOut">
              <a:rPr lang="it-IT" smtClean="0"/>
              <a:t>17/04/2026</a:t>
            </a:fld>
            <a:endParaRPr lang="it-IT"/>
          </a:p>
        </p:txBody>
      </p:sp>
      <p:sp>
        <p:nvSpPr>
          <p:cNvPr id="5" name="Segnaposto piè di pagina 4">
            <a:extLst>
              <a:ext uri="{FF2B5EF4-FFF2-40B4-BE49-F238E27FC236}">
                <a16:creationId xmlns:a16="http://schemas.microsoft.com/office/drawing/2014/main" id="{6B78591D-EC2C-DE3B-8285-4153A2BE3A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AE5C261-70DD-751A-C35C-BDC493E5CD53}"/>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36307380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B3A6FC-B008-6A4F-C477-B9C1BA6DCD0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7A12D9-E112-F582-F8B8-0B5E7981B2EE}"/>
              </a:ext>
            </a:extLst>
          </p:cNvPr>
          <p:cNvSpPr>
            <a:spLocks noGrp="1"/>
          </p:cNvSpPr>
          <p:nvPr>
            <p:ph sz="half" idx="1"/>
          </p:nvPr>
        </p:nvSpPr>
        <p:spPr>
          <a:xfrm>
            <a:off x="6286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AB658E0-BA0C-20AE-C9CB-210E9271FA49}"/>
              </a:ext>
            </a:extLst>
          </p:cNvPr>
          <p:cNvSpPr>
            <a:spLocks noGrp="1"/>
          </p:cNvSpPr>
          <p:nvPr>
            <p:ph sz="half" idx="2"/>
          </p:nvPr>
        </p:nvSpPr>
        <p:spPr>
          <a:xfrm>
            <a:off x="46291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BDF6126-B6D7-F9C8-2479-78C978ACE623}"/>
              </a:ext>
            </a:extLst>
          </p:cNvPr>
          <p:cNvSpPr>
            <a:spLocks noGrp="1"/>
          </p:cNvSpPr>
          <p:nvPr>
            <p:ph type="dt" sz="half" idx="10"/>
          </p:nvPr>
        </p:nvSpPr>
        <p:spPr/>
        <p:txBody>
          <a:bodyPr/>
          <a:lstStyle/>
          <a:p>
            <a:fld id="{AB9D8D99-890B-D64D-B4E4-467F4E81BD01}" type="datetimeFigureOut">
              <a:rPr lang="it-IT" smtClean="0"/>
              <a:t>17/04/2026</a:t>
            </a:fld>
            <a:endParaRPr lang="it-IT"/>
          </a:p>
        </p:txBody>
      </p:sp>
      <p:sp>
        <p:nvSpPr>
          <p:cNvPr id="6" name="Segnaposto piè di pagina 5">
            <a:extLst>
              <a:ext uri="{FF2B5EF4-FFF2-40B4-BE49-F238E27FC236}">
                <a16:creationId xmlns:a16="http://schemas.microsoft.com/office/drawing/2014/main" id="{20530CFB-1B8C-766C-E677-FADE650A16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4D05C8F-B987-43C6-6485-267F4F3DAA6D}"/>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138151225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734401-2DD8-F830-F660-8DF56EEA9A14}"/>
              </a:ext>
            </a:extLst>
          </p:cNvPr>
          <p:cNvSpPr>
            <a:spLocks noGrp="1"/>
          </p:cNvSpPr>
          <p:nvPr>
            <p:ph type="title"/>
          </p:nvPr>
        </p:nvSpPr>
        <p:spPr>
          <a:xfrm>
            <a:off x="629841" y="273844"/>
            <a:ext cx="7886700" cy="994172"/>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E1D7325-0BC7-423F-C09E-F0C5A2A0C87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AB77991-E839-863B-9751-7376CB4E28E4}"/>
              </a:ext>
            </a:extLst>
          </p:cNvPr>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7DA1C16-0519-B084-A56A-F16C0E2C371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63BD247-13DB-4C28-D91E-245F8DD63D4E}"/>
              </a:ext>
            </a:extLst>
          </p:cNvPr>
          <p:cNvSpPr>
            <a:spLocks noGrp="1"/>
          </p:cNvSpPr>
          <p:nvPr>
            <p:ph sz="quarter" idx="4"/>
          </p:nvPr>
        </p:nvSpPr>
        <p:spPr>
          <a:xfrm>
            <a:off x="4629150"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C89ADB8-2A0E-768C-9444-06011CAE7D76}"/>
              </a:ext>
            </a:extLst>
          </p:cNvPr>
          <p:cNvSpPr>
            <a:spLocks noGrp="1"/>
          </p:cNvSpPr>
          <p:nvPr>
            <p:ph type="dt" sz="half" idx="10"/>
          </p:nvPr>
        </p:nvSpPr>
        <p:spPr/>
        <p:txBody>
          <a:bodyPr/>
          <a:lstStyle/>
          <a:p>
            <a:fld id="{AB9D8D99-890B-D64D-B4E4-467F4E81BD01}" type="datetimeFigureOut">
              <a:rPr lang="it-IT" smtClean="0"/>
              <a:t>17/04/2026</a:t>
            </a:fld>
            <a:endParaRPr lang="it-IT"/>
          </a:p>
        </p:txBody>
      </p:sp>
      <p:sp>
        <p:nvSpPr>
          <p:cNvPr id="8" name="Segnaposto piè di pagina 7">
            <a:extLst>
              <a:ext uri="{FF2B5EF4-FFF2-40B4-BE49-F238E27FC236}">
                <a16:creationId xmlns:a16="http://schemas.microsoft.com/office/drawing/2014/main" id="{DCF6B994-71F5-0AFE-7475-A7953C5AAB1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B37196A-C6F9-F6F0-4E47-BC7FA1290C34}"/>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6588947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28795B-A544-0E85-8577-FF9C34FA9F0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98463DB-B4E3-8B3C-D4DB-9BAA70D77571}"/>
              </a:ext>
            </a:extLst>
          </p:cNvPr>
          <p:cNvSpPr>
            <a:spLocks noGrp="1"/>
          </p:cNvSpPr>
          <p:nvPr>
            <p:ph type="dt" sz="half" idx="10"/>
          </p:nvPr>
        </p:nvSpPr>
        <p:spPr/>
        <p:txBody>
          <a:bodyPr/>
          <a:lstStyle/>
          <a:p>
            <a:fld id="{AB9D8D99-890B-D64D-B4E4-467F4E81BD01}" type="datetimeFigureOut">
              <a:rPr lang="it-IT" smtClean="0"/>
              <a:t>17/04/2026</a:t>
            </a:fld>
            <a:endParaRPr lang="it-IT"/>
          </a:p>
        </p:txBody>
      </p:sp>
      <p:sp>
        <p:nvSpPr>
          <p:cNvPr id="4" name="Segnaposto piè di pagina 3">
            <a:extLst>
              <a:ext uri="{FF2B5EF4-FFF2-40B4-BE49-F238E27FC236}">
                <a16:creationId xmlns:a16="http://schemas.microsoft.com/office/drawing/2014/main" id="{885EA101-1374-4679-9622-86B397075EC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B8A4215-763D-F723-F6E0-42F433B00533}"/>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82915087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4ACBA2B-5194-AC00-A866-AD9C331655C6}"/>
              </a:ext>
            </a:extLst>
          </p:cNvPr>
          <p:cNvSpPr>
            <a:spLocks noGrp="1"/>
          </p:cNvSpPr>
          <p:nvPr>
            <p:ph type="dt" sz="half" idx="10"/>
          </p:nvPr>
        </p:nvSpPr>
        <p:spPr/>
        <p:txBody>
          <a:bodyPr/>
          <a:lstStyle/>
          <a:p>
            <a:fld id="{AB9D8D99-890B-D64D-B4E4-467F4E81BD01}" type="datetimeFigureOut">
              <a:rPr lang="it-IT" smtClean="0"/>
              <a:t>17/04/2026</a:t>
            </a:fld>
            <a:endParaRPr lang="it-IT"/>
          </a:p>
        </p:txBody>
      </p:sp>
      <p:sp>
        <p:nvSpPr>
          <p:cNvPr id="3" name="Segnaposto piè di pagina 2">
            <a:extLst>
              <a:ext uri="{FF2B5EF4-FFF2-40B4-BE49-F238E27FC236}">
                <a16:creationId xmlns:a16="http://schemas.microsoft.com/office/drawing/2014/main" id="{97D81E76-5731-CA9E-C0BC-0035722EC6E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0F2F493-347C-6D18-4DDB-D8A9E469BF89}"/>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42868807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A69FB0-FEF9-4A07-D606-6828750C1FBB}"/>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1A8CE06-5123-256C-9A0E-4D3ED874E6A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59DB8B2-2A5F-1338-0CAB-737E47137DA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B08A3A7-8828-4FB1-0702-7AACB2D1966C}"/>
              </a:ext>
            </a:extLst>
          </p:cNvPr>
          <p:cNvSpPr>
            <a:spLocks noGrp="1"/>
          </p:cNvSpPr>
          <p:nvPr>
            <p:ph type="dt" sz="half" idx="10"/>
          </p:nvPr>
        </p:nvSpPr>
        <p:spPr/>
        <p:txBody>
          <a:bodyPr/>
          <a:lstStyle/>
          <a:p>
            <a:fld id="{AB9D8D99-890B-D64D-B4E4-467F4E81BD01}" type="datetimeFigureOut">
              <a:rPr lang="it-IT" smtClean="0"/>
              <a:t>17/04/2026</a:t>
            </a:fld>
            <a:endParaRPr lang="it-IT"/>
          </a:p>
        </p:txBody>
      </p:sp>
      <p:sp>
        <p:nvSpPr>
          <p:cNvPr id="6" name="Segnaposto piè di pagina 5">
            <a:extLst>
              <a:ext uri="{FF2B5EF4-FFF2-40B4-BE49-F238E27FC236}">
                <a16:creationId xmlns:a16="http://schemas.microsoft.com/office/drawing/2014/main" id="{D68B820B-102B-1FB7-5EB5-6413A963266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7F1E1F9-E825-0053-24F7-103B22EF9F2D}"/>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2728461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9065E4-3694-BFC8-AD35-1517E5E3DE23}"/>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0E2A1FA-A011-3965-4E3E-DFED9985DE8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1344ADB2-CABB-41E1-EF7C-B4718AD8A51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39E0BC-E3A2-2F9A-4A3D-E697E92B7973}"/>
              </a:ext>
            </a:extLst>
          </p:cNvPr>
          <p:cNvSpPr>
            <a:spLocks noGrp="1"/>
          </p:cNvSpPr>
          <p:nvPr>
            <p:ph type="dt" sz="half" idx="10"/>
          </p:nvPr>
        </p:nvSpPr>
        <p:spPr/>
        <p:txBody>
          <a:bodyPr/>
          <a:lstStyle/>
          <a:p>
            <a:fld id="{AB9D8D99-890B-D64D-B4E4-467F4E81BD01}" type="datetimeFigureOut">
              <a:rPr lang="it-IT" smtClean="0"/>
              <a:t>17/04/2026</a:t>
            </a:fld>
            <a:endParaRPr lang="it-IT"/>
          </a:p>
        </p:txBody>
      </p:sp>
      <p:sp>
        <p:nvSpPr>
          <p:cNvPr id="6" name="Segnaposto piè di pagina 5">
            <a:extLst>
              <a:ext uri="{FF2B5EF4-FFF2-40B4-BE49-F238E27FC236}">
                <a16:creationId xmlns:a16="http://schemas.microsoft.com/office/drawing/2014/main" id="{6BAC781B-BB3A-2640-8BE0-D4F16E683AD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B885F1F-089D-A279-3059-9A7BD1DD83E0}"/>
              </a:ext>
            </a:extLst>
          </p:cNvPr>
          <p:cNvSpPr>
            <a:spLocks noGrp="1"/>
          </p:cNvSpPr>
          <p:nvPr>
            <p:ph type="sldNum" sz="quarter" idx="12"/>
          </p:nvPr>
        </p:nvSpPr>
        <p:spPr/>
        <p:txBody>
          <a:bodyPr/>
          <a:lstStyle/>
          <a:p>
            <a:fld id="{7BD0BA20-6433-AE48-A398-16B585712AA2}" type="slidenum">
              <a:rPr lang="it-IT" smtClean="0"/>
              <a:t>‹N›</a:t>
            </a:fld>
            <a:endParaRPr lang="it-IT"/>
          </a:p>
        </p:txBody>
      </p:sp>
    </p:spTree>
    <p:extLst>
      <p:ext uri="{BB962C8B-B14F-4D97-AF65-F5344CB8AC3E}">
        <p14:creationId xmlns:p14="http://schemas.microsoft.com/office/powerpoint/2010/main" val="41452162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9D2EDC2-F754-11A4-B0A5-2016FFE20C5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2A446C2-6E62-8BC2-710E-B03C7DFD7B9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354FC1C-B79D-0C24-CA8B-3061D07CDA5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B9D8D99-890B-D64D-B4E4-467F4E81BD01}" type="datetimeFigureOut">
              <a:rPr lang="it-IT" smtClean="0"/>
              <a:t>17/04/2026</a:t>
            </a:fld>
            <a:endParaRPr lang="it-IT"/>
          </a:p>
        </p:txBody>
      </p:sp>
      <p:sp>
        <p:nvSpPr>
          <p:cNvPr id="5" name="Segnaposto piè di pagina 4">
            <a:extLst>
              <a:ext uri="{FF2B5EF4-FFF2-40B4-BE49-F238E27FC236}">
                <a16:creationId xmlns:a16="http://schemas.microsoft.com/office/drawing/2014/main" id="{14AF1D13-F50A-9B9A-47BB-D105F36EDAD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C2651BE-4D56-19A3-3FD4-CE789E06E78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D0BA20-6433-AE48-A398-16B585712AA2}" type="slidenum">
              <a:rPr lang="it-IT" smtClean="0"/>
              <a:t>‹N›</a:t>
            </a:fld>
            <a:endParaRPr lang="it-IT"/>
          </a:p>
        </p:txBody>
      </p:sp>
    </p:spTree>
    <p:extLst>
      <p:ext uri="{BB962C8B-B14F-4D97-AF65-F5344CB8AC3E}">
        <p14:creationId xmlns:p14="http://schemas.microsoft.com/office/powerpoint/2010/main" val="29758393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
          <p:cNvSpPr/>
          <p:nvPr/>
        </p:nvSpPr>
        <p:spPr>
          <a:xfrm>
            <a:off x="5202051" y="4425925"/>
            <a:ext cx="3941949" cy="434384"/>
          </a:xfrm>
          <a:prstGeom prst="flowChartProcess">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 name="Google Shape;90;p1"/>
          <p:cNvSpPr/>
          <p:nvPr/>
        </p:nvSpPr>
        <p:spPr>
          <a:xfrm>
            <a:off x="1554360" y="0"/>
            <a:ext cx="2011760" cy="448740"/>
          </a:xfrm>
          <a:prstGeom prst="flowChartProcess">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 name="Google Shape;91;p1"/>
          <p:cNvSpPr/>
          <p:nvPr/>
        </p:nvSpPr>
        <p:spPr>
          <a:xfrm>
            <a:off x="3566120" y="0"/>
            <a:ext cx="2011760" cy="448740"/>
          </a:xfrm>
          <a:prstGeom prst="flowChartProcess">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 name="Google Shape;92;p1"/>
          <p:cNvSpPr/>
          <p:nvPr/>
        </p:nvSpPr>
        <p:spPr>
          <a:xfrm>
            <a:off x="5577880" y="0"/>
            <a:ext cx="2011760" cy="448740"/>
          </a:xfrm>
          <a:prstGeom prst="flowChartProcess">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 name="Google Shape;93;p1"/>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8500"/>
              <a:buNone/>
            </a:pPr>
            <a:r>
              <a:rPr lang="en"/>
              <a:t>ANIMATED INTRO FOR </a:t>
            </a:r>
            <a:r>
              <a:rPr lang="en">
                <a:solidFill>
                  <a:schemeClr val="dk2"/>
                </a:solidFill>
              </a:rPr>
              <a:t>SOCIAL MEDIA PLATFORMS</a:t>
            </a:r>
            <a:endParaRPr>
              <a:solidFill>
                <a:schemeClr val="dk2"/>
              </a:solidFill>
            </a:endParaRPr>
          </a:p>
        </p:txBody>
      </p:sp>
      <p:sp>
        <p:nvSpPr>
          <p:cNvPr id="94" name="Google Shape;94;p1"/>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457200" lvl="0" indent="-317500" algn="ctr" rtl="0">
              <a:lnSpc>
                <a:spcPct val="90000"/>
              </a:lnSpc>
              <a:spcBef>
                <a:spcPts val="750"/>
              </a:spcBef>
              <a:spcAft>
                <a:spcPts val="0"/>
              </a:spcAft>
              <a:buSzPts val="1800"/>
              <a:buNone/>
            </a:pPr>
            <a:r>
              <a:rPr lang="en"/>
              <a:t>Here is where your presentation begins</a:t>
            </a:r>
            <a:endParaRPr/>
          </a:p>
        </p:txBody>
      </p:sp>
      <p:sp>
        <p:nvSpPr>
          <p:cNvPr id="95" name="Google Shape;95;p1"/>
          <p:cNvSpPr/>
          <p:nvPr/>
        </p:nvSpPr>
        <p:spPr>
          <a:xfrm>
            <a:off x="1554360" y="0"/>
            <a:ext cx="2011760" cy="5143500"/>
          </a:xfrm>
          <a:prstGeom prst="flowChartProcess">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 name="Google Shape;96;p1"/>
          <p:cNvSpPr/>
          <p:nvPr/>
        </p:nvSpPr>
        <p:spPr>
          <a:xfrm>
            <a:off x="3566120" y="0"/>
            <a:ext cx="2011760" cy="5143500"/>
          </a:xfrm>
          <a:prstGeom prst="flowChartProcess">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 name="Google Shape;97;p1"/>
          <p:cNvSpPr/>
          <p:nvPr/>
        </p:nvSpPr>
        <p:spPr>
          <a:xfrm>
            <a:off x="5577880" y="0"/>
            <a:ext cx="2011760" cy="5143500"/>
          </a:xfrm>
          <a:prstGeom prst="flowChartProcess">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 name="Google Shape;98;p1"/>
          <p:cNvSpPr/>
          <p:nvPr/>
        </p:nvSpPr>
        <p:spPr>
          <a:xfrm>
            <a:off x="0" y="0"/>
            <a:ext cx="4572000" cy="5143500"/>
          </a:xfrm>
          <a:prstGeom prst="flowChartProcess">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 name="Google Shape;99;p1"/>
          <p:cNvSpPr/>
          <p:nvPr/>
        </p:nvSpPr>
        <p:spPr>
          <a:xfrm>
            <a:off x="4572000" y="0"/>
            <a:ext cx="4572000" cy="5143500"/>
          </a:xfrm>
          <a:prstGeom prst="flowChartProcess">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Rettangolo 2">
            <a:extLst>
              <a:ext uri="{FF2B5EF4-FFF2-40B4-BE49-F238E27FC236}">
                <a16:creationId xmlns:a16="http://schemas.microsoft.com/office/drawing/2014/main" id="{7993560C-ED79-1E71-94C0-1BB8C64B54EC}"/>
              </a:ext>
            </a:extLst>
          </p:cNvPr>
          <p:cNvSpPr/>
          <p:nvPr/>
        </p:nvSpPr>
        <p:spPr>
          <a:xfrm>
            <a:off x="0" y="0"/>
            <a:ext cx="9144000" cy="5143500"/>
          </a:xfrm>
          <a:prstGeom prst="rect">
            <a:avLst/>
          </a:prstGeom>
          <a:solidFill>
            <a:srgbClr val="D91A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descr="Immagine che contiene testo, Carattere, Elementi grafici, logo&#10;&#10;Descrizione generata automaticamente">
            <a:extLst>
              <a:ext uri="{FF2B5EF4-FFF2-40B4-BE49-F238E27FC236}">
                <a16:creationId xmlns:a16="http://schemas.microsoft.com/office/drawing/2014/main" id="{CBB048FA-BD71-0931-6FC4-942B257B7F32}"/>
              </a:ext>
            </a:extLst>
          </p:cNvPr>
          <p:cNvPicPr>
            <a:picLocks noChangeAspect="1"/>
          </p:cNvPicPr>
          <p:nvPr/>
        </p:nvPicPr>
        <p:blipFill>
          <a:blip r:embed="rId3"/>
          <a:stretch>
            <a:fillRect/>
          </a:stretch>
        </p:blipFill>
        <p:spPr>
          <a:xfrm>
            <a:off x="3704499" y="1892282"/>
            <a:ext cx="1758764" cy="1279101"/>
          </a:xfrm>
          <a:prstGeom prst="rect">
            <a:avLst/>
          </a:prstGeom>
        </p:spPr>
      </p:pic>
      <p:sp>
        <p:nvSpPr>
          <p:cNvPr id="7" name="Anello 6">
            <a:extLst>
              <a:ext uri="{FF2B5EF4-FFF2-40B4-BE49-F238E27FC236}">
                <a16:creationId xmlns:a16="http://schemas.microsoft.com/office/drawing/2014/main" id="{D7002EE6-32D4-897C-9D24-FC41E2D0FB8B}"/>
              </a:ext>
            </a:extLst>
          </p:cNvPr>
          <p:cNvSpPr/>
          <p:nvPr/>
        </p:nvSpPr>
        <p:spPr>
          <a:xfrm>
            <a:off x="2294012" y="265357"/>
            <a:ext cx="4612785" cy="461278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Rettangolo 7">
            <a:extLst>
              <a:ext uri="{FF2B5EF4-FFF2-40B4-BE49-F238E27FC236}">
                <a16:creationId xmlns:a16="http://schemas.microsoft.com/office/drawing/2014/main" id="{81558614-DB8E-F17B-3CC4-DEB11E6D59D2}"/>
              </a:ext>
            </a:extLst>
          </p:cNvPr>
          <p:cNvSpPr/>
          <p:nvPr/>
        </p:nvSpPr>
        <p:spPr>
          <a:xfrm>
            <a:off x="-360780" y="2205364"/>
            <a:ext cx="2824400" cy="614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0F5B24C0-D2B5-5E00-DE5E-803FEA6F5B91}"/>
              </a:ext>
            </a:extLst>
          </p:cNvPr>
          <p:cNvSpPr/>
          <p:nvPr/>
        </p:nvSpPr>
        <p:spPr>
          <a:xfrm>
            <a:off x="6849988" y="2218953"/>
            <a:ext cx="2824400" cy="614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ADB0C37F-AF76-8E94-1575-C4EC38E442CA}"/>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A72DC695-45FF-1516-0D1B-A44D0836EA77}"/>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0FC1875F-08EC-CDE7-BA64-0C3F51CD890F}"/>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504796CC-EA1B-BB72-55BE-F46DD9D4AD91}"/>
              </a:ext>
            </a:extLst>
          </p:cNvPr>
          <p:cNvSpPr txBox="1"/>
          <p:nvPr/>
        </p:nvSpPr>
        <p:spPr>
          <a:xfrm>
            <a:off x="1213792" y="165100"/>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Operatore macchine da stampa</a:t>
            </a:r>
            <a:endParaRPr lang="it-IT">
              <a:ea typeface="Calibri"/>
            </a:endParaRPr>
          </a:p>
          <a:p>
            <a:pPr marL="898525"/>
            <a:r>
              <a:rPr lang="it-IT" sz="4000" b="1">
                <a:solidFill>
                  <a:srgbClr val="C00000"/>
                </a:solidFill>
                <a:latin typeface="Calibri"/>
                <a:ea typeface="Calibri"/>
                <a:cs typeface="Calibri"/>
              </a:rPr>
              <a:t>digitali</a:t>
            </a:r>
            <a:r>
              <a:rPr lang="it-IT" sz="2000" b="1">
                <a:solidFill>
                  <a:srgbClr val="C00000"/>
                </a:solidFill>
                <a:latin typeface="Calibri"/>
                <a:ea typeface="Calibri"/>
                <a:cs typeface="Calibri"/>
              </a:rPr>
              <a:t>   </a:t>
            </a:r>
            <a:r>
              <a:rPr lang="it-IT" sz="4000" b="1">
                <a:solidFill>
                  <a:srgbClr val="C00000"/>
                </a:solidFill>
                <a:latin typeface="Calibri"/>
                <a:ea typeface="Calibri"/>
                <a:cs typeface="Calibri"/>
              </a:rPr>
              <a:t>junior</a:t>
            </a:r>
            <a:r>
              <a:rPr lang="it-IT" sz="2000" b="1">
                <a:solidFill>
                  <a:srgbClr val="C00000"/>
                </a:solidFill>
                <a:latin typeface="Calibri"/>
                <a:ea typeface="Calibri"/>
                <a:cs typeface="Calibri"/>
              </a:rPr>
              <a:t> (ID-103880)</a:t>
            </a:r>
            <a:r>
              <a:rPr lang="it-IT" sz="2000">
                <a:latin typeface="Calibri"/>
                <a:ea typeface="Calibri"/>
                <a:cs typeface="Calibri"/>
              </a:rPr>
              <a:t> </a:t>
            </a:r>
            <a:endParaRPr lang="it-IT"/>
          </a:p>
          <a:p>
            <a:pPr marL="898525"/>
            <a:r>
              <a:rPr lang="it-IT" sz="2000">
                <a:latin typeface="Calibri"/>
                <a:ea typeface="Calibri"/>
                <a:cs typeface="Calibri"/>
              </a:rPr>
              <a:t>TIPOLOGIA DI CONTRATTO:</a:t>
            </a:r>
            <a:r>
              <a:rPr lang="it-IT" sz="2000" b="1">
                <a:latin typeface="Calibri"/>
                <a:ea typeface="Calibri"/>
                <a:cs typeface="Calibri"/>
              </a:rPr>
              <a:t> INDETERMINATO</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BINASCO</a:t>
            </a:r>
          </a:p>
          <a:p>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r>
              <a:rPr lang="it-IT" sz="1200">
                <a:solidFill>
                  <a:srgbClr val="202020"/>
                </a:solidFill>
                <a:highlight>
                  <a:srgbClr val="FFFFFF"/>
                </a:highlight>
                <a:latin typeface="Calibri"/>
                <a:ea typeface="Calibri"/>
                <a:cs typeface="Calibri"/>
              </a:rPr>
              <a:t>La risorsa si dovrà occupare di stampa su macchine digitali.</a:t>
            </a:r>
            <a:endParaRPr lang="it-IT"/>
          </a:p>
          <a:p>
            <a:endParaRPr lang="it-IT" sz="1200" b="1">
              <a:solidFill>
                <a:srgbClr val="DA1A2A"/>
              </a:solidFill>
              <a:latin typeface="Roboto"/>
              <a:ea typeface="Roboto"/>
              <a:cs typeface="Roboto"/>
            </a:endParaRP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highlight>
                  <a:srgbClr val="FFFFFF"/>
                </a:highlight>
                <a:latin typeface="Calibri"/>
                <a:ea typeface="Calibri"/>
                <a:cs typeface="Calibri"/>
              </a:rPr>
              <a:t>possesso diploma, capacità di collaborazione tra i colleghi, preferibile patente B</a:t>
            </a:r>
            <a:endParaRPr lang="it-IT" sz="1200" b="1">
              <a:solidFill>
                <a:srgbClr val="202020"/>
              </a:solidFill>
              <a:latin typeface="Roboto"/>
              <a:ea typeface="Roboto"/>
              <a:cs typeface="Roboto"/>
            </a:endParaRPr>
          </a:p>
          <a:p>
            <a:endParaRPr lang="it-IT" sz="1200" b="1">
              <a:solidFill>
                <a:srgbClr val="DA1A2A"/>
              </a:solidFill>
              <a:latin typeface="Roboto"/>
              <a:ea typeface="Roboto"/>
              <a:cs typeface="Roboto"/>
            </a:endParaRP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highlight>
                  <a:srgbClr val="FFFFFF"/>
                </a:highlight>
                <a:latin typeface="Calibri"/>
                <a:ea typeface="Calibri"/>
                <a:cs typeface="Calibri"/>
              </a:rPr>
              <a:t>Full time: 09.00-13-00 14.00-18.00 – Industria Grafica</a:t>
            </a:r>
            <a:endParaRPr lang="it-IT" sz="1200" b="1">
              <a:solidFill>
                <a:srgbClr val="202020"/>
              </a:solidFill>
              <a:latin typeface="Roboto"/>
              <a:ea typeface="Roboto"/>
              <a:cs typeface="Roboto"/>
            </a:endParaRPr>
          </a:p>
          <a:p>
            <a:endParaRPr lang="it-IT" sz="1200" b="1">
              <a:solidFill>
                <a:srgbClr val="202020"/>
              </a:solidFill>
              <a:highlight>
                <a:srgbClr val="FFFFFF"/>
              </a:highlight>
              <a:latin typeface="Calibri"/>
              <a:ea typeface="Calibri"/>
              <a:cs typeface="Calibri"/>
            </a:endParaRPr>
          </a:p>
          <a:p>
            <a:r>
              <a:rPr lang="it-IT" sz="1200" b="1">
                <a:solidFill>
                  <a:srgbClr val="DA1A2A"/>
                </a:solidFill>
                <a:latin typeface="Roboto"/>
                <a:ea typeface="Roboto"/>
                <a:cs typeface="Roboto"/>
              </a:rPr>
              <a:t>RETRIBUZIONE: </a:t>
            </a:r>
            <a:r>
              <a:rPr lang="it-IT" sz="1200">
                <a:solidFill>
                  <a:srgbClr val="202020"/>
                </a:solidFill>
                <a:highlight>
                  <a:srgbClr val="FFFFFF"/>
                </a:highlight>
                <a:latin typeface="Calibri"/>
                <a:ea typeface="Calibri"/>
                <a:cs typeface="Calibri"/>
              </a:rPr>
              <a:t>RAL  a partire da € 20.000.</a:t>
            </a:r>
            <a:endParaRPr lang="it-IT"/>
          </a:p>
          <a:p>
            <a:endParaRPr lang="en-US" sz="1200" i="1">
              <a:solidFill>
                <a:srgbClr val="212529"/>
              </a:solidFill>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1C79EF0F-0610-D7D7-699F-4EC0C440A21B}"/>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8F6548C0-21AE-0B31-7A84-85C61936A4DC}"/>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29F1A19B-BD32-386B-E9D7-BB3386CFE144}"/>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E6D9145A-F8B3-297E-AB54-9A04D34C1D7B}"/>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C158C207-8D0F-C207-36CF-320DA49EB3EB}"/>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D7FAA3EB-F23D-BB30-E62B-3DB5A68D79A5}"/>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1CBC0E4C-F922-CB86-DA79-32ABCA5FF843}"/>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962FBBBC-7764-D35F-16AE-F76948F777C5}"/>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AC23A0A1-7729-E76D-49B3-70F814A39431}"/>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7C7D3856-E7AE-5EF5-901C-2498C673013F}"/>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983D9EB0-4C5A-655F-66BE-1632FE46FBDB}"/>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A1F51C56-F6EE-BB30-74AF-3BC37180D790}"/>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6666628D-3BA0-D912-0191-77A104DFD7A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1802961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ADB0C37F-AF76-8E94-1575-C4EC38E442CA}"/>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A72DC695-45FF-1516-0D1B-A44D0836EA77}"/>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0FC1875F-08EC-CDE7-BA64-0C3F51CD890F}"/>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504796CC-EA1B-BB72-55BE-F46DD9D4AD91}"/>
              </a:ext>
            </a:extLst>
          </p:cNvPr>
          <p:cNvSpPr txBox="1"/>
          <p:nvPr/>
        </p:nvSpPr>
        <p:spPr>
          <a:xfrm>
            <a:off x="1213792" y="165100"/>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Cuoco c/esperienza </a:t>
            </a:r>
            <a:r>
              <a:rPr lang="it-IT" sz="2000" b="1">
                <a:solidFill>
                  <a:srgbClr val="C00000"/>
                </a:solidFill>
                <a:latin typeface="Calibri"/>
                <a:ea typeface="Calibri"/>
                <a:cs typeface="Calibri"/>
              </a:rPr>
              <a:t>(ID-103879)</a:t>
            </a:r>
            <a:r>
              <a:rPr lang="it-IT" sz="2000">
                <a:latin typeface="Calibri"/>
                <a:ea typeface="Calibri"/>
                <a:cs typeface="Calibri"/>
              </a:rPr>
              <a:t> </a:t>
            </a:r>
          </a:p>
          <a:p>
            <a:pPr marL="898525"/>
            <a:endParaRPr lang="it-IT"/>
          </a:p>
          <a:p>
            <a:pPr marL="898525"/>
            <a:endParaRPr lang="it-IT" sz="2000">
              <a:latin typeface="Calibri"/>
              <a:ea typeface="Calibri"/>
              <a:cs typeface="Calibri"/>
            </a:endParaRPr>
          </a:p>
          <a:p>
            <a:pPr marL="898525"/>
            <a:r>
              <a:rPr lang="it-IT" sz="2000">
                <a:latin typeface="Calibri"/>
                <a:ea typeface="Calibri"/>
                <a:cs typeface="Calibri"/>
              </a:rPr>
              <a:t>TIPOLOGIA DI CONTRATTO:</a:t>
            </a:r>
            <a:r>
              <a:rPr lang="it-IT" sz="2000" b="1">
                <a:latin typeface="Calibri"/>
                <a:ea typeface="Calibri"/>
                <a:cs typeface="Calibri"/>
              </a:rPr>
              <a:t> DETERMINATO</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SAN ZENONE AL LAMBRO</a:t>
            </a:r>
          </a:p>
          <a:p>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r>
              <a:rPr lang="it-IT" sz="1200">
                <a:solidFill>
                  <a:srgbClr val="202020"/>
                </a:solidFill>
                <a:highlight>
                  <a:srgbClr val="FFFFFF"/>
                </a:highlight>
                <a:latin typeface="Calibri"/>
                <a:ea typeface="Calibri"/>
                <a:cs typeface="Calibri"/>
              </a:rPr>
              <a:t>La risorsa, per realtà del mondo no profit attiva in vari ambiti e per diversi tipi di fragilità, per il proprio centro di accoglienza per richiedenti asilo politico di San Zenone al Lambro, si occuperà delle seguenti mansioni: Preparazione dei pasti; Gestione della cucina: scorte, approvvigionamenti, conservazione e ordine; Preparazione e distribuzione dei pasti per grandi numeri.</a:t>
            </a:r>
            <a:endParaRPr lang="it-IT" sz="1200" b="1">
              <a:solidFill>
                <a:srgbClr val="DA1A2A"/>
              </a:solidFill>
              <a:latin typeface="Roboto"/>
              <a:ea typeface="Roboto"/>
              <a:cs typeface="Roboto"/>
            </a:endParaRP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highlight>
                  <a:srgbClr val="FFFFFF"/>
                </a:highlight>
                <a:latin typeface="Calibri"/>
                <a:ea typeface="Calibri"/>
                <a:cs typeface="Calibri"/>
              </a:rPr>
              <a:t>Esperienza in contesti con grossi volumi; Ottime capacità relazionali; Capacità di controllo squadra in cucina.</a:t>
            </a:r>
            <a:endParaRPr lang="it-IT" sz="1200" b="1">
              <a:solidFill>
                <a:srgbClr val="DA1A2A"/>
              </a:solidFill>
              <a:latin typeface="Roboto"/>
              <a:ea typeface="Roboto"/>
              <a:cs typeface="Roboto"/>
            </a:endParaRP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highlight>
                  <a:srgbClr val="FFFFFF"/>
                </a:highlight>
                <a:latin typeface="Calibri"/>
                <a:ea typeface="Calibri"/>
                <a:cs typeface="Calibri"/>
              </a:rPr>
              <a:t>Full Time su turni, 36 ore settimanali (6 gg su 7) 9.00/18.00 - Cooperative sociali</a:t>
            </a:r>
            <a:endParaRPr lang="it-IT" sz="1200" b="1">
              <a:solidFill>
                <a:srgbClr val="202020"/>
              </a:solidFill>
              <a:latin typeface="Roboto"/>
              <a:ea typeface="Roboto"/>
              <a:cs typeface="Roboto"/>
            </a:endParaRPr>
          </a:p>
          <a:p>
            <a:endParaRPr lang="it-IT" sz="1200" b="1">
              <a:solidFill>
                <a:srgbClr val="202020"/>
              </a:solidFill>
              <a:highlight>
                <a:srgbClr val="FFFFFF"/>
              </a:highlight>
              <a:latin typeface="Calibri"/>
              <a:ea typeface="Calibri"/>
              <a:cs typeface="Calibri"/>
            </a:endParaRPr>
          </a:p>
          <a:p>
            <a:r>
              <a:rPr lang="it-IT" sz="1200" b="1">
                <a:solidFill>
                  <a:srgbClr val="DA1A2A"/>
                </a:solidFill>
                <a:latin typeface="Roboto"/>
                <a:ea typeface="Roboto"/>
                <a:cs typeface="Roboto"/>
              </a:rPr>
              <a:t>RETRIBUZIONE: </a:t>
            </a:r>
            <a:r>
              <a:rPr lang="it-IT" sz="1200">
                <a:solidFill>
                  <a:srgbClr val="202020"/>
                </a:solidFill>
                <a:highlight>
                  <a:srgbClr val="FFFFFF"/>
                </a:highlight>
                <a:latin typeface="Calibri"/>
                <a:ea typeface="Calibri"/>
                <a:cs typeface="Calibri"/>
              </a:rPr>
              <a:t>RAL € 20.000.</a:t>
            </a:r>
            <a:endParaRPr lang="it-IT"/>
          </a:p>
          <a:p>
            <a:endParaRPr lang="en-US" sz="1200" i="1">
              <a:solidFill>
                <a:srgbClr val="212529"/>
              </a:solidFill>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1C79EF0F-0610-D7D7-699F-4EC0C440A21B}"/>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8F6548C0-21AE-0B31-7A84-85C61936A4DC}"/>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29F1A19B-BD32-386B-E9D7-BB3386CFE144}"/>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E6D9145A-F8B3-297E-AB54-9A04D34C1D7B}"/>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C158C207-8D0F-C207-36CF-320DA49EB3EB}"/>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D7FAA3EB-F23D-BB30-E62B-3DB5A68D79A5}"/>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1CBC0E4C-F922-CB86-DA79-32ABCA5FF843}"/>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962FBBBC-7764-D35F-16AE-F76948F777C5}"/>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AC23A0A1-7729-E76D-49B3-70F814A39431}"/>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7C7D3856-E7AE-5EF5-901C-2498C673013F}"/>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983D9EB0-4C5A-655F-66BE-1632FE46FBDB}"/>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A1F51C56-F6EE-BB30-74AF-3BC37180D790}"/>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6666628D-3BA0-D912-0191-77A104DFD7A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0551799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F76F32A2-18CA-AE80-9EB6-A69D75350E08}"/>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34FE77FC-7DA1-D8E9-53B5-510E2202167F}"/>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1CAA5B89-F13D-084F-21F3-804B6747294A}"/>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69737426-692A-656C-A532-1CF6C3E977CD}"/>
              </a:ext>
            </a:extLst>
          </p:cNvPr>
          <p:cNvSpPr txBox="1"/>
          <p:nvPr/>
        </p:nvSpPr>
        <p:spPr>
          <a:xfrm>
            <a:off x="1213792" y="165100"/>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dirty="0">
                <a:solidFill>
                  <a:srgbClr val="C00000"/>
                </a:solidFill>
                <a:latin typeface="Calibri"/>
                <a:ea typeface="Calibri"/>
                <a:cs typeface="Calibri"/>
              </a:rPr>
              <a:t>Back office </a:t>
            </a:r>
            <a:r>
              <a:rPr lang="it-IT" sz="4000" b="1">
                <a:solidFill>
                  <a:srgbClr val="C00000"/>
                </a:solidFill>
                <a:latin typeface="Calibri"/>
                <a:ea typeface="Calibri"/>
                <a:cs typeface="Calibri"/>
              </a:rPr>
              <a:t>amministrativo</a:t>
            </a:r>
            <a:endParaRPr lang="it-IT" sz="4000" b="1" dirty="0">
              <a:solidFill>
                <a:srgbClr val="C00000"/>
              </a:solidFill>
              <a:latin typeface="Calibri"/>
              <a:ea typeface="Calibri"/>
              <a:cs typeface="Calibri"/>
            </a:endParaRPr>
          </a:p>
          <a:p>
            <a:pPr marL="898525"/>
            <a:r>
              <a:rPr lang="it-IT" sz="4000" b="1" dirty="0">
                <a:solidFill>
                  <a:srgbClr val="C00000"/>
                </a:solidFill>
                <a:latin typeface="Calibri"/>
                <a:ea typeface="Calibri"/>
                <a:cs typeface="Calibri"/>
              </a:rPr>
              <a:t>                </a:t>
            </a:r>
            <a:r>
              <a:rPr lang="it-IT" sz="2000" b="1">
                <a:solidFill>
                  <a:srgbClr val="C00000"/>
                </a:solidFill>
                <a:latin typeface="Calibri"/>
                <a:ea typeface="Calibri"/>
                <a:cs typeface="Calibri"/>
              </a:rPr>
              <a:t>(ID-103776)</a:t>
            </a:r>
            <a:r>
              <a:rPr lang="it-IT" sz="2000" dirty="0">
                <a:latin typeface="Calibri"/>
                <a:ea typeface="Calibri"/>
                <a:cs typeface="Calibri"/>
              </a:rPr>
              <a:t> </a:t>
            </a:r>
            <a:endParaRPr lang="it-IT" dirty="0"/>
          </a:p>
          <a:p>
            <a:r>
              <a:rPr lang="it-IT" sz="2000">
                <a:latin typeface="Calibri"/>
                <a:ea typeface="Calibri"/>
                <a:cs typeface="Calibri"/>
              </a:rPr>
              <a:t>          TIPOLOGIA DI CONTRATTO:</a:t>
            </a:r>
            <a:r>
              <a:rPr lang="it-IT" sz="2000" b="1">
                <a:latin typeface="Calibri"/>
                <a:ea typeface="Calibri"/>
                <a:cs typeface="Calibri"/>
              </a:rPr>
              <a:t> STAGE</a:t>
            </a:r>
            <a:endParaRPr lang="it-IT" sz="2000">
              <a:latin typeface="Calibri"/>
              <a:ea typeface="Calibri"/>
              <a:cs typeface="Calibri"/>
            </a:endParaRPr>
          </a:p>
          <a:p>
            <a:pPr marL="898525"/>
            <a:r>
              <a:rPr lang="it-IT" sz="2000" b="1" dirty="0">
                <a:solidFill>
                  <a:srgbClr val="C00000"/>
                </a:solidFill>
                <a:latin typeface="Calibri"/>
                <a:ea typeface="Calibri"/>
                <a:cs typeface="Calibri"/>
              </a:rPr>
              <a:t>                           </a:t>
            </a:r>
            <a:r>
              <a:rPr lang="it-IT" sz="2000" dirty="0">
                <a:latin typeface="Calibri"/>
                <a:ea typeface="Calibri"/>
                <a:cs typeface="Calibri"/>
              </a:rPr>
              <a:t> </a:t>
            </a:r>
            <a:endParaRPr lang="it-IT" dirty="0"/>
          </a:p>
          <a:p>
            <a:r>
              <a:rPr lang="it-IT" sz="2000" dirty="0">
                <a:latin typeface="Calibri"/>
                <a:ea typeface="Calibri"/>
                <a:cs typeface="Calibri"/>
              </a:rPr>
              <a:t>         </a:t>
            </a:r>
            <a:r>
              <a:rPr lang="it-IT" sz="2000" dirty="0">
                <a:latin typeface="+mn-lt"/>
                <a:ea typeface="Calibri"/>
                <a:cs typeface="Calibri"/>
              </a:rPr>
              <a:t>  </a:t>
            </a:r>
            <a:r>
              <a:rPr lang="it-IT" sz="2000" dirty="0">
                <a:latin typeface="+mn-lt"/>
                <a:ea typeface="Calibri"/>
              </a:rPr>
              <a:t>SEDE</a:t>
            </a:r>
            <a:r>
              <a:rPr lang="it-IT" sz="2000" dirty="0">
                <a:latin typeface="+mn-lt"/>
              </a:rPr>
              <a:t> DI LAVORO: </a:t>
            </a:r>
            <a:r>
              <a:rPr lang="it-IT" sz="2000" b="1">
                <a:latin typeface="+mn-lt"/>
              </a:rPr>
              <a:t>LOCATE TRIULZI</a:t>
            </a:r>
            <a:endParaRPr lang="it-IT" sz="2000" b="1">
              <a:latin typeface="Calibri"/>
            </a:endParaRPr>
          </a:p>
          <a:p>
            <a:endParaRPr lang="it-IT" sz="1200">
              <a:solidFill>
                <a:srgbClr val="202020"/>
              </a:solidFill>
              <a:latin typeface="Calibri"/>
              <a:ea typeface="Calibri"/>
              <a:cs typeface="Calibri"/>
            </a:endParaRPr>
          </a:p>
          <a:p>
            <a:endParaRPr lang="it-IT" sz="1200">
              <a:solidFill>
                <a:srgbClr val="202020"/>
              </a:solidFill>
              <a:latin typeface="Calibri"/>
              <a:ea typeface="Calibri"/>
              <a:cs typeface="Calibri"/>
            </a:endParaRPr>
          </a:p>
          <a:p>
            <a:r>
              <a:rPr lang="it-IT" sz="1200" dirty="0">
                <a:solidFill>
                  <a:srgbClr val="202020"/>
                </a:solidFill>
                <a:highlight>
                  <a:srgbClr val="FFFFFF"/>
                </a:highlight>
                <a:latin typeface="Calibri"/>
                <a:ea typeface="Calibri"/>
                <a:cs typeface="Calibri"/>
              </a:rPr>
              <a:t>La risorsa, per società che </a:t>
            </a:r>
            <a:r>
              <a:rPr lang="it-IT" sz="1200">
                <a:solidFill>
                  <a:srgbClr val="202020"/>
                </a:solidFill>
                <a:highlight>
                  <a:srgbClr val="FFFFFF"/>
                </a:highlight>
                <a:latin typeface="Calibri"/>
                <a:ea typeface="Calibri"/>
                <a:cs typeface="Calibri"/>
              </a:rPr>
              <a:t>commercializza</a:t>
            </a:r>
            <a:r>
              <a:rPr lang="it-IT" sz="1200" dirty="0">
                <a:solidFill>
                  <a:srgbClr val="202020"/>
                </a:solidFill>
                <a:highlight>
                  <a:srgbClr val="FFFFFF"/>
                </a:highlight>
                <a:latin typeface="Calibri"/>
                <a:ea typeface="Calibri"/>
                <a:cs typeface="Calibri"/>
              </a:rPr>
              <a:t> dispositivi medici, si occuperà di attività di data entry, archivio, compilazione data base, ricerche tramite internet di articoli da presentare in bandi di gara, ricerche fornitori...</a:t>
            </a:r>
            <a:endParaRPr lang="it-IT" dirty="0"/>
          </a:p>
          <a:p>
            <a:endParaRPr lang="it-IT" sz="1200" dirty="0">
              <a:solidFill>
                <a:srgbClr val="202020"/>
              </a:solidFill>
              <a:highlight>
                <a:srgbClr val="FFFFFF"/>
              </a:highlight>
              <a:latin typeface="Calibri"/>
              <a:ea typeface="Calibri"/>
              <a:cs typeface="Calibri"/>
            </a:endParaRP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highlight>
                  <a:srgbClr val="FFFFFF"/>
                </a:highlight>
                <a:latin typeface="Calibri"/>
                <a:ea typeface="Calibri"/>
                <a:cs typeface="Calibri"/>
              </a:rPr>
              <a:t>Indispensabile diploma scuola superiore, buona conoscenza lingua inglese (almeno liv. B1), buon uso pacchetto Office, indispensabile mezzo proprio per raggiungimento sede.</a:t>
            </a:r>
            <a:endParaRPr lang="it-IT" sz="1200">
              <a:solidFill>
                <a:srgbClr val="DA1A2A"/>
              </a:solidFill>
              <a:latin typeface="Calibri"/>
              <a:ea typeface="Roboto"/>
              <a:cs typeface="Calibri"/>
            </a:endParaRPr>
          </a:p>
          <a:p>
            <a:r>
              <a:rPr lang="it-IT" sz="1200" b="1" dirty="0">
                <a:solidFill>
                  <a:srgbClr val="DA1A2A"/>
                </a:solidFill>
                <a:latin typeface="Roboto"/>
                <a:ea typeface="Roboto"/>
                <a:cs typeface="Roboto"/>
              </a:rPr>
              <a:t>ORARIO DI LAVORO E CCNL</a:t>
            </a:r>
            <a:r>
              <a:rPr lang="it-IT" sz="1200" dirty="0">
                <a:solidFill>
                  <a:srgbClr val="DA1A2A"/>
                </a:solidFill>
                <a:latin typeface="Calibri"/>
                <a:ea typeface="Calibri"/>
                <a:cs typeface="Calibri"/>
              </a:rPr>
              <a:t>: </a:t>
            </a:r>
            <a:r>
              <a:rPr lang="it-IT" sz="1200" b="1">
                <a:solidFill>
                  <a:srgbClr val="202020"/>
                </a:solidFill>
                <a:latin typeface="Calibri"/>
                <a:ea typeface="Calibri"/>
                <a:cs typeface="Calibri"/>
              </a:rPr>
              <a:t>Full time: 9.00/18.00 – Commercio Terziario e Servizi</a:t>
            </a:r>
          </a:p>
          <a:p>
            <a:r>
              <a:rPr lang="it-IT" sz="1200" b="1">
                <a:solidFill>
                  <a:srgbClr val="DA1A2A"/>
                </a:solidFill>
                <a:latin typeface="Roboto"/>
                <a:ea typeface="Roboto"/>
                <a:cs typeface="Roboto"/>
              </a:rPr>
              <a:t>RETRIBUZIONE: </a:t>
            </a:r>
            <a:r>
              <a:rPr lang="it-IT" sz="1200">
                <a:solidFill>
                  <a:srgbClr val="202020"/>
                </a:solidFill>
                <a:latin typeface="Calibri"/>
                <a:ea typeface="Calibri"/>
                <a:cs typeface="Calibri"/>
              </a:rPr>
              <a:t>indennità</a:t>
            </a:r>
            <a:r>
              <a:rPr lang="it-IT" sz="1200" dirty="0">
                <a:solidFill>
                  <a:srgbClr val="202020"/>
                </a:solidFill>
                <a:latin typeface="Calibri"/>
                <a:ea typeface="Calibri"/>
                <a:cs typeface="Calibri"/>
              </a:rPr>
              <a:t> di tirocinio € 600</a:t>
            </a:r>
            <a:endParaRPr lang="it-IT"/>
          </a:p>
          <a:p>
            <a:endParaRPr lang="en-US" sz="1200" i="1" dirty="0">
              <a:solidFill>
                <a:srgbClr val="212529"/>
              </a:solidFill>
              <a:latin typeface="Calibri"/>
              <a:ea typeface="Calibri"/>
              <a:cs typeface="Calibri"/>
            </a:endParaRPr>
          </a:p>
          <a:p>
            <a:r>
              <a:rPr lang="en-US" sz="1200" i="1" dirty="0" err="1">
                <a:solidFill>
                  <a:srgbClr val="212529"/>
                </a:solidFill>
                <a:latin typeface="Calibri"/>
                <a:ea typeface="Calibri"/>
                <a:cs typeface="Calibri"/>
              </a:rPr>
              <a:t>L'offerta</a:t>
            </a:r>
            <a:r>
              <a:rPr lang="en-US" sz="1200" i="1" dirty="0">
                <a:solidFill>
                  <a:srgbClr val="212529"/>
                </a:solidFill>
                <a:latin typeface="Calibri"/>
                <a:ea typeface="Calibri"/>
                <a:cs typeface="Calibri"/>
              </a:rPr>
              <a:t> è </a:t>
            </a:r>
            <a:r>
              <a:rPr lang="en-US" sz="1200" i="1" dirty="0" err="1">
                <a:solidFill>
                  <a:srgbClr val="212529"/>
                </a:solidFill>
                <a:latin typeface="Calibri"/>
                <a:ea typeface="Calibri"/>
                <a:cs typeface="Calibri"/>
              </a:rPr>
              <a:t>rivolta</a:t>
            </a:r>
            <a:r>
              <a:rPr lang="en-US" sz="1200" i="1" dirty="0">
                <a:solidFill>
                  <a:srgbClr val="212529"/>
                </a:solidFill>
                <a:latin typeface="Calibri"/>
                <a:ea typeface="Calibri"/>
                <a:cs typeface="Calibri"/>
              </a:rPr>
              <a:t> a tutte le </a:t>
            </a:r>
            <a:r>
              <a:rPr lang="en-US" sz="1200" i="1" dirty="0" err="1">
                <a:solidFill>
                  <a:srgbClr val="212529"/>
                </a:solidFill>
                <a:latin typeface="Calibri"/>
                <a:ea typeface="Calibri"/>
                <a:cs typeface="Calibri"/>
              </a:rPr>
              <a:t>persone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nel</a:t>
            </a:r>
            <a:r>
              <a:rPr lang="en-US" sz="1200" i="1" dirty="0">
                <a:solidFill>
                  <a:srgbClr val="212529"/>
                </a:solidFill>
                <a:latin typeface="Calibri"/>
                <a:ea typeface="Calibri"/>
                <a:cs typeface="Calibri"/>
              </a:rPr>
              <a:t> rispetto delle pari </a:t>
            </a:r>
            <a:r>
              <a:rPr lang="en-US" sz="1200" i="1" dirty="0" err="1">
                <a:solidFill>
                  <a:srgbClr val="212529"/>
                </a:solidFill>
                <a:latin typeface="Calibri"/>
                <a:ea typeface="Calibri"/>
                <a:cs typeface="Calibri"/>
              </a:rPr>
              <a:t>opportunità</a:t>
            </a:r>
            <a:r>
              <a:rPr lang="en-US" sz="1200" i="1" dirty="0">
                <a:solidFill>
                  <a:srgbClr val="212529"/>
                </a:solidFill>
                <a:latin typeface="Calibri"/>
                <a:ea typeface="Calibri"/>
                <a:cs typeface="Calibri"/>
              </a:rPr>
              <a:t> di </a:t>
            </a:r>
            <a:r>
              <a:rPr lang="en-US" sz="1200" i="1" dirty="0" err="1">
                <a:solidFill>
                  <a:srgbClr val="212529"/>
                </a:solidFill>
                <a:latin typeface="Calibri"/>
                <a:ea typeface="Calibri"/>
                <a:cs typeface="Calibri"/>
              </a:rPr>
              <a:t>genere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diversità</a:t>
            </a:r>
            <a:r>
              <a:rPr lang="en-US" sz="1200" i="1" dirty="0">
                <a:solidFill>
                  <a:srgbClr val="212529"/>
                </a:solidFill>
                <a:latin typeface="Calibri"/>
                <a:ea typeface="Calibri"/>
                <a:cs typeface="Calibri"/>
              </a:rPr>
              <a:t> e </a:t>
            </a:r>
            <a:r>
              <a:rPr lang="en-US" sz="1200" i="1" dirty="0" err="1">
                <a:solidFill>
                  <a:srgbClr val="212529"/>
                </a:solidFill>
                <a:latin typeface="Calibri"/>
                <a:ea typeface="Calibri"/>
                <a:cs typeface="Calibri"/>
              </a:rPr>
              <a:t>inclusione</a:t>
            </a:r>
            <a:r>
              <a:rPr lang="en-US" sz="1200" i="1" dirty="0">
                <a:solidFill>
                  <a:srgbClr val="212529"/>
                </a:solidFill>
                <a:latin typeface="Calibri"/>
                <a:ea typeface="Calibri"/>
                <a:cs typeface="Calibri"/>
              </a:rPr>
              <a:t> (ai sensi </a:t>
            </a:r>
            <a:r>
              <a:rPr lang="en-US" sz="1200" i="1" dirty="0" err="1">
                <a:solidFill>
                  <a:srgbClr val="212529"/>
                </a:solidFill>
                <a:latin typeface="Calibri"/>
                <a:ea typeface="Calibri"/>
                <a:cs typeface="Calibri"/>
              </a:rPr>
              <a:t>Dlgs</a:t>
            </a:r>
            <a:r>
              <a:rPr lang="en-US" sz="1200" i="1" dirty="0">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dirty="0"/>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7DEF33EC-CD16-CD47-9C07-3DA76C742F5E}"/>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DFC1A1FC-A93F-B6D0-EB27-D0AF5AB29754}"/>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FE164099-4E98-FA4F-0A70-24D1CC8796CB}"/>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AC9F4A2D-0869-F06A-E83B-C5D1C686AE43}"/>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D0C93A3A-748E-7D6D-CAC8-757DA680C4AA}"/>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507E0574-77D5-C9C5-CF56-334B8C73AC96}"/>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EE998BE5-4BFF-DFBF-E5C4-0E2854999F65}"/>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011C47A3-3142-4A27-DD9C-6733785DA30E}"/>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E21F3548-38E4-7585-E6A9-EEF90602307B}"/>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BD65E91E-440F-CAAE-DBE4-BE226C0B3FA4}"/>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3E9C2139-96AD-F5B5-99AF-04938474E6CA}"/>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37983D6D-7001-B090-F140-237C85BEB620}"/>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3D4DE94D-02C6-1259-E588-447C458B3B7D}"/>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8618206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2C441252-E686-9CA5-1D82-84F301501DEA}"/>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2BA8F4C8-77F0-AD3F-6475-D5907E65D794}"/>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6D289D3D-9C44-AD6C-149A-B7623E3ADD0D}"/>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706ACD72-6C70-5CCD-B972-C701645A85B4}"/>
              </a:ext>
            </a:extLst>
          </p:cNvPr>
          <p:cNvSpPr txBox="1"/>
          <p:nvPr/>
        </p:nvSpPr>
        <p:spPr>
          <a:xfrm>
            <a:off x="1213792" y="165100"/>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dirty="0">
                <a:solidFill>
                  <a:srgbClr val="C00000"/>
                </a:solidFill>
                <a:latin typeface="Calibri"/>
                <a:ea typeface="Calibri"/>
                <a:cs typeface="Calibri"/>
              </a:rPr>
              <a:t>Assistenza software in help </a:t>
            </a:r>
            <a:r>
              <a:rPr lang="it-IT" sz="4000" b="1">
                <a:solidFill>
                  <a:srgbClr val="C00000"/>
                </a:solidFill>
                <a:latin typeface="Calibri"/>
                <a:ea typeface="Calibri"/>
                <a:cs typeface="Calibri"/>
              </a:rPr>
              <a:t>desk</a:t>
            </a:r>
            <a:r>
              <a:rPr lang="it-IT" sz="4000" b="1" dirty="0">
                <a:solidFill>
                  <a:srgbClr val="C00000"/>
                </a:solidFill>
                <a:latin typeface="Calibri"/>
                <a:ea typeface="Calibri"/>
                <a:cs typeface="Calibri"/>
              </a:rPr>
              <a:t> </a:t>
            </a:r>
            <a:r>
              <a:rPr lang="it-IT" sz="2000" b="1" dirty="0">
                <a:solidFill>
                  <a:srgbClr val="C00000"/>
                </a:solidFill>
                <a:latin typeface="Calibri"/>
                <a:ea typeface="Calibri"/>
                <a:cs typeface="Calibri"/>
              </a:rPr>
              <a:t>(ID-103727)</a:t>
            </a:r>
            <a:r>
              <a:rPr lang="it-IT" sz="2000" dirty="0">
                <a:latin typeface="Calibri"/>
                <a:ea typeface="Calibri"/>
                <a:cs typeface="Calibri"/>
              </a:rPr>
              <a:t> </a:t>
            </a:r>
          </a:p>
          <a:p>
            <a:pPr marL="898525"/>
            <a:r>
              <a:rPr lang="it-IT" sz="2000">
                <a:latin typeface="Calibri"/>
                <a:ea typeface="Calibri"/>
                <a:cs typeface="Calibri"/>
              </a:rPr>
              <a:t>TIPOLOGIA DI CONTRATTO:</a:t>
            </a:r>
            <a:r>
              <a:rPr lang="it-IT" sz="2000" b="1">
                <a:latin typeface="Calibri"/>
                <a:ea typeface="Calibri"/>
                <a:cs typeface="Calibri"/>
              </a:rPr>
              <a:t> DETERMINATO SCOPO ASSUNZIONE</a:t>
            </a:r>
            <a:endParaRPr lang="it-IT" sz="2000" dirty="0">
              <a:latin typeface="Calibri"/>
              <a:ea typeface="Calibri"/>
              <a:cs typeface="Calibri"/>
            </a:endParaRPr>
          </a:p>
          <a:p>
            <a:pPr marL="898525"/>
            <a:r>
              <a:rPr lang="it-IT" sz="2000" b="1" dirty="0">
                <a:solidFill>
                  <a:srgbClr val="C00000"/>
                </a:solidFill>
                <a:latin typeface="Calibri"/>
                <a:ea typeface="Calibri"/>
                <a:cs typeface="Calibri"/>
              </a:rPr>
              <a:t>                           </a:t>
            </a:r>
            <a:r>
              <a:rPr lang="it-IT" sz="2000" dirty="0">
                <a:latin typeface="Calibri"/>
                <a:ea typeface="Calibri"/>
                <a:cs typeface="Calibri"/>
              </a:rPr>
              <a:t> </a:t>
            </a:r>
            <a:endParaRPr lang="it-IT" dirty="0"/>
          </a:p>
          <a:p>
            <a:r>
              <a:rPr lang="it-IT" sz="2000" dirty="0">
                <a:latin typeface="Calibri"/>
                <a:ea typeface="Calibri"/>
                <a:cs typeface="Calibri"/>
              </a:rPr>
              <a:t>         </a:t>
            </a:r>
            <a:r>
              <a:rPr lang="it-IT" sz="2000" dirty="0">
                <a:latin typeface="+mn-lt"/>
                <a:ea typeface="Calibri"/>
                <a:cs typeface="Calibri"/>
              </a:rPr>
              <a:t>       </a:t>
            </a:r>
            <a:r>
              <a:rPr lang="it-IT" sz="2000" dirty="0">
                <a:latin typeface="+mn-lt"/>
                <a:ea typeface="Calibri"/>
              </a:rPr>
              <a:t>SEDE</a:t>
            </a:r>
            <a:r>
              <a:rPr lang="it-IT" sz="2000" dirty="0">
                <a:latin typeface="+mn-lt"/>
              </a:rPr>
              <a:t> DI LAVORO: </a:t>
            </a:r>
            <a:r>
              <a:rPr lang="it-IT" sz="2000" b="1">
                <a:latin typeface="+mn-lt"/>
              </a:rPr>
              <a:t>LACHIARELLA</a:t>
            </a:r>
          </a:p>
          <a:p>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r>
              <a:rPr lang="it-IT" sz="1200" dirty="0">
                <a:solidFill>
                  <a:srgbClr val="202020"/>
                </a:solidFill>
                <a:highlight>
                  <a:srgbClr val="FFFFFF"/>
                </a:highlight>
                <a:latin typeface="Calibri"/>
                <a:ea typeface="Calibri"/>
                <a:cs typeface="Calibri"/>
              </a:rPr>
              <a:t>La risorsa, per società fabbricazione apparecchiature per controlli processi industriali, si occuperà di supporto remoto clienti finali per assistenza. A seconda del background/conoscenze e livello esperienza maturato del candidato è prevista anche possibilità di entrare nel team per sviluppo nuovi progetti.</a:t>
            </a:r>
            <a:endParaRPr lang="it-IT" sz="1200" b="1" dirty="0">
              <a:solidFill>
                <a:srgbClr val="DA1A2A"/>
              </a:solidFill>
              <a:latin typeface="Roboto"/>
              <a:ea typeface="Roboto"/>
              <a:cs typeface="Roboto"/>
            </a:endParaRPr>
          </a:p>
          <a:p>
            <a:r>
              <a:rPr lang="it-IT" sz="1200" b="1" dirty="0">
                <a:solidFill>
                  <a:srgbClr val="DA1A2A"/>
                </a:solidFill>
                <a:latin typeface="Roboto"/>
                <a:ea typeface="Roboto"/>
                <a:cs typeface="Roboto"/>
              </a:rPr>
              <a:t>PROFILO IDEALE</a:t>
            </a:r>
            <a:r>
              <a:rPr lang="it-IT" sz="1200" dirty="0">
                <a:solidFill>
                  <a:srgbClr val="DA1A2A"/>
                </a:solidFill>
                <a:latin typeface="Trebuchet MS"/>
                <a:cs typeface="Calibri"/>
              </a:rPr>
              <a:t>: </a:t>
            </a:r>
            <a:r>
              <a:rPr lang="it-IT" sz="1200" dirty="0">
                <a:solidFill>
                  <a:srgbClr val="202020"/>
                </a:solidFill>
                <a:highlight>
                  <a:srgbClr val="FFFFFF"/>
                </a:highlight>
                <a:latin typeface="Calibri"/>
                <a:ea typeface="Calibri"/>
                <a:cs typeface="Calibri"/>
              </a:rPr>
              <a:t>Esperienza di almeno 6 mesi nelle mansioni da ricoprire, diploma ambito informatico, conoscenze base Windows, pacchetto Office, networking (configurazione rete, indirizzi IP), gradita conoscenza Microsoft SQL Server, sintassi T-SQL, Sviluppo software front-end (</a:t>
            </a:r>
            <a:r>
              <a:rPr lang="it-IT" sz="1200" dirty="0" err="1">
                <a:solidFill>
                  <a:srgbClr val="202020"/>
                </a:solidFill>
                <a:highlight>
                  <a:srgbClr val="FFFFFF"/>
                </a:highlight>
                <a:latin typeface="Calibri"/>
                <a:ea typeface="Calibri"/>
                <a:cs typeface="Calibri"/>
              </a:rPr>
              <a:t>Angular</a:t>
            </a:r>
            <a:r>
              <a:rPr lang="it-IT" sz="1200" dirty="0">
                <a:solidFill>
                  <a:srgbClr val="202020"/>
                </a:solidFill>
                <a:highlight>
                  <a:srgbClr val="FFFFFF"/>
                </a:highlight>
                <a:latin typeface="Calibri"/>
                <a:ea typeface="Calibri"/>
                <a:cs typeface="Calibri"/>
              </a:rPr>
              <a:t>, </a:t>
            </a:r>
            <a:r>
              <a:rPr lang="it-IT" sz="1200" dirty="0" err="1">
                <a:solidFill>
                  <a:srgbClr val="202020"/>
                </a:solidFill>
                <a:highlight>
                  <a:srgbClr val="FFFFFF"/>
                </a:highlight>
                <a:latin typeface="Calibri"/>
                <a:ea typeface="Calibri"/>
                <a:cs typeface="Calibri"/>
              </a:rPr>
              <a:t>Javascript</a:t>
            </a:r>
            <a:r>
              <a:rPr lang="it-IT" sz="1200" dirty="0">
                <a:solidFill>
                  <a:srgbClr val="202020"/>
                </a:solidFill>
                <a:highlight>
                  <a:srgbClr val="FFFFFF"/>
                </a:highlight>
                <a:latin typeface="Calibri"/>
                <a:ea typeface="Calibri"/>
                <a:cs typeface="Calibri"/>
              </a:rPr>
              <a:t>, CSS, HTML, React, React Native), buona conoscenza lingua inglese (almeno liv. B1). Previsto affiancamento inziale.</a:t>
            </a:r>
            <a:endParaRPr lang="it-IT" sz="1200" b="1" dirty="0" err="1">
              <a:solidFill>
                <a:srgbClr val="DA1A2A"/>
              </a:solidFill>
              <a:latin typeface="Roboto"/>
              <a:ea typeface="Roboto"/>
              <a:cs typeface="Roboto"/>
            </a:endParaRPr>
          </a:p>
          <a:p>
            <a:r>
              <a:rPr lang="it-IT" sz="1200" b="1" dirty="0">
                <a:solidFill>
                  <a:srgbClr val="DA1A2A"/>
                </a:solidFill>
                <a:latin typeface="Roboto"/>
                <a:ea typeface="Roboto"/>
                <a:cs typeface="Roboto"/>
              </a:rPr>
              <a:t>ORARIO DI LAVORO E CCNL</a:t>
            </a:r>
            <a:r>
              <a:rPr lang="it-IT" sz="1200" dirty="0">
                <a:solidFill>
                  <a:srgbClr val="DA1A2A"/>
                </a:solidFill>
                <a:latin typeface="Calibri"/>
                <a:ea typeface="Calibri"/>
                <a:cs typeface="Calibri"/>
              </a:rPr>
              <a:t>: </a:t>
            </a:r>
            <a:r>
              <a:rPr lang="it-IT" sz="1200" b="1">
                <a:solidFill>
                  <a:srgbClr val="202020"/>
                </a:solidFill>
                <a:highlight>
                  <a:srgbClr val="FFFFFF"/>
                </a:highlight>
                <a:latin typeface="Calibri"/>
                <a:ea typeface="Calibri"/>
                <a:cs typeface="Calibri"/>
              </a:rPr>
              <a:t>Full time 8.30-12.30//13.30-17.30 – Metalmeccanica Industria</a:t>
            </a:r>
            <a:endParaRPr lang="it-IT" sz="1200" b="1" dirty="0" err="1">
              <a:solidFill>
                <a:srgbClr val="202020"/>
              </a:solidFill>
              <a:latin typeface="Roboto"/>
              <a:ea typeface="Roboto"/>
              <a:cs typeface="Roboto"/>
            </a:endParaRPr>
          </a:p>
          <a:p>
            <a:r>
              <a:rPr lang="it-IT" sz="1200" b="1" dirty="0">
                <a:solidFill>
                  <a:srgbClr val="DA1A2A"/>
                </a:solidFill>
                <a:latin typeface="Roboto"/>
                <a:ea typeface="Roboto"/>
                <a:cs typeface="Roboto"/>
              </a:rPr>
              <a:t>RETRIBUZIONE: </a:t>
            </a:r>
            <a:r>
              <a:rPr lang="it-IT" sz="1200" dirty="0">
                <a:solidFill>
                  <a:srgbClr val="202020"/>
                </a:solidFill>
                <a:highlight>
                  <a:srgbClr val="FFFFFF"/>
                </a:highlight>
                <a:latin typeface="Calibri"/>
                <a:ea typeface="Calibri"/>
                <a:cs typeface="Calibri"/>
              </a:rPr>
              <a:t>RAL max € 24.000 + ticket e </a:t>
            </a:r>
            <a:r>
              <a:rPr lang="it-IT" sz="1200">
                <a:solidFill>
                  <a:srgbClr val="202020"/>
                </a:solidFill>
                <a:highlight>
                  <a:srgbClr val="FFFFFF"/>
                </a:highlight>
                <a:latin typeface="Calibri"/>
                <a:ea typeface="Calibri"/>
                <a:cs typeface="Calibri"/>
              </a:rPr>
              <a:t>welfare.</a:t>
            </a:r>
            <a:endParaRPr lang="it-IT"/>
          </a:p>
          <a:p>
            <a:endParaRPr lang="en-US" sz="1200" i="1">
              <a:solidFill>
                <a:srgbClr val="212529"/>
              </a:solidFill>
              <a:latin typeface="Calibri"/>
              <a:ea typeface="Calibri"/>
              <a:cs typeface="Calibri"/>
            </a:endParaRPr>
          </a:p>
          <a:p>
            <a:r>
              <a:rPr lang="en-US" sz="1200" i="1" dirty="0" err="1">
                <a:solidFill>
                  <a:srgbClr val="212529"/>
                </a:solidFill>
                <a:latin typeface="Calibri"/>
                <a:ea typeface="Calibri"/>
                <a:cs typeface="Calibri"/>
              </a:rPr>
              <a:t>L'offerta</a:t>
            </a:r>
            <a:r>
              <a:rPr lang="en-US" sz="1200" i="1" dirty="0">
                <a:solidFill>
                  <a:srgbClr val="212529"/>
                </a:solidFill>
                <a:latin typeface="Calibri"/>
                <a:ea typeface="Calibri"/>
                <a:cs typeface="Calibri"/>
              </a:rPr>
              <a:t> è </a:t>
            </a:r>
            <a:r>
              <a:rPr lang="en-US" sz="1200" i="1" dirty="0" err="1">
                <a:solidFill>
                  <a:srgbClr val="212529"/>
                </a:solidFill>
                <a:latin typeface="Calibri"/>
                <a:ea typeface="Calibri"/>
                <a:cs typeface="Calibri"/>
              </a:rPr>
              <a:t>rivolta</a:t>
            </a:r>
            <a:r>
              <a:rPr lang="en-US" sz="1200" i="1" dirty="0">
                <a:solidFill>
                  <a:srgbClr val="212529"/>
                </a:solidFill>
                <a:latin typeface="Calibri"/>
                <a:ea typeface="Calibri"/>
                <a:cs typeface="Calibri"/>
              </a:rPr>
              <a:t> a tutte le </a:t>
            </a:r>
            <a:r>
              <a:rPr lang="en-US" sz="1200" i="1" dirty="0" err="1">
                <a:solidFill>
                  <a:srgbClr val="212529"/>
                </a:solidFill>
                <a:latin typeface="Calibri"/>
                <a:ea typeface="Calibri"/>
                <a:cs typeface="Calibri"/>
              </a:rPr>
              <a:t>persone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nel</a:t>
            </a:r>
            <a:r>
              <a:rPr lang="en-US" sz="1200" i="1" dirty="0">
                <a:solidFill>
                  <a:srgbClr val="212529"/>
                </a:solidFill>
                <a:latin typeface="Calibri"/>
                <a:ea typeface="Calibri"/>
                <a:cs typeface="Calibri"/>
              </a:rPr>
              <a:t> rispetto delle pari </a:t>
            </a:r>
            <a:r>
              <a:rPr lang="en-US" sz="1200" i="1" dirty="0" err="1">
                <a:solidFill>
                  <a:srgbClr val="212529"/>
                </a:solidFill>
                <a:latin typeface="Calibri"/>
                <a:ea typeface="Calibri"/>
                <a:cs typeface="Calibri"/>
              </a:rPr>
              <a:t>opportunità</a:t>
            </a:r>
            <a:r>
              <a:rPr lang="en-US" sz="1200" i="1" dirty="0">
                <a:solidFill>
                  <a:srgbClr val="212529"/>
                </a:solidFill>
                <a:latin typeface="Calibri"/>
                <a:ea typeface="Calibri"/>
                <a:cs typeface="Calibri"/>
              </a:rPr>
              <a:t> di </a:t>
            </a:r>
            <a:r>
              <a:rPr lang="en-US" sz="1200" i="1" dirty="0" err="1">
                <a:solidFill>
                  <a:srgbClr val="212529"/>
                </a:solidFill>
                <a:latin typeface="Calibri"/>
                <a:ea typeface="Calibri"/>
                <a:cs typeface="Calibri"/>
              </a:rPr>
              <a:t>genere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diversità</a:t>
            </a:r>
            <a:r>
              <a:rPr lang="en-US" sz="1200" i="1" dirty="0">
                <a:solidFill>
                  <a:srgbClr val="212529"/>
                </a:solidFill>
                <a:latin typeface="Calibri"/>
                <a:ea typeface="Calibri"/>
                <a:cs typeface="Calibri"/>
              </a:rPr>
              <a:t> e </a:t>
            </a:r>
            <a:r>
              <a:rPr lang="en-US" sz="1200" i="1" dirty="0" err="1">
                <a:solidFill>
                  <a:srgbClr val="212529"/>
                </a:solidFill>
                <a:latin typeface="Calibri"/>
                <a:ea typeface="Calibri"/>
                <a:cs typeface="Calibri"/>
              </a:rPr>
              <a:t>inclusione</a:t>
            </a:r>
            <a:r>
              <a:rPr lang="en-US" sz="1200" i="1" dirty="0">
                <a:solidFill>
                  <a:srgbClr val="212529"/>
                </a:solidFill>
                <a:latin typeface="Calibri"/>
                <a:ea typeface="Calibri"/>
                <a:cs typeface="Calibri"/>
              </a:rPr>
              <a:t> (ai sensi </a:t>
            </a:r>
            <a:r>
              <a:rPr lang="en-US" sz="1200" i="1" dirty="0" err="1">
                <a:solidFill>
                  <a:srgbClr val="212529"/>
                </a:solidFill>
                <a:latin typeface="Calibri"/>
                <a:ea typeface="Calibri"/>
                <a:cs typeface="Calibri"/>
              </a:rPr>
              <a:t>Dlgs</a:t>
            </a:r>
            <a:r>
              <a:rPr lang="en-US" sz="1200" i="1" dirty="0">
                <a:solidFill>
                  <a:srgbClr val="212529"/>
                </a:solidFill>
                <a:latin typeface="Calibri"/>
                <a:ea typeface="Calibri"/>
                <a:cs typeface="Calibri"/>
              </a:rPr>
              <a:t> 198/2006, 215/2003 e 216/2003)</a:t>
            </a:r>
            <a:endParaRPr lang="it-IT" sz="1200" dirty="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dirty="0"/>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455E038F-F3D7-8A0E-A203-AF98E3E4AC96}"/>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0C7BE129-9653-2A3D-8E9C-DDAE1A9FBDB5}"/>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A5A8D786-1776-8126-32C0-C495BB541110}"/>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87040102-2ABC-13A0-9997-BAE11787AEFF}"/>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FBE7570A-2F71-8CF2-08F3-161FCE290C59}"/>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71965D8D-A5CC-ECB2-A391-5A8E14DDD4EB}"/>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BB676699-CF27-0634-DCCC-3E7EDEEE9A40}"/>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318B0AA6-6D97-6FB2-1B17-48638B852727}"/>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C12533B0-DB7E-6A5B-9F19-D24AAFB6B74E}"/>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2EF8FEC8-A80E-5F23-0749-0F4FEA4713FF}"/>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5EB4758C-845C-5200-A5C2-26645CD5BAE0}"/>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FC690DB8-A3AD-DFB7-86E6-72A65E393DD8}"/>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86C17B2F-2309-35C4-EC80-4D312042567A}"/>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7584851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5719C635-4773-BAC1-118F-5BEB2785C21C}"/>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A5238904-FDBC-67D2-10B5-57801C21F31E}"/>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CC9A8A4C-C509-78C4-58B2-A5B22428444E}"/>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CCFB1F6A-F743-5539-868E-88080C340387}"/>
              </a:ext>
            </a:extLst>
          </p:cNvPr>
          <p:cNvSpPr txBox="1"/>
          <p:nvPr/>
        </p:nvSpPr>
        <p:spPr>
          <a:xfrm>
            <a:off x="1213792" y="165100"/>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Addetto/a gare </a:t>
            </a:r>
            <a:r>
              <a:rPr lang="it-IT" sz="4000" b="1" dirty="0">
                <a:solidFill>
                  <a:srgbClr val="C00000"/>
                </a:solidFill>
                <a:latin typeface="Calibri"/>
                <a:ea typeface="Calibri"/>
                <a:cs typeface="Calibri"/>
              </a:rPr>
              <a:t>d'appalto dispositivi medici </a:t>
            </a:r>
            <a:r>
              <a:rPr lang="it-IT" sz="2000" b="1" dirty="0">
                <a:solidFill>
                  <a:srgbClr val="C00000"/>
                </a:solidFill>
                <a:latin typeface="Calibri"/>
                <a:ea typeface="Calibri"/>
                <a:cs typeface="Calibri"/>
              </a:rPr>
              <a:t>(ID-103693)</a:t>
            </a:r>
            <a:r>
              <a:rPr lang="it-IT" sz="2000" dirty="0">
                <a:latin typeface="Calibri"/>
                <a:ea typeface="Calibri"/>
                <a:cs typeface="Calibri"/>
              </a:rPr>
              <a:t> </a:t>
            </a:r>
          </a:p>
          <a:p>
            <a:pPr marL="898525"/>
            <a:r>
              <a:rPr lang="it-IT" sz="2000">
                <a:latin typeface="Calibri"/>
                <a:ea typeface="Calibri"/>
                <a:cs typeface="Calibri"/>
              </a:rPr>
              <a:t>TIPOLOGIA DI CONTRATTO:</a:t>
            </a:r>
            <a:r>
              <a:rPr lang="it-IT" sz="2000" b="1">
                <a:latin typeface="Calibri"/>
                <a:ea typeface="Calibri"/>
                <a:cs typeface="Calibri"/>
              </a:rPr>
              <a:t> DETERMINATO SCOPO ASSUNZIONE</a:t>
            </a:r>
            <a:endParaRPr lang="it-IT" sz="2000" dirty="0">
              <a:latin typeface="Calibri"/>
              <a:ea typeface="Calibri"/>
              <a:cs typeface="Calibri"/>
            </a:endParaRPr>
          </a:p>
          <a:p>
            <a:pPr marL="898525"/>
            <a:r>
              <a:rPr lang="it-IT" sz="2000" b="1" dirty="0">
                <a:solidFill>
                  <a:srgbClr val="C00000"/>
                </a:solidFill>
                <a:latin typeface="Calibri"/>
                <a:ea typeface="Calibri"/>
                <a:cs typeface="Calibri"/>
              </a:rPr>
              <a:t>                           </a:t>
            </a:r>
            <a:r>
              <a:rPr lang="it-IT" sz="2000" dirty="0">
                <a:latin typeface="Calibri"/>
                <a:ea typeface="Calibri"/>
                <a:cs typeface="Calibri"/>
              </a:rPr>
              <a:t> </a:t>
            </a:r>
            <a:endParaRPr lang="it-IT" dirty="0"/>
          </a:p>
          <a:p>
            <a:r>
              <a:rPr lang="it-IT" sz="2000" dirty="0">
                <a:latin typeface="Calibri"/>
                <a:ea typeface="Calibri"/>
                <a:cs typeface="Calibri"/>
              </a:rPr>
              <a:t>         </a:t>
            </a:r>
            <a:r>
              <a:rPr lang="it-IT" sz="2000" dirty="0">
                <a:latin typeface="+mn-lt"/>
                <a:ea typeface="Calibri"/>
                <a:cs typeface="Calibri"/>
              </a:rPr>
              <a:t>       </a:t>
            </a:r>
            <a:r>
              <a:rPr lang="it-IT" sz="2000" dirty="0">
                <a:latin typeface="+mn-lt"/>
                <a:ea typeface="Calibri"/>
              </a:rPr>
              <a:t>SEDE</a:t>
            </a:r>
            <a:r>
              <a:rPr lang="it-IT" sz="2000" dirty="0">
                <a:latin typeface="+mn-lt"/>
              </a:rPr>
              <a:t> DI LAVORO: </a:t>
            </a:r>
            <a:r>
              <a:rPr lang="it-IT" sz="2000" b="1">
                <a:latin typeface="+mn-lt"/>
              </a:rPr>
              <a:t>LOCATE TRIULZI</a:t>
            </a:r>
          </a:p>
          <a:p>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r>
              <a:rPr lang="it-IT" sz="1200">
                <a:solidFill>
                  <a:srgbClr val="202020"/>
                </a:solidFill>
                <a:highlight>
                  <a:srgbClr val="FFFFFF"/>
                </a:highlight>
                <a:latin typeface="Calibri"/>
                <a:ea typeface="Calibri"/>
                <a:cs typeface="Calibri"/>
              </a:rPr>
              <a:t>La risorsa, per società che commercializza dispositivi medici, si occuperà di scaricare gare da portali, analizzare fattibilità, predisporre documenti necessari per la partecipazione alle gare, caricare documenti redatti su piattaforme.</a:t>
            </a:r>
            <a:endParaRPr lang="it-IT" sz="1200" b="1">
              <a:solidFill>
                <a:srgbClr val="DA1A2A"/>
              </a:solidFill>
              <a:latin typeface="Roboto"/>
              <a:ea typeface="Roboto"/>
              <a:cs typeface="Roboto"/>
            </a:endParaRP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highlight>
                  <a:srgbClr val="FFFFFF"/>
                </a:highlight>
                <a:latin typeface="Calibri"/>
                <a:ea typeface="Calibri"/>
                <a:cs typeface="Calibri"/>
              </a:rPr>
              <a:t>Indispensabile esperienza di almeno 2 anni nelle mansioni da ricoprire, indispensabile diploma allineato alle mansioni da ricoprire, buon uso Pacchetto Office e gestionali bandi di gara, indispensabile possesso mezzo proprio (per raggiungimento sede aziendale)</a:t>
            </a:r>
            <a:endParaRPr lang="it-IT" sz="1200" b="1">
              <a:solidFill>
                <a:srgbClr val="DA1A2A"/>
              </a:solidFill>
              <a:latin typeface="Roboto"/>
              <a:ea typeface="Roboto"/>
              <a:cs typeface="Roboto"/>
            </a:endParaRPr>
          </a:p>
          <a:p>
            <a:r>
              <a:rPr lang="it-IT" sz="1200" b="1" dirty="0">
                <a:solidFill>
                  <a:srgbClr val="DA1A2A"/>
                </a:solidFill>
                <a:latin typeface="Roboto"/>
                <a:ea typeface="Roboto"/>
                <a:cs typeface="Roboto"/>
              </a:rPr>
              <a:t>ORARIO DI LAVORO E CCNL</a:t>
            </a:r>
            <a:r>
              <a:rPr lang="it-IT" sz="1200" dirty="0">
                <a:solidFill>
                  <a:srgbClr val="DA1A2A"/>
                </a:solidFill>
                <a:latin typeface="Calibri"/>
                <a:ea typeface="Calibri"/>
                <a:cs typeface="Calibri"/>
              </a:rPr>
              <a:t>: </a:t>
            </a:r>
            <a:r>
              <a:rPr lang="it-IT" sz="1200" b="1" dirty="0">
                <a:solidFill>
                  <a:srgbClr val="202020"/>
                </a:solidFill>
                <a:highlight>
                  <a:srgbClr val="FFFFFF"/>
                </a:highlight>
                <a:latin typeface="Calibri"/>
                <a:ea typeface="Calibri"/>
                <a:cs typeface="Calibri"/>
              </a:rPr>
              <a:t>Full time: 8.30-12.30//13.00-17.00 – Terziario </a:t>
            </a:r>
            <a:r>
              <a:rPr lang="it-IT" sz="1200" b="1" dirty="0" err="1">
                <a:solidFill>
                  <a:srgbClr val="202020"/>
                </a:solidFill>
                <a:highlight>
                  <a:srgbClr val="FFFFFF"/>
                </a:highlight>
                <a:latin typeface="Calibri"/>
                <a:ea typeface="Calibri"/>
                <a:cs typeface="Calibri"/>
              </a:rPr>
              <a:t>ConfCommercio</a:t>
            </a:r>
            <a:endParaRPr lang="it-IT" sz="1200" b="1" dirty="0" err="1">
              <a:solidFill>
                <a:srgbClr val="202020"/>
              </a:solidFill>
              <a:latin typeface="Roboto"/>
              <a:ea typeface="Roboto"/>
              <a:cs typeface="Roboto"/>
            </a:endParaRPr>
          </a:p>
          <a:p>
            <a:endParaRPr lang="it-IT" sz="1200" b="1">
              <a:solidFill>
                <a:srgbClr val="202020"/>
              </a:solidFill>
              <a:highlight>
                <a:srgbClr val="FFFFFF"/>
              </a:highlight>
              <a:latin typeface="Calibri"/>
              <a:ea typeface="Calibri"/>
              <a:cs typeface="Calibri"/>
            </a:endParaRPr>
          </a:p>
          <a:p>
            <a:r>
              <a:rPr lang="it-IT" sz="1200" b="1" dirty="0">
                <a:solidFill>
                  <a:srgbClr val="DA1A2A"/>
                </a:solidFill>
                <a:latin typeface="Roboto"/>
                <a:ea typeface="Roboto"/>
                <a:cs typeface="Roboto"/>
              </a:rPr>
              <a:t>RETRIBUZIONE: </a:t>
            </a:r>
            <a:r>
              <a:rPr lang="it-IT" sz="1200">
                <a:solidFill>
                  <a:srgbClr val="202020"/>
                </a:solidFill>
                <a:highlight>
                  <a:srgbClr val="FFFFFF"/>
                </a:highlight>
                <a:latin typeface="Calibri"/>
                <a:ea typeface="Calibri"/>
                <a:cs typeface="Calibri"/>
              </a:rPr>
              <a:t>RAL circa € 30.000 da definire in fase di colloquio in base all'esperienza.</a:t>
            </a:r>
            <a:endParaRPr lang="it-IT"/>
          </a:p>
          <a:p>
            <a:endParaRPr lang="en-US" sz="1200" i="1">
              <a:solidFill>
                <a:srgbClr val="212529"/>
              </a:solidFill>
              <a:latin typeface="Calibri"/>
              <a:ea typeface="Calibri"/>
              <a:cs typeface="Calibri"/>
            </a:endParaRPr>
          </a:p>
          <a:p>
            <a:r>
              <a:rPr lang="en-US" sz="1200" i="1" dirty="0" err="1">
                <a:solidFill>
                  <a:srgbClr val="212529"/>
                </a:solidFill>
                <a:latin typeface="Calibri"/>
                <a:ea typeface="Calibri"/>
                <a:cs typeface="Calibri"/>
              </a:rPr>
              <a:t>L'offerta</a:t>
            </a:r>
            <a:r>
              <a:rPr lang="en-US" sz="1200" i="1" dirty="0">
                <a:solidFill>
                  <a:srgbClr val="212529"/>
                </a:solidFill>
                <a:latin typeface="Calibri"/>
                <a:ea typeface="Calibri"/>
                <a:cs typeface="Calibri"/>
              </a:rPr>
              <a:t> è </a:t>
            </a:r>
            <a:r>
              <a:rPr lang="en-US" sz="1200" i="1" dirty="0" err="1">
                <a:solidFill>
                  <a:srgbClr val="212529"/>
                </a:solidFill>
                <a:latin typeface="Calibri"/>
                <a:ea typeface="Calibri"/>
                <a:cs typeface="Calibri"/>
              </a:rPr>
              <a:t>rivolta</a:t>
            </a:r>
            <a:r>
              <a:rPr lang="en-US" sz="1200" i="1" dirty="0">
                <a:solidFill>
                  <a:srgbClr val="212529"/>
                </a:solidFill>
                <a:latin typeface="Calibri"/>
                <a:ea typeface="Calibri"/>
                <a:cs typeface="Calibri"/>
              </a:rPr>
              <a:t> a tutte le </a:t>
            </a:r>
            <a:r>
              <a:rPr lang="en-US" sz="1200" i="1" dirty="0" err="1">
                <a:solidFill>
                  <a:srgbClr val="212529"/>
                </a:solidFill>
                <a:latin typeface="Calibri"/>
                <a:ea typeface="Calibri"/>
                <a:cs typeface="Calibri"/>
              </a:rPr>
              <a:t>persone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nel</a:t>
            </a:r>
            <a:r>
              <a:rPr lang="en-US" sz="1200" i="1" dirty="0">
                <a:solidFill>
                  <a:srgbClr val="212529"/>
                </a:solidFill>
                <a:latin typeface="Calibri"/>
                <a:ea typeface="Calibri"/>
                <a:cs typeface="Calibri"/>
              </a:rPr>
              <a:t> rispetto delle pari </a:t>
            </a:r>
            <a:r>
              <a:rPr lang="en-US" sz="1200" i="1" dirty="0" err="1">
                <a:solidFill>
                  <a:srgbClr val="212529"/>
                </a:solidFill>
                <a:latin typeface="Calibri"/>
                <a:ea typeface="Calibri"/>
                <a:cs typeface="Calibri"/>
              </a:rPr>
              <a:t>opportunità</a:t>
            </a:r>
            <a:r>
              <a:rPr lang="en-US" sz="1200" i="1" dirty="0">
                <a:solidFill>
                  <a:srgbClr val="212529"/>
                </a:solidFill>
                <a:latin typeface="Calibri"/>
                <a:ea typeface="Calibri"/>
                <a:cs typeface="Calibri"/>
              </a:rPr>
              <a:t> di </a:t>
            </a:r>
            <a:r>
              <a:rPr lang="en-US" sz="1200" i="1" dirty="0" err="1">
                <a:solidFill>
                  <a:srgbClr val="212529"/>
                </a:solidFill>
                <a:latin typeface="Calibri"/>
                <a:ea typeface="Calibri"/>
                <a:cs typeface="Calibri"/>
              </a:rPr>
              <a:t>genere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diversità</a:t>
            </a:r>
            <a:r>
              <a:rPr lang="en-US" sz="1200" i="1" dirty="0">
                <a:solidFill>
                  <a:srgbClr val="212529"/>
                </a:solidFill>
                <a:latin typeface="Calibri"/>
                <a:ea typeface="Calibri"/>
                <a:cs typeface="Calibri"/>
              </a:rPr>
              <a:t> e </a:t>
            </a:r>
            <a:r>
              <a:rPr lang="en-US" sz="1200" i="1" dirty="0" err="1">
                <a:solidFill>
                  <a:srgbClr val="212529"/>
                </a:solidFill>
                <a:latin typeface="Calibri"/>
                <a:ea typeface="Calibri"/>
                <a:cs typeface="Calibri"/>
              </a:rPr>
              <a:t>inclusione</a:t>
            </a:r>
            <a:r>
              <a:rPr lang="en-US" sz="1200" i="1" dirty="0">
                <a:solidFill>
                  <a:srgbClr val="212529"/>
                </a:solidFill>
                <a:latin typeface="Calibri"/>
                <a:ea typeface="Calibri"/>
                <a:cs typeface="Calibri"/>
              </a:rPr>
              <a:t> (ai sensi </a:t>
            </a:r>
            <a:r>
              <a:rPr lang="en-US" sz="1200" i="1" dirty="0" err="1">
                <a:solidFill>
                  <a:srgbClr val="212529"/>
                </a:solidFill>
                <a:latin typeface="Calibri"/>
                <a:ea typeface="Calibri"/>
                <a:cs typeface="Calibri"/>
              </a:rPr>
              <a:t>Dlgs</a:t>
            </a:r>
            <a:r>
              <a:rPr lang="en-US" sz="1200" i="1" dirty="0">
                <a:solidFill>
                  <a:srgbClr val="212529"/>
                </a:solidFill>
                <a:latin typeface="Calibri"/>
                <a:ea typeface="Calibri"/>
                <a:cs typeface="Calibri"/>
              </a:rPr>
              <a:t> 198/2006, 215/2003 e 216/2003)</a:t>
            </a:r>
            <a:endParaRPr lang="it-IT" sz="1200" dirty="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dirty="0"/>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D7AC5FCE-243A-907E-57E7-EFC2327A3294}"/>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D2B02B32-D3B1-4B21-849F-776A34A8D79C}"/>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6FD74158-6484-45D8-7D5D-7B2F2CFCB099}"/>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C2A3B477-A535-2C6E-1F68-5541E017565E}"/>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3A1A70D7-4A01-0D04-4FDC-103ADA474D9E}"/>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ECB91E23-393C-0BB6-3F0B-3F815DE0C00F}"/>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9CDE3588-ADDE-74D8-9BF4-9566D1A64114}"/>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D7D834BC-42FD-1FDA-683E-59CC9F680DFF}"/>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D22896C4-7EA5-1E8E-C32E-7C987D1D21A8}"/>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908C85FC-4048-BB99-0D2C-6A632380009F}"/>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D3D7AFF5-F5C6-EE95-0D45-E895BD4DCBE4}"/>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F47247CA-2154-36C0-0FA0-464BCF53A33E}"/>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04959BDC-EE82-E3F3-040E-CCE52129BC67}"/>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7347325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FC11C680-175F-025A-EDA0-DCE64FF41079}"/>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107D13A0-D6A1-607B-8BCE-E14FE8847DB3}"/>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5D0360C8-0CB2-8B08-56D6-57E2691AC3D2}"/>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76F2D8B8-103C-9F30-CA9E-A0DED048FA44}"/>
              </a:ext>
            </a:extLst>
          </p:cNvPr>
          <p:cNvSpPr txBox="1"/>
          <p:nvPr/>
        </p:nvSpPr>
        <p:spPr>
          <a:xfrm>
            <a:off x="1048416" y="234692"/>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lgn="ctr"/>
            <a:r>
              <a:rPr lang="it-IT" sz="4000" b="1">
                <a:solidFill>
                  <a:srgbClr val="C00000"/>
                </a:solidFill>
                <a:latin typeface="Calibri"/>
                <a:ea typeface="Calibri"/>
                <a:cs typeface="Calibri"/>
              </a:rPr>
              <a:t>MKT Italia e Europa </a:t>
            </a:r>
            <a:r>
              <a:rPr lang="it-IT" sz="2000" b="1">
                <a:solidFill>
                  <a:srgbClr val="C00000"/>
                </a:solidFill>
                <a:latin typeface="Calibri"/>
                <a:ea typeface="Calibri"/>
                <a:cs typeface="Calibri"/>
              </a:rPr>
              <a:t>(ID-103035)</a:t>
            </a:r>
            <a:r>
              <a:rPr lang="it-IT" sz="2000">
                <a:latin typeface="Calibri"/>
                <a:ea typeface="Calibri"/>
                <a:cs typeface="Calibri"/>
              </a:rPr>
              <a:t> </a:t>
            </a:r>
            <a:endParaRPr lang="it-IT"/>
          </a:p>
          <a:p>
            <a:pPr marL="898525"/>
            <a:endParaRPr lang="it-IT" sz="4000" b="1">
              <a:solidFill>
                <a:srgbClr val="C00000"/>
              </a:solidFill>
              <a:latin typeface="Calibri"/>
              <a:ea typeface="Calibri"/>
              <a:cs typeface="Calibri"/>
            </a:endParaRPr>
          </a:p>
          <a:p>
            <a:pPr marL="898525"/>
            <a:r>
              <a:rPr lang="it-IT" sz="2000">
                <a:latin typeface="Calibri"/>
                <a:ea typeface="Calibri"/>
                <a:cs typeface="Calibri"/>
              </a:rPr>
              <a:t>TIPOLOGIA DI CONTRATTO:</a:t>
            </a:r>
            <a:r>
              <a:rPr lang="it-IT" sz="2000" b="1">
                <a:latin typeface="Calibri"/>
                <a:ea typeface="Calibri"/>
                <a:cs typeface="Calibri"/>
              </a:rPr>
              <a:t> DETERMINATO SCOPO ASSUNZIONE</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PIEVE EMANUELE</a:t>
            </a:r>
            <a:endParaRPr lang="it-IT" sz="2000" b="1">
              <a:latin typeface="Calibri"/>
            </a:endParaRPr>
          </a:p>
          <a:p>
            <a:endParaRPr lang="it-IT" sz="1200">
              <a:latin typeface="Calibri"/>
              <a:ea typeface="Calibri"/>
              <a:cs typeface="Calibri"/>
            </a:endParaRPr>
          </a:p>
          <a:p>
            <a:endParaRPr lang="it-IT" sz="1200">
              <a:latin typeface="Calibri"/>
              <a:ea typeface="Calibri"/>
              <a:cs typeface="Calibri"/>
            </a:endParaRPr>
          </a:p>
          <a:p>
            <a:r>
              <a:rPr lang="it-IT" sz="1200" b="0" i="0">
                <a:solidFill>
                  <a:srgbClr val="202020"/>
                </a:solidFill>
                <a:effectLst/>
                <a:latin typeface="Calibri" panose="020F0502020204030204" pitchFamily="34" charset="0"/>
              </a:rPr>
              <a:t>La risorsa, per azienda metalmeccanica specializzata nella produzione di elettropompe, si dovrà occupare delle seguenti mansioni: Sviluppare e gestire le vendite nel mercato italiano ed europeo; Identificare nuove opportunità di business e partnership strategiche; Gestire le relazioni con clienti, distributori e agenti; Condurre analisi di mercato e monitorare le tendenze del settore e della concorrenza; Collaborare con il team tecnico per fornire soluzioni personalizzate ai clienti; Pianificare e partecipare a fiere, eventi e conferenze di settore; Sviluppare materiali promozionali, campagne marketing e attività digitali; Monitorare le performance di vendita e proporre azioni correttive o migliorative.</a:t>
            </a: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b="0" i="0">
                <a:solidFill>
                  <a:srgbClr val="202020"/>
                </a:solidFill>
                <a:effectLst/>
                <a:latin typeface="Calibri"/>
              </a:rPr>
              <a:t>Si richiede la disponibilità a frequenti trasferte in Europa ed Italia, la conoscenza della lingua Inglese, </a:t>
            </a:r>
            <a:r>
              <a:rPr lang="it-IT" sz="1200">
                <a:solidFill>
                  <a:srgbClr val="202020"/>
                </a:solidFill>
                <a:latin typeface="Calibri"/>
              </a:rPr>
              <a:t>Francese e</a:t>
            </a:r>
            <a:r>
              <a:rPr lang="it-IT" sz="1200" b="0" i="0">
                <a:solidFill>
                  <a:srgbClr val="202020"/>
                </a:solidFill>
                <a:effectLst/>
                <a:latin typeface="Calibri"/>
              </a:rPr>
              <a:t> Spagnolo. Si valutano anche profili Junior.</a:t>
            </a: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i="0">
                <a:solidFill>
                  <a:srgbClr val="202020"/>
                </a:solidFill>
                <a:effectLst/>
                <a:latin typeface="Calibri"/>
              </a:rPr>
              <a:t>Full time: 8.30/17.00 – </a:t>
            </a:r>
            <a:r>
              <a:rPr lang="it-IT" sz="1200" b="1">
                <a:solidFill>
                  <a:srgbClr val="202020"/>
                </a:solidFill>
                <a:latin typeface="Calibri"/>
              </a:rPr>
              <a:t>Metalmeccanico</a:t>
            </a:r>
            <a:endParaRPr lang="it-IT" sz="1200" b="1">
              <a:solidFill>
                <a:srgbClr val="202020"/>
              </a:solidFill>
              <a:latin typeface="Calibri"/>
              <a:ea typeface="Roboto"/>
              <a:cs typeface="Roboto"/>
            </a:endParaRPr>
          </a:p>
          <a:p>
            <a:r>
              <a:rPr lang="it-IT" sz="1200" b="1">
                <a:solidFill>
                  <a:srgbClr val="DA1A2A"/>
                </a:solidFill>
                <a:latin typeface="Roboto"/>
                <a:ea typeface="Roboto"/>
                <a:cs typeface="Roboto"/>
              </a:rPr>
              <a:t>RETRIBUZIONE: </a:t>
            </a:r>
            <a:r>
              <a:rPr lang="it-IT" sz="1200">
                <a:solidFill>
                  <a:srgbClr val="202020"/>
                </a:solidFill>
                <a:latin typeface="Calibri"/>
                <a:ea typeface="Roboto"/>
                <a:cs typeface="Roboto"/>
              </a:rPr>
              <a:t>RAL 30.000/35.000 + ticket</a:t>
            </a: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83678265-43F5-1691-17BF-EEC026294F20}"/>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64D14D54-77FC-63EC-9158-23564C3460DD}"/>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EE317145-85F0-5F16-3DCF-DFE921422353}"/>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53A2FE99-290C-1280-9FC7-3DFDD9A934F8}"/>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079C6697-20DA-7D5F-C27D-1B16E2088B7A}"/>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ACE34AAA-D265-3CAE-AC96-1412A226F2B6}"/>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4EDF544-BFCE-A0D2-15F3-5FD2B9F4F254}"/>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33FC626C-050F-2F9C-19B9-427E5E3892F4}"/>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D5FE861-F1EC-3DE6-7558-7E5587019E65}"/>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073CF9C2-038D-AAFE-0A70-1870D156CA68}"/>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4394ACEE-3229-83FA-23A0-FD3CDE56AAC9}"/>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7AF77ACA-7400-E3C6-4446-5F85B7230675}"/>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7C201885-5D72-EC63-1D52-4830E33122E7}"/>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0057855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E67836AA-E657-25D3-5A91-230AB733CCE5}"/>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86D8A137-66DD-4DB7-D3B4-00C14D29F0DB}"/>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BE4FB109-B3A0-37E0-D644-8168B010B84C}"/>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64AF16D8-B008-D5E9-BC40-75667857C641}"/>
              </a:ext>
            </a:extLst>
          </p:cNvPr>
          <p:cNvSpPr txBox="1"/>
          <p:nvPr/>
        </p:nvSpPr>
        <p:spPr>
          <a:xfrm>
            <a:off x="1213792" y="165100"/>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Impiegata/o commerciale</a:t>
            </a:r>
          </a:p>
          <a:p>
            <a:pPr marL="898525"/>
            <a:r>
              <a:rPr lang="it-IT" sz="4000" b="1" dirty="0">
                <a:solidFill>
                  <a:srgbClr val="C00000"/>
                </a:solidFill>
                <a:latin typeface="Calibri"/>
                <a:ea typeface="Calibri"/>
                <a:cs typeface="Calibri"/>
              </a:rPr>
              <a:t>                </a:t>
            </a:r>
            <a:r>
              <a:rPr lang="it-IT" sz="2000" b="1">
                <a:solidFill>
                  <a:srgbClr val="C00000"/>
                </a:solidFill>
                <a:latin typeface="Calibri"/>
                <a:ea typeface="Calibri"/>
                <a:cs typeface="Calibri"/>
              </a:rPr>
              <a:t>(ID-103000)</a:t>
            </a:r>
            <a:r>
              <a:rPr lang="it-IT" sz="2000" dirty="0">
                <a:latin typeface="Calibri"/>
                <a:ea typeface="Calibri"/>
                <a:cs typeface="Calibri"/>
              </a:rPr>
              <a:t> </a:t>
            </a:r>
            <a:endParaRPr lang="it-IT" dirty="0"/>
          </a:p>
          <a:p>
            <a:r>
              <a:rPr lang="it-IT" sz="2000">
                <a:latin typeface="Calibri"/>
                <a:ea typeface="Calibri"/>
                <a:cs typeface="Calibri"/>
              </a:rPr>
              <a:t>          TIPOLOGIA DI CONTRATTO:</a:t>
            </a:r>
            <a:r>
              <a:rPr lang="it-IT" sz="2000" b="1">
                <a:latin typeface="Calibri"/>
                <a:ea typeface="Calibri"/>
                <a:cs typeface="Calibri"/>
              </a:rPr>
              <a:t> STAGE</a:t>
            </a:r>
            <a:endParaRPr lang="it-IT" sz="2000">
              <a:latin typeface="Calibri"/>
              <a:ea typeface="Calibri"/>
              <a:cs typeface="Calibri"/>
            </a:endParaRPr>
          </a:p>
          <a:p>
            <a:pPr marL="898525"/>
            <a:r>
              <a:rPr lang="it-IT" sz="2000" b="1" dirty="0">
                <a:solidFill>
                  <a:srgbClr val="C00000"/>
                </a:solidFill>
                <a:latin typeface="Calibri"/>
                <a:ea typeface="Calibri"/>
                <a:cs typeface="Calibri"/>
              </a:rPr>
              <a:t>                           </a:t>
            </a:r>
            <a:r>
              <a:rPr lang="it-IT" sz="2000" dirty="0">
                <a:latin typeface="Calibri"/>
                <a:ea typeface="Calibri"/>
                <a:cs typeface="Calibri"/>
              </a:rPr>
              <a:t> </a:t>
            </a:r>
            <a:endParaRPr lang="it-IT" dirty="0"/>
          </a:p>
          <a:p>
            <a:r>
              <a:rPr lang="it-IT" sz="2000" dirty="0">
                <a:latin typeface="Calibri"/>
                <a:ea typeface="Calibri"/>
                <a:cs typeface="Calibri"/>
              </a:rPr>
              <a:t>         </a:t>
            </a:r>
            <a:r>
              <a:rPr lang="it-IT" sz="2000" dirty="0">
                <a:latin typeface="+mn-lt"/>
                <a:ea typeface="Calibri"/>
                <a:cs typeface="Calibri"/>
              </a:rPr>
              <a:t>  </a:t>
            </a:r>
            <a:r>
              <a:rPr lang="it-IT" sz="2000" dirty="0">
                <a:latin typeface="+mn-lt"/>
                <a:ea typeface="Calibri"/>
              </a:rPr>
              <a:t>SEDE</a:t>
            </a:r>
            <a:r>
              <a:rPr lang="it-IT" sz="2000" dirty="0">
                <a:latin typeface="+mn-lt"/>
              </a:rPr>
              <a:t> DI LAVORO: </a:t>
            </a:r>
            <a:r>
              <a:rPr lang="it-IT" sz="2000" b="1">
                <a:latin typeface="+mn-lt"/>
              </a:rPr>
              <a:t>LACHIARELLA</a:t>
            </a:r>
            <a:endParaRPr lang="it-IT" sz="2000" b="1">
              <a:latin typeface="Calibri"/>
            </a:endParaRPr>
          </a:p>
          <a:p>
            <a:endParaRPr lang="it-IT" sz="1200">
              <a:solidFill>
                <a:srgbClr val="202020"/>
              </a:solidFill>
              <a:latin typeface="Calibri"/>
              <a:ea typeface="Calibri"/>
              <a:cs typeface="Calibri"/>
            </a:endParaRPr>
          </a:p>
          <a:p>
            <a:endParaRPr lang="it-IT" sz="1200">
              <a:solidFill>
                <a:srgbClr val="202020"/>
              </a:solidFill>
              <a:latin typeface="Calibri"/>
              <a:ea typeface="Calibri"/>
              <a:cs typeface="Calibri"/>
            </a:endParaRPr>
          </a:p>
          <a:p>
            <a:r>
              <a:rPr lang="it-IT" sz="1200" dirty="0">
                <a:solidFill>
                  <a:srgbClr val="202020"/>
                </a:solidFill>
                <a:highlight>
                  <a:srgbClr val="FFFFFF"/>
                </a:highlight>
                <a:latin typeface="Calibri"/>
                <a:ea typeface="Calibri"/>
                <a:cs typeface="Calibri"/>
              </a:rPr>
              <a:t>La risorsa, per società di manutenzione, hardware rigenerato e hardware nuovo Super Micro, affiancata da tutor aziendale, si occuperà di utilizzo e aggiornamento CRM aziendale, supporto attivazione servizi e gestione commesse di vendita, gestione operativa customer care e ordini verso fornitori, supporto gestione rinnovi contrattuali e sviluppo nuove opportunità commerciali, sviluppo commerciale (</a:t>
            </a:r>
            <a:r>
              <a:rPr lang="it-IT" sz="1200" dirty="0" err="1">
                <a:solidFill>
                  <a:srgbClr val="202020"/>
                </a:solidFill>
                <a:highlight>
                  <a:srgbClr val="FFFFFF"/>
                </a:highlight>
                <a:latin typeface="Calibri"/>
                <a:ea typeface="Calibri"/>
                <a:cs typeface="Calibri"/>
              </a:rPr>
              <a:t>hunting</a:t>
            </a:r>
            <a:r>
              <a:rPr lang="it-IT" sz="1200" dirty="0">
                <a:solidFill>
                  <a:srgbClr val="202020"/>
                </a:solidFill>
                <a:highlight>
                  <a:srgbClr val="FFFFFF"/>
                </a:highlight>
                <a:latin typeface="Calibri"/>
                <a:ea typeface="Calibri"/>
                <a:cs typeface="Calibri"/>
              </a:rPr>
              <a:t>) su mercati europei ed extra-europei, affiancamento Account Manager per gestione e fidelizzazione clienti e business partner.</a:t>
            </a:r>
          </a:p>
          <a:p>
            <a:r>
              <a:rPr lang="it-IT" sz="1200" b="1" dirty="0">
                <a:solidFill>
                  <a:srgbClr val="DA1A2A"/>
                </a:solidFill>
                <a:latin typeface="Roboto"/>
                <a:ea typeface="Roboto"/>
                <a:cs typeface="Roboto"/>
              </a:rPr>
              <a:t>PROFILO IDEALE</a:t>
            </a:r>
            <a:r>
              <a:rPr lang="it-IT" sz="1200" dirty="0">
                <a:solidFill>
                  <a:srgbClr val="DA1A2A"/>
                </a:solidFill>
                <a:latin typeface="Trebuchet MS"/>
                <a:cs typeface="Calibri"/>
              </a:rPr>
              <a:t>: </a:t>
            </a:r>
            <a:r>
              <a:rPr lang="it-IT" sz="1200" dirty="0">
                <a:solidFill>
                  <a:srgbClr val="202020"/>
                </a:solidFill>
                <a:highlight>
                  <a:srgbClr val="FFFFFF"/>
                </a:highlight>
                <a:latin typeface="Calibri"/>
                <a:ea typeface="Calibri"/>
                <a:cs typeface="Calibri"/>
              </a:rPr>
              <a:t>Richiesto diploma allineato alle mansioni dello stage, ottima conoscenza lingua italiana, buona conoscenza lingua inglese (almeno liv. B1), utilizzo avanzato di Microsoft Excel (tabelle pivot, funzioni, gestione database), familiarità con strumenti digitali e social network professionali, in particolare LinkedIn, dimestichezza con strumenti di </a:t>
            </a:r>
            <a:r>
              <a:rPr lang="it-IT" sz="1200" dirty="0" err="1">
                <a:solidFill>
                  <a:srgbClr val="202020"/>
                </a:solidFill>
                <a:highlight>
                  <a:srgbClr val="FFFFFF"/>
                </a:highlight>
                <a:latin typeface="Calibri"/>
                <a:ea typeface="Calibri"/>
                <a:cs typeface="Calibri"/>
              </a:rPr>
              <a:t>collaboration</a:t>
            </a:r>
            <a:r>
              <a:rPr lang="it-IT" sz="1200" dirty="0">
                <a:solidFill>
                  <a:srgbClr val="202020"/>
                </a:solidFill>
                <a:highlight>
                  <a:srgbClr val="FFFFFF"/>
                </a:highlight>
                <a:latin typeface="Calibri"/>
                <a:ea typeface="Calibri"/>
                <a:cs typeface="Calibri"/>
              </a:rPr>
              <a:t> (Outlook, Teams, Zoom, </a:t>
            </a:r>
            <a:r>
              <a:rPr lang="it-IT" sz="1200" dirty="0" err="1">
                <a:solidFill>
                  <a:srgbClr val="202020"/>
                </a:solidFill>
                <a:highlight>
                  <a:srgbClr val="FFFFFF"/>
                </a:highlight>
                <a:latin typeface="Calibri"/>
                <a:ea typeface="Calibri"/>
                <a:cs typeface="Calibri"/>
              </a:rPr>
              <a:t>ecc</a:t>
            </a:r>
            <a:r>
              <a:rPr lang="it-IT" sz="1200" dirty="0">
                <a:solidFill>
                  <a:srgbClr val="202020"/>
                </a:solidFill>
                <a:highlight>
                  <a:srgbClr val="FFFFFF"/>
                </a:highlight>
                <a:latin typeface="Calibri"/>
                <a:ea typeface="Calibri"/>
                <a:cs typeface="Calibri"/>
              </a:rPr>
              <a:t>), indispensabile automunito.</a:t>
            </a:r>
            <a:endParaRPr lang="it-IT" sz="1200" dirty="0">
              <a:solidFill>
                <a:srgbClr val="DA1A2A"/>
              </a:solidFill>
              <a:latin typeface="Calibri"/>
              <a:ea typeface="Roboto"/>
              <a:cs typeface="Calibri"/>
            </a:endParaRPr>
          </a:p>
          <a:p>
            <a:r>
              <a:rPr lang="it-IT" sz="1200" b="1" dirty="0">
                <a:solidFill>
                  <a:srgbClr val="DA1A2A"/>
                </a:solidFill>
                <a:latin typeface="Roboto"/>
                <a:ea typeface="Roboto"/>
                <a:cs typeface="Roboto"/>
              </a:rPr>
              <a:t>ORARIO DI LAVORO E CCNL</a:t>
            </a:r>
            <a:r>
              <a:rPr lang="it-IT" sz="1200" dirty="0">
                <a:solidFill>
                  <a:srgbClr val="DA1A2A"/>
                </a:solidFill>
                <a:latin typeface="Calibri"/>
                <a:ea typeface="Calibri"/>
                <a:cs typeface="Calibri"/>
              </a:rPr>
              <a:t>: </a:t>
            </a:r>
            <a:r>
              <a:rPr lang="it-IT" sz="1200" b="1">
                <a:solidFill>
                  <a:srgbClr val="202020"/>
                </a:solidFill>
                <a:latin typeface="Calibri"/>
                <a:ea typeface="Calibri"/>
                <a:cs typeface="Calibri"/>
              </a:rPr>
              <a:t>Full time: 9.00/18.00 – Commercio Terziario e Servizi</a:t>
            </a:r>
          </a:p>
          <a:p>
            <a:r>
              <a:rPr lang="it-IT" sz="1200" b="1" dirty="0">
                <a:solidFill>
                  <a:srgbClr val="DA1A2A"/>
                </a:solidFill>
                <a:latin typeface="Roboto"/>
                <a:ea typeface="Roboto"/>
                <a:cs typeface="Roboto"/>
              </a:rPr>
              <a:t>RETRIBUZIONE: </a:t>
            </a:r>
            <a:r>
              <a:rPr lang="it-IT" sz="1200" b="1" dirty="0">
                <a:solidFill>
                  <a:srgbClr val="DA1A2A"/>
                </a:solidFill>
                <a:latin typeface="Calibri"/>
                <a:ea typeface="Calibri"/>
                <a:cs typeface="Calibri"/>
              </a:rPr>
              <a:t> </a:t>
            </a:r>
            <a:r>
              <a:rPr lang="it-IT" sz="1200" dirty="0">
                <a:solidFill>
                  <a:srgbClr val="202020"/>
                </a:solidFill>
                <a:latin typeface="Calibri"/>
                <a:ea typeface="Calibri"/>
                <a:cs typeface="Calibri"/>
              </a:rPr>
              <a:t>indennità annuale tirocinio € 9.600-12.000</a:t>
            </a:r>
          </a:p>
          <a:p>
            <a:r>
              <a:rPr lang="en-US" sz="1200" i="1" dirty="0" err="1">
                <a:solidFill>
                  <a:srgbClr val="212529"/>
                </a:solidFill>
                <a:latin typeface="Calibri"/>
                <a:ea typeface="Calibri"/>
                <a:cs typeface="Calibri"/>
              </a:rPr>
              <a:t>L'offerta</a:t>
            </a:r>
            <a:r>
              <a:rPr lang="en-US" sz="1200" i="1" dirty="0">
                <a:solidFill>
                  <a:srgbClr val="212529"/>
                </a:solidFill>
                <a:latin typeface="Calibri"/>
                <a:ea typeface="Calibri"/>
                <a:cs typeface="Calibri"/>
              </a:rPr>
              <a:t> è </a:t>
            </a:r>
            <a:r>
              <a:rPr lang="en-US" sz="1200" i="1" dirty="0" err="1">
                <a:solidFill>
                  <a:srgbClr val="212529"/>
                </a:solidFill>
                <a:latin typeface="Calibri"/>
                <a:ea typeface="Calibri"/>
                <a:cs typeface="Calibri"/>
              </a:rPr>
              <a:t>rivolta</a:t>
            </a:r>
            <a:r>
              <a:rPr lang="en-US" sz="1200" i="1" dirty="0">
                <a:solidFill>
                  <a:srgbClr val="212529"/>
                </a:solidFill>
                <a:latin typeface="Calibri"/>
                <a:ea typeface="Calibri"/>
                <a:cs typeface="Calibri"/>
              </a:rPr>
              <a:t> a tutte le </a:t>
            </a:r>
            <a:r>
              <a:rPr lang="en-US" sz="1200" i="1" dirty="0" err="1">
                <a:solidFill>
                  <a:srgbClr val="212529"/>
                </a:solidFill>
                <a:latin typeface="Calibri"/>
                <a:ea typeface="Calibri"/>
                <a:cs typeface="Calibri"/>
              </a:rPr>
              <a:t>persone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nel</a:t>
            </a:r>
            <a:r>
              <a:rPr lang="en-US" sz="1200" i="1" dirty="0">
                <a:solidFill>
                  <a:srgbClr val="212529"/>
                </a:solidFill>
                <a:latin typeface="Calibri"/>
                <a:ea typeface="Calibri"/>
                <a:cs typeface="Calibri"/>
              </a:rPr>
              <a:t> rispetto delle pari </a:t>
            </a:r>
            <a:r>
              <a:rPr lang="en-US" sz="1200" i="1" dirty="0" err="1">
                <a:solidFill>
                  <a:srgbClr val="212529"/>
                </a:solidFill>
                <a:latin typeface="Calibri"/>
                <a:ea typeface="Calibri"/>
                <a:cs typeface="Calibri"/>
              </a:rPr>
              <a:t>opportunità</a:t>
            </a:r>
            <a:r>
              <a:rPr lang="en-US" sz="1200" i="1" dirty="0">
                <a:solidFill>
                  <a:srgbClr val="212529"/>
                </a:solidFill>
                <a:latin typeface="Calibri"/>
                <a:ea typeface="Calibri"/>
                <a:cs typeface="Calibri"/>
              </a:rPr>
              <a:t> di </a:t>
            </a:r>
            <a:r>
              <a:rPr lang="en-US" sz="1200" i="1" dirty="0" err="1">
                <a:solidFill>
                  <a:srgbClr val="212529"/>
                </a:solidFill>
                <a:latin typeface="Calibri"/>
                <a:ea typeface="Calibri"/>
                <a:cs typeface="Calibri"/>
              </a:rPr>
              <a:t>genere</a:t>
            </a:r>
            <a:r>
              <a:rPr lang="en-US" sz="1200" i="1" dirty="0">
                <a:solidFill>
                  <a:srgbClr val="212529"/>
                </a:solidFill>
                <a:latin typeface="Calibri"/>
                <a:ea typeface="Calibri"/>
                <a:cs typeface="Calibri"/>
              </a:rPr>
              <a:t>, </a:t>
            </a:r>
            <a:r>
              <a:rPr lang="en-US" sz="1200" i="1" dirty="0" err="1">
                <a:solidFill>
                  <a:srgbClr val="212529"/>
                </a:solidFill>
                <a:latin typeface="Calibri"/>
                <a:ea typeface="Calibri"/>
                <a:cs typeface="Calibri"/>
              </a:rPr>
              <a:t>diversità</a:t>
            </a:r>
            <a:r>
              <a:rPr lang="en-US" sz="1200" i="1" dirty="0">
                <a:solidFill>
                  <a:srgbClr val="212529"/>
                </a:solidFill>
                <a:latin typeface="Calibri"/>
                <a:ea typeface="Calibri"/>
                <a:cs typeface="Calibri"/>
              </a:rPr>
              <a:t> e </a:t>
            </a:r>
            <a:r>
              <a:rPr lang="en-US" sz="1200" i="1" dirty="0" err="1">
                <a:solidFill>
                  <a:srgbClr val="212529"/>
                </a:solidFill>
                <a:latin typeface="Calibri"/>
                <a:ea typeface="Calibri"/>
                <a:cs typeface="Calibri"/>
              </a:rPr>
              <a:t>inclusione</a:t>
            </a:r>
            <a:r>
              <a:rPr lang="en-US" sz="1200" i="1" dirty="0">
                <a:solidFill>
                  <a:srgbClr val="212529"/>
                </a:solidFill>
                <a:latin typeface="Calibri"/>
                <a:ea typeface="Calibri"/>
                <a:cs typeface="Calibri"/>
              </a:rPr>
              <a:t> (ai sensi </a:t>
            </a:r>
            <a:r>
              <a:rPr lang="en-US" sz="1200" i="1" dirty="0" err="1">
                <a:solidFill>
                  <a:srgbClr val="212529"/>
                </a:solidFill>
                <a:latin typeface="Calibri"/>
                <a:ea typeface="Calibri"/>
                <a:cs typeface="Calibri"/>
              </a:rPr>
              <a:t>Dlgs</a:t>
            </a:r>
            <a:r>
              <a:rPr lang="en-US" sz="1200" i="1" dirty="0">
                <a:solidFill>
                  <a:srgbClr val="212529"/>
                </a:solidFill>
                <a:latin typeface="Calibri"/>
                <a:ea typeface="Calibri"/>
                <a:cs typeface="Calibri"/>
              </a:rPr>
              <a:t> 198/2006, 215/2003 e 216/2003)</a:t>
            </a:r>
            <a:endParaRPr lang="it-IT" sz="1200" dirty="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dirty="0"/>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50C4FB5A-E34B-D3D4-F789-C2DD85A5153B}"/>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ADF04519-C582-FBD1-5030-8FE3B5466E3B}"/>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B98D5370-F0B1-DA27-614A-82695E71F710}"/>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9438426F-6BB5-3C71-66D6-EF30F33A7528}"/>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A2CA3253-0DDD-A2D9-DA37-404B04BABD2C}"/>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3A0B24A2-1C0F-7B2C-85AF-E7B8ADEA123F}"/>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3B7E2898-9A01-869A-0715-4C3801830601}"/>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DC5C669D-1B0D-830C-F15A-8FE7F8F86EB6}"/>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5401FC1C-A658-8F79-951A-63B131FE2CDE}"/>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5DEBF9A3-B4F0-1193-EC80-A5B6F38E2AAE}"/>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F495D30D-4329-FC1B-B691-837F76977700}"/>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3788639D-AC38-C27F-2881-C3FF462E4690}"/>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2262C637-D523-CBF2-F4E9-CC7A09200819}"/>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5515654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FC11C680-175F-025A-EDA0-DCE64FF41079}"/>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107D13A0-D6A1-607B-8BCE-E14FE8847DB3}"/>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5D0360C8-0CB2-8B08-56D6-57E2691AC3D2}"/>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76F2D8B8-103C-9F30-CA9E-A0DED048FA44}"/>
              </a:ext>
            </a:extLst>
          </p:cNvPr>
          <p:cNvSpPr txBox="1"/>
          <p:nvPr/>
        </p:nvSpPr>
        <p:spPr>
          <a:xfrm>
            <a:off x="1048416" y="234692"/>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lgn="ctr"/>
            <a:r>
              <a:rPr lang="it-IT" sz="4000" b="1">
                <a:solidFill>
                  <a:srgbClr val="C00000"/>
                </a:solidFill>
                <a:latin typeface="Calibri"/>
                <a:ea typeface="Calibri"/>
                <a:cs typeface="Calibri"/>
              </a:rPr>
              <a:t>Operatore di produzione </a:t>
            </a:r>
            <a:r>
              <a:rPr lang="it-IT" sz="2000" b="1">
                <a:solidFill>
                  <a:srgbClr val="C00000"/>
                </a:solidFill>
                <a:latin typeface="Calibri"/>
                <a:ea typeface="Calibri"/>
                <a:cs typeface="Calibri"/>
              </a:rPr>
              <a:t>(ID-102922)</a:t>
            </a:r>
            <a:r>
              <a:rPr lang="it-IT" sz="2000">
                <a:latin typeface="Calibri"/>
                <a:ea typeface="Calibri"/>
                <a:cs typeface="Calibri"/>
              </a:rPr>
              <a:t> </a:t>
            </a:r>
            <a:endParaRPr lang="it-IT"/>
          </a:p>
          <a:p>
            <a:pPr marL="898525"/>
            <a:endParaRPr lang="it-IT" sz="4000" b="1">
              <a:solidFill>
                <a:srgbClr val="C00000"/>
              </a:solidFill>
              <a:latin typeface="Calibri"/>
              <a:ea typeface="Calibri"/>
              <a:cs typeface="Calibri"/>
            </a:endParaRPr>
          </a:p>
          <a:p>
            <a:pPr marL="898525"/>
            <a:r>
              <a:rPr lang="it-IT" sz="2000">
                <a:latin typeface="Calibri"/>
                <a:ea typeface="Calibri"/>
                <a:cs typeface="Calibri"/>
              </a:rPr>
              <a:t>TIPOLOGIA DI CONTRATTO:</a:t>
            </a:r>
            <a:r>
              <a:rPr lang="it-IT" sz="2000" b="1">
                <a:latin typeface="Calibri"/>
                <a:ea typeface="Calibri"/>
                <a:cs typeface="Calibri"/>
              </a:rPr>
              <a:t> APPRENDISTATO</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FIZZONASCO DI PIEVE EMANUELE</a:t>
            </a:r>
            <a:endParaRPr lang="it-IT" sz="2000" b="1">
              <a:latin typeface="Calibri"/>
            </a:endParaRPr>
          </a:p>
          <a:p>
            <a:endParaRPr lang="it-IT" sz="1200">
              <a:latin typeface="Calibri"/>
              <a:ea typeface="Calibri"/>
              <a:cs typeface="Calibri"/>
            </a:endParaRPr>
          </a:p>
          <a:p>
            <a:endParaRPr lang="it-IT" sz="1200">
              <a:latin typeface="Calibri"/>
              <a:ea typeface="Calibri"/>
              <a:cs typeface="Calibri"/>
            </a:endParaRPr>
          </a:p>
          <a:p>
            <a:r>
              <a:rPr lang="it-IT" sz="1200" b="0" i="0">
                <a:solidFill>
                  <a:srgbClr val="202020"/>
                </a:solidFill>
                <a:effectLst/>
                <a:latin typeface="Calibri" panose="020F0502020204030204" pitchFamily="34" charset="0"/>
              </a:rPr>
              <a:t>La risorsa, per industria chimica settore farmaceutico operante nella produzione di estratti vegetali, si occuperà  di carico, scarico, estrattori, filtrazioni, torchiature, concentrazioni e miscelazioni.</a:t>
            </a:r>
          </a:p>
          <a:p>
            <a:endParaRPr lang="it-IT" sz="1200">
              <a:solidFill>
                <a:srgbClr val="202020"/>
              </a:solidFill>
              <a:latin typeface="Calibri" panose="020F0502020204030204" pitchFamily="34" charset="0"/>
              <a:ea typeface="Roboto"/>
              <a:cs typeface="Roboto"/>
            </a:endParaRP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latin typeface="Calibri"/>
                <a:ea typeface="Roboto"/>
                <a:cs typeface="Roboto"/>
              </a:rPr>
              <a:t> </a:t>
            </a:r>
            <a:r>
              <a:rPr lang="it-IT" sz="1200" b="0" i="0">
                <a:solidFill>
                  <a:srgbClr val="202020"/>
                </a:solidFill>
                <a:effectLst/>
                <a:latin typeface="Calibri" panose="020F0502020204030204" pitchFamily="34" charset="0"/>
              </a:rPr>
              <a:t>Esperienza almeno annuale nel ruolo, buon uso pacchetto Office,</a:t>
            </a:r>
            <a:r>
              <a:rPr lang="it-IT" sz="1200" b="0" i="0">
                <a:solidFill>
                  <a:srgbClr val="DA1A2A"/>
                </a:solidFill>
                <a:effectLst/>
                <a:latin typeface="Calibri" panose="020F0502020204030204" pitchFamily="34" charset="0"/>
              </a:rPr>
              <a:t> </a:t>
            </a:r>
            <a:r>
              <a:rPr lang="it-IT" sz="1200" b="0" i="0">
                <a:solidFill>
                  <a:srgbClr val="202020"/>
                </a:solidFill>
                <a:effectLst/>
                <a:latin typeface="Calibri" panose="020F0502020204030204" pitchFamily="34" charset="0"/>
              </a:rPr>
              <a:t>conoscenza lingua inglese (almeno B1), ottime doti comunicative e relazionali, ottime capacità organizzative, </a:t>
            </a:r>
            <a:r>
              <a:rPr lang="it-IT" sz="1200" b="0" i="0" err="1">
                <a:solidFill>
                  <a:srgbClr val="202020"/>
                </a:solidFill>
                <a:effectLst/>
                <a:latin typeface="Calibri" panose="020F0502020204030204" pitchFamily="34" charset="0"/>
              </a:rPr>
              <a:t>problem</a:t>
            </a:r>
            <a:r>
              <a:rPr lang="it-IT" sz="1200" b="0" i="0">
                <a:solidFill>
                  <a:srgbClr val="202020"/>
                </a:solidFill>
                <a:effectLst/>
                <a:latin typeface="Calibri" panose="020F0502020204030204" pitchFamily="34" charset="0"/>
              </a:rPr>
              <a:t> solving, di coordinamento, automunito.</a:t>
            </a:r>
            <a:endParaRPr lang="it-IT" sz="1200" b="1">
              <a:solidFill>
                <a:srgbClr val="202020"/>
              </a:solidFill>
              <a:latin typeface="Calibri"/>
              <a:ea typeface="Roboto"/>
              <a:cs typeface="Roboto"/>
            </a:endParaRP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i="0">
                <a:solidFill>
                  <a:srgbClr val="202020"/>
                </a:solidFill>
                <a:effectLst/>
                <a:latin typeface="Calibri" panose="020F0502020204030204" pitchFamily="34" charset="0"/>
              </a:rPr>
              <a:t>Full Time su turni: 08.00-17.00, 6:00-14:00; 14:00-22:00; 22:00-06:00 da lunedì a sabato- Industria chimica</a:t>
            </a:r>
          </a:p>
          <a:p>
            <a:r>
              <a:rPr lang="it-IT" sz="1200" b="1">
                <a:solidFill>
                  <a:srgbClr val="DA1A2A"/>
                </a:solidFill>
                <a:latin typeface="Roboto"/>
                <a:ea typeface="Roboto"/>
                <a:cs typeface="Roboto"/>
              </a:rPr>
              <a:t>RETRIBUZIONE: </a:t>
            </a:r>
            <a:r>
              <a:rPr lang="it-IT" sz="1200">
                <a:solidFill>
                  <a:srgbClr val="202020"/>
                </a:solidFill>
                <a:latin typeface="Calibri"/>
                <a:ea typeface="Roboto"/>
                <a:cs typeface="Roboto"/>
              </a:rPr>
              <a:t> da contratto</a:t>
            </a:r>
            <a:endParaRPr lang="it-IT" sz="1200">
              <a:solidFill>
                <a:srgbClr val="202020"/>
              </a:solidFill>
              <a:latin typeface="Roboto"/>
              <a:ea typeface="Roboto"/>
              <a:cs typeface="Roboto"/>
            </a:endParaRPr>
          </a:p>
          <a:p>
            <a:endParaRPr lang="en-US" sz="1200" i="1">
              <a:solidFill>
                <a:srgbClr val="212529"/>
              </a:solidFill>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83678265-43F5-1691-17BF-EEC026294F20}"/>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64D14D54-77FC-63EC-9158-23564C3460DD}"/>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EE317145-85F0-5F16-3DCF-DFE921422353}"/>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53A2FE99-290C-1280-9FC7-3DFDD9A934F8}"/>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079C6697-20DA-7D5F-C27D-1B16E2088B7A}"/>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ACE34AAA-D265-3CAE-AC96-1412A226F2B6}"/>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4EDF544-BFCE-A0D2-15F3-5FD2B9F4F254}"/>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33FC626C-050F-2F9C-19B9-427E5E3892F4}"/>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D5FE861-F1EC-3DE6-7558-7E5587019E65}"/>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073CF9C2-038D-AAFE-0A70-1870D156CA68}"/>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4394ACEE-3229-83FA-23A0-FD3CDE56AAC9}"/>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7AF77ACA-7400-E3C6-4446-5F85B7230675}"/>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7C201885-5D72-EC63-1D52-4830E33122E7}"/>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7276888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FC11C680-175F-025A-EDA0-DCE64FF41079}"/>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107D13A0-D6A1-607B-8BCE-E14FE8847DB3}"/>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5D0360C8-0CB2-8B08-56D6-57E2691AC3D2}"/>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76F2D8B8-103C-9F30-CA9E-A0DED048FA44}"/>
              </a:ext>
            </a:extLst>
          </p:cNvPr>
          <p:cNvSpPr txBox="1"/>
          <p:nvPr/>
        </p:nvSpPr>
        <p:spPr>
          <a:xfrm>
            <a:off x="1048416" y="234692"/>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lgn="ctr"/>
            <a:r>
              <a:rPr lang="it-IT" sz="4000" b="1">
                <a:solidFill>
                  <a:srgbClr val="C00000"/>
                </a:solidFill>
                <a:latin typeface="Calibri"/>
                <a:ea typeface="Calibri"/>
                <a:cs typeface="Calibri"/>
              </a:rPr>
              <a:t>Impiegata</a:t>
            </a:r>
            <a:r>
              <a:rPr lang="it-IT" sz="4000" b="1" dirty="0">
                <a:solidFill>
                  <a:srgbClr val="C00000"/>
                </a:solidFill>
                <a:latin typeface="Calibri"/>
                <a:ea typeface="Calibri"/>
                <a:cs typeface="Calibri"/>
              </a:rPr>
              <a:t>/o Ufficio acquisti </a:t>
            </a:r>
            <a:r>
              <a:rPr lang="it-IT" sz="2000" b="1" dirty="0">
                <a:solidFill>
                  <a:srgbClr val="C00000"/>
                </a:solidFill>
                <a:latin typeface="Calibri"/>
                <a:ea typeface="Calibri"/>
                <a:cs typeface="Calibri"/>
              </a:rPr>
              <a:t>(ID-102998)</a:t>
            </a:r>
            <a:r>
              <a:rPr lang="it-IT" sz="2000" dirty="0">
                <a:latin typeface="Calibri"/>
                <a:ea typeface="Calibri"/>
                <a:cs typeface="Calibri"/>
              </a:rPr>
              <a:t> </a:t>
            </a:r>
            <a:endParaRPr lang="it-IT" dirty="0"/>
          </a:p>
          <a:p>
            <a:pPr marL="898525"/>
            <a:endParaRPr lang="it-IT" sz="2000" b="1" dirty="0">
              <a:latin typeface="Calibri"/>
              <a:ea typeface="Calibri"/>
              <a:cs typeface="Calibri"/>
            </a:endParaRPr>
          </a:p>
          <a:p>
            <a:pPr marL="898525"/>
            <a:r>
              <a:rPr lang="it-IT" sz="2000">
                <a:latin typeface="Calibri"/>
                <a:ea typeface="Calibri"/>
                <a:cs typeface="Calibri"/>
              </a:rPr>
              <a:t>TIPOLOGIA DI CONTRATTO:</a:t>
            </a:r>
            <a:r>
              <a:rPr lang="it-IT" sz="2000" b="1">
                <a:latin typeface="Calibri"/>
                <a:ea typeface="Calibri"/>
                <a:cs typeface="Calibri"/>
              </a:rPr>
              <a:t> DETERMINATO SCOPO ASSUNZIONE</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LOCATE TRIULZI</a:t>
            </a:r>
            <a:endParaRPr lang="it-IT" sz="2000" b="1">
              <a:latin typeface="Calibri"/>
            </a:endParaRPr>
          </a:p>
          <a:p>
            <a:endParaRPr lang="it-IT" sz="1200">
              <a:latin typeface="Calibri"/>
              <a:ea typeface="Calibri"/>
              <a:cs typeface="Calibri"/>
            </a:endParaRPr>
          </a:p>
          <a:p>
            <a:r>
              <a:rPr lang="it-IT" sz="1200" b="0" i="0">
                <a:solidFill>
                  <a:srgbClr val="202020"/>
                </a:solidFill>
                <a:effectLst/>
                <a:latin typeface="Calibri" panose="020F0502020204030204" pitchFamily="34" charset="0"/>
              </a:rPr>
              <a:t>La risorsa, per società di commercializzazione dispositivi medici, si occuperà di pianificazione acquisti di produzione e di campionature richieste garantendo le consegne nei tempi richiesti, monitoraggio relazioni fornitori per assicurare alto livello prodotti, ricerca e selezione fornitori attenzionando il rapporto qualità/prezzo, ricerca nuovi prodotti sul mercato, trattativa con fornitori, gestione distinte base, gestione magazzino, listini di acquisto e di vendita, partecipazione a fiere e convegni in Italia ed estero </a:t>
            </a: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b="0" i="0">
                <a:solidFill>
                  <a:srgbClr val="202020"/>
                </a:solidFill>
                <a:effectLst/>
                <a:latin typeface="Calibri"/>
              </a:rPr>
              <a:t>Esperienza almeno annuale nel ruolo, buon uso pacchetto Office</a:t>
            </a:r>
            <a:r>
              <a:rPr lang="it-IT" sz="1200" b="0" i="0">
                <a:solidFill>
                  <a:srgbClr val="DA1A2A"/>
                </a:solidFill>
                <a:effectLst/>
                <a:latin typeface="Calibri"/>
              </a:rPr>
              <a:t>, </a:t>
            </a:r>
            <a:r>
              <a:rPr lang="it-IT" sz="1200" b="0" i="0">
                <a:solidFill>
                  <a:srgbClr val="202020"/>
                </a:solidFill>
                <a:effectLst/>
                <a:latin typeface="Calibri"/>
              </a:rPr>
              <a:t>conoscenza lingua inglese (almeno liv. B1), ottime doti comunicative e relazionali, ottime capacità organizzative, di </a:t>
            </a:r>
            <a:r>
              <a:rPr lang="it-IT" sz="1200" b="0" i="0" err="1">
                <a:solidFill>
                  <a:srgbClr val="202020"/>
                </a:solidFill>
                <a:effectLst/>
                <a:latin typeface="Calibri"/>
              </a:rPr>
              <a:t>problem</a:t>
            </a:r>
            <a:r>
              <a:rPr lang="it-IT" sz="1200" b="0" i="0">
                <a:solidFill>
                  <a:srgbClr val="202020"/>
                </a:solidFill>
                <a:effectLst/>
                <a:latin typeface="Calibri"/>
              </a:rPr>
              <a:t> solving, di coordinamento, automunito</a:t>
            </a:r>
            <a:endParaRPr lang="it-IT" sz="1200" b="1">
              <a:solidFill>
                <a:srgbClr val="202020"/>
              </a:solidFill>
              <a:latin typeface="Calibri"/>
              <a:ea typeface="Roboto"/>
              <a:cs typeface="Roboto"/>
            </a:endParaRP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i="0">
                <a:solidFill>
                  <a:srgbClr val="202020"/>
                </a:solidFill>
                <a:effectLst/>
                <a:latin typeface="Calibri" panose="020F0502020204030204" pitchFamily="34" charset="0"/>
              </a:rPr>
              <a:t>Full time: 8.30-12.30//13:00-17.00 – Terziario Confcommercio</a:t>
            </a:r>
            <a:endParaRPr lang="it-IT" sz="1200" b="1">
              <a:solidFill>
                <a:srgbClr val="202020"/>
              </a:solidFill>
              <a:latin typeface="Calibri"/>
              <a:ea typeface="Roboto"/>
              <a:cs typeface="Roboto"/>
            </a:endParaRPr>
          </a:p>
          <a:p>
            <a:r>
              <a:rPr lang="it-IT" sz="1200" b="1">
                <a:solidFill>
                  <a:srgbClr val="DA1A2A"/>
                </a:solidFill>
                <a:latin typeface="Roboto"/>
                <a:ea typeface="Roboto"/>
                <a:cs typeface="Roboto"/>
              </a:rPr>
              <a:t>RETRIBUZIONE: </a:t>
            </a:r>
            <a:r>
              <a:rPr lang="it-IT" sz="1200">
                <a:solidFill>
                  <a:srgbClr val="202020"/>
                </a:solidFill>
                <a:latin typeface="Calibri"/>
                <a:ea typeface="Roboto"/>
                <a:cs typeface="Roboto"/>
              </a:rPr>
              <a:t>da valutare se profilo senior o junior</a:t>
            </a:r>
            <a:endParaRPr lang="it-IT" sz="1200">
              <a:solidFill>
                <a:srgbClr val="202020"/>
              </a:solidFill>
              <a:latin typeface="Roboto"/>
              <a:ea typeface="Roboto"/>
              <a:cs typeface="Roboto"/>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83678265-43F5-1691-17BF-EEC026294F20}"/>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64D14D54-77FC-63EC-9158-23564C3460DD}"/>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EE317145-85F0-5F16-3DCF-DFE921422353}"/>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53A2FE99-290C-1280-9FC7-3DFDD9A934F8}"/>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079C6697-20DA-7D5F-C27D-1B16E2088B7A}"/>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ACE34AAA-D265-3CAE-AC96-1412A226F2B6}"/>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64EDF544-BFCE-A0D2-15F3-5FD2B9F4F254}"/>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33FC626C-050F-2F9C-19B9-427E5E3892F4}"/>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3D5FE861-F1EC-3DE6-7558-7E5587019E65}"/>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073CF9C2-038D-AAFE-0A70-1870D156CA68}"/>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4394ACEE-3229-83FA-23A0-FD3CDE56AAC9}"/>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7AF77ACA-7400-E3C6-4446-5F85B7230675}"/>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7C201885-5D72-EC63-1D52-4830E33122E7}"/>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1122209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2;p4">
            <a:extLst>
              <a:ext uri="{FF2B5EF4-FFF2-40B4-BE49-F238E27FC236}">
                <a16:creationId xmlns:a16="http://schemas.microsoft.com/office/drawing/2014/main" id="{329E4BED-BB0F-5DD4-7EA1-E488E38FA243}"/>
              </a:ext>
            </a:extLst>
          </p:cNvPr>
          <p:cNvSpPr txBox="1">
            <a:spLocks noGrp="1"/>
          </p:cNvSpPr>
          <p:nvPr>
            <p:ph idx="1"/>
          </p:nvPr>
        </p:nvSpPr>
        <p:spPr>
          <a:xfrm>
            <a:off x="530862" y="1484634"/>
            <a:ext cx="7886700" cy="32623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hivo"/>
                <a:ea typeface="Chivo"/>
                <a:cs typeface="Chivo"/>
                <a:sym typeface="Chivo"/>
              </a:defRPr>
            </a:lvl1pPr>
            <a:lvl2pPr marL="914400" marR="0" lvl="1" indent="-228600" algn="l" rtl="0">
              <a:lnSpc>
                <a:spcPct val="90000"/>
              </a:lnSpc>
              <a:spcBef>
                <a:spcPts val="375"/>
              </a:spcBef>
              <a:spcAft>
                <a:spcPts val="0"/>
              </a:spcAft>
              <a:buClr>
                <a:srgbClr val="FFC988"/>
              </a:buClr>
              <a:buSzPts val="1500"/>
              <a:buFont typeface="Arial"/>
              <a:buNone/>
              <a:defRPr sz="1500" b="0" i="0" u="none" strike="noStrike" cap="none">
                <a:solidFill>
                  <a:srgbClr val="FFC988"/>
                </a:solidFill>
                <a:latin typeface="Chivo"/>
                <a:ea typeface="Chivo"/>
                <a:cs typeface="Chivo"/>
                <a:sym typeface="Chivo"/>
              </a:defRPr>
            </a:lvl2pPr>
            <a:lvl3pPr marL="1371600" marR="0" lvl="2" indent="-228600" algn="l" rtl="0">
              <a:lnSpc>
                <a:spcPct val="90000"/>
              </a:lnSpc>
              <a:spcBef>
                <a:spcPts val="375"/>
              </a:spcBef>
              <a:spcAft>
                <a:spcPts val="0"/>
              </a:spcAft>
              <a:buClr>
                <a:srgbClr val="FFC988"/>
              </a:buClr>
              <a:buSzPts val="1350"/>
              <a:buFont typeface="Arial"/>
              <a:buNone/>
              <a:defRPr sz="1350" b="0" i="0" u="none" strike="noStrike" cap="none">
                <a:solidFill>
                  <a:srgbClr val="FFC988"/>
                </a:solidFill>
                <a:latin typeface="Chivo"/>
                <a:ea typeface="Chivo"/>
                <a:cs typeface="Chivo"/>
                <a:sym typeface="Chivo"/>
              </a:defRPr>
            </a:lvl3pPr>
            <a:lvl4pPr marL="1828800" marR="0" lvl="3"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Chivo"/>
                <a:ea typeface="Chivo"/>
                <a:cs typeface="Chivo"/>
                <a:sym typeface="Chivo"/>
              </a:defRPr>
            </a:lvl4pPr>
            <a:lvl5pPr marL="2286000" marR="0" lvl="4"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Chivo"/>
                <a:ea typeface="Chivo"/>
                <a:cs typeface="Chivo"/>
                <a:sym typeface="Chivo"/>
              </a:defRPr>
            </a:lvl5pPr>
            <a:lvl6pPr marL="2743200" marR="0" lvl="5"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Montserrat Medium"/>
                <a:ea typeface="Montserrat Medium"/>
                <a:cs typeface="Montserrat Medium"/>
                <a:sym typeface="Montserrat Medium"/>
              </a:defRPr>
            </a:lvl6pPr>
            <a:lvl7pPr marL="3200400" marR="0" lvl="6"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Montserrat Medium"/>
                <a:ea typeface="Montserrat Medium"/>
                <a:cs typeface="Montserrat Medium"/>
                <a:sym typeface="Montserrat Medium"/>
              </a:defRPr>
            </a:lvl7pPr>
            <a:lvl8pPr marL="3657600" marR="0" lvl="7"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Montserrat Medium"/>
                <a:ea typeface="Montserrat Medium"/>
                <a:cs typeface="Montserrat Medium"/>
                <a:sym typeface="Montserrat Medium"/>
              </a:defRPr>
            </a:lvl8pPr>
            <a:lvl9pPr marL="4114800" marR="0" lvl="8" indent="-228600" algn="l" rtl="0">
              <a:lnSpc>
                <a:spcPct val="90000"/>
              </a:lnSpc>
              <a:spcBef>
                <a:spcPts val="375"/>
              </a:spcBef>
              <a:spcAft>
                <a:spcPts val="0"/>
              </a:spcAft>
              <a:buClr>
                <a:srgbClr val="FFC988"/>
              </a:buClr>
              <a:buSzPts val="1200"/>
              <a:buFont typeface="Arial"/>
              <a:buNone/>
              <a:defRPr sz="1200" b="0" i="0" u="none" strike="noStrike" cap="none">
                <a:solidFill>
                  <a:srgbClr val="FFC988"/>
                </a:solidFill>
                <a:latin typeface="Montserrat Medium"/>
                <a:ea typeface="Montserrat Medium"/>
                <a:cs typeface="Montserrat Medium"/>
                <a:sym typeface="Montserrat Medium"/>
              </a:defRPr>
            </a:lvl9pPr>
          </a:lstStyle>
          <a:p>
            <a:pPr marL="0" indent="0" algn="l"/>
            <a:r>
              <a:rPr lang="it-IT" sz="4800" b="1">
                <a:solidFill>
                  <a:srgbClr val="C00000"/>
                </a:solidFill>
                <a:latin typeface="Fira Sans Black" panose="020B0503050000020004" pitchFamily="34" charset="0"/>
                <a:cs typeface="Calibri" panose="020F0502020204030204" pitchFamily="34" charset="0"/>
              </a:rPr>
              <a:t>Offerte di Lavoro</a:t>
            </a:r>
          </a:p>
        </p:txBody>
      </p:sp>
      <p:sp>
        <p:nvSpPr>
          <p:cNvPr id="6" name="Google Shape;245;p6">
            <a:extLst>
              <a:ext uri="{FF2B5EF4-FFF2-40B4-BE49-F238E27FC236}">
                <a16:creationId xmlns:a16="http://schemas.microsoft.com/office/drawing/2014/main" id="{5DF9696D-11E3-A3CE-73F5-597F50785EE6}"/>
              </a:ext>
            </a:extLst>
          </p:cNvPr>
          <p:cNvSpPr/>
          <p:nvPr/>
        </p:nvSpPr>
        <p:spPr>
          <a:xfrm rot="5400000">
            <a:off x="3664773" y="923799"/>
            <a:ext cx="158374"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 name="Picture 4">
            <a:extLst>
              <a:ext uri="{FF2B5EF4-FFF2-40B4-BE49-F238E27FC236}">
                <a16:creationId xmlns:a16="http://schemas.microsoft.com/office/drawing/2014/main" id="{0933C1AB-9132-4349-86FA-D307A85DF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49867"/>
            <a:ext cx="9144000" cy="1793633"/>
          </a:xfrm>
          <a:prstGeom prst="rect">
            <a:avLst/>
          </a:prstGeom>
          <a:noFill/>
          <a:extLst>
            <a:ext uri="{909E8E84-426E-40DD-AFC4-6F175D3DCCD1}">
              <a14:hiddenFill xmlns:a14="http://schemas.microsoft.com/office/drawing/2010/main">
                <a:solidFill>
                  <a:srgbClr val="FFFFFF"/>
                </a:solidFill>
              </a14:hiddenFill>
            </a:ext>
          </a:extLst>
        </p:spPr>
      </p:pic>
      <p:sp>
        <p:nvSpPr>
          <p:cNvPr id="8" name="Sottotitolo 2">
            <a:extLst>
              <a:ext uri="{FF2B5EF4-FFF2-40B4-BE49-F238E27FC236}">
                <a16:creationId xmlns:a16="http://schemas.microsoft.com/office/drawing/2014/main" id="{CD5CF9B7-C4EE-415B-A96B-09385B434423}"/>
              </a:ext>
            </a:extLst>
          </p:cNvPr>
          <p:cNvSpPr txBox="1">
            <a:spLocks/>
          </p:cNvSpPr>
          <p:nvPr/>
        </p:nvSpPr>
        <p:spPr>
          <a:xfrm>
            <a:off x="530862" y="2297950"/>
            <a:ext cx="6858000" cy="865129"/>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buClrTx/>
              <a:buNone/>
            </a:pPr>
            <a:r>
              <a:rPr lang="it-IT" sz="2000">
                <a:latin typeface="Calibri"/>
                <a:cs typeface="Calibri"/>
              </a:rPr>
              <a:t>Centro per l’Impiego di ROZZANO aggiornate al 17/04/2026</a:t>
            </a:r>
            <a:endParaRPr lang="it-IT" sz="2000">
              <a:latin typeface="Calibri" panose="020F0502020204030204" pitchFamily="34" charset="0"/>
            </a:endParaRPr>
          </a:p>
        </p:txBody>
      </p:sp>
      <p:pic>
        <p:nvPicPr>
          <p:cNvPr id="10" name="Immagine 9">
            <a:extLst>
              <a:ext uri="{FF2B5EF4-FFF2-40B4-BE49-F238E27FC236}">
                <a16:creationId xmlns:a16="http://schemas.microsoft.com/office/drawing/2014/main" id="{40B30D18-4419-4A2F-894E-510E6B3095D3}"/>
              </a:ext>
            </a:extLst>
          </p:cNvPr>
          <p:cNvPicPr/>
          <p:nvPr/>
        </p:nvPicPr>
        <p:blipFill>
          <a:blip r:embed="rId3">
            <a:extLst>
              <a:ext uri="{28A0092B-C50C-407E-A947-70E740481C1C}">
                <a14:useLocalDpi xmlns:a14="http://schemas.microsoft.com/office/drawing/2010/main" val="0"/>
              </a:ext>
            </a:extLst>
          </a:blip>
          <a:stretch>
            <a:fillRect/>
          </a:stretch>
        </p:blipFill>
        <p:spPr>
          <a:xfrm>
            <a:off x="3495675" y="-7352"/>
            <a:ext cx="5648325" cy="1130300"/>
          </a:xfrm>
          <a:prstGeom prst="rect">
            <a:avLst/>
          </a:prstGeom>
        </p:spPr>
      </p:pic>
    </p:spTree>
    <p:extLst>
      <p:ext uri="{BB962C8B-B14F-4D97-AF65-F5344CB8AC3E}">
        <p14:creationId xmlns:p14="http://schemas.microsoft.com/office/powerpoint/2010/main" val="2790219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315326AD-9BDB-15CB-4E6D-89C740CFEFC5}"/>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2C449ED9-0B61-0FA3-CAD7-89C4A6D57956}"/>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DDC0469C-578C-A797-357A-76A260466363}"/>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46A763E1-4823-16C6-65CB-D58DBFDC1801}"/>
              </a:ext>
            </a:extLst>
          </p:cNvPr>
          <p:cNvSpPr txBox="1"/>
          <p:nvPr/>
        </p:nvSpPr>
        <p:spPr>
          <a:xfrm>
            <a:off x="1106292" y="119384"/>
            <a:ext cx="7841962" cy="51322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cs typeface="Calibri"/>
              </a:rPr>
              <a:t>Tecnico elettronico</a:t>
            </a:r>
            <a:r>
              <a:rPr lang="it-IT" sz="4000" b="1">
                <a:solidFill>
                  <a:srgbClr val="C00000"/>
                </a:solidFill>
                <a:ea typeface="Calibri"/>
                <a:cs typeface="Calibri"/>
              </a:rPr>
              <a:t> </a:t>
            </a:r>
            <a:r>
              <a:rPr lang="it-IT" sz="2000" b="1">
                <a:solidFill>
                  <a:srgbClr val="C00000"/>
                </a:solidFill>
                <a:latin typeface="Calibri"/>
                <a:ea typeface="Calibri"/>
                <a:cs typeface="Calibri"/>
              </a:rPr>
              <a:t>(ID-105508)</a:t>
            </a:r>
            <a:r>
              <a:rPr lang="it-IT" sz="2000">
                <a:latin typeface="Calibri"/>
                <a:ea typeface="Calibri"/>
                <a:cs typeface="Calibri"/>
              </a:rPr>
              <a:t>  </a:t>
            </a:r>
          </a:p>
          <a:p>
            <a:pPr marL="898525"/>
            <a:endParaRPr lang="it-IT" sz="2000">
              <a:latin typeface="Calibri"/>
              <a:ea typeface="Calibri"/>
              <a:cs typeface="Calibri"/>
            </a:endParaRPr>
          </a:p>
          <a:p>
            <a:pPr marL="898525"/>
            <a:endParaRPr lang="it-IT" sz="2000">
              <a:latin typeface="Calibri"/>
              <a:ea typeface="Calibri"/>
              <a:cs typeface="Calibri"/>
            </a:endParaRPr>
          </a:p>
          <a:p>
            <a:pPr marL="898525"/>
            <a:r>
              <a:rPr lang="it-IT" sz="2000">
                <a:latin typeface="Calibri"/>
                <a:ea typeface="Calibri"/>
                <a:cs typeface="Calibri"/>
              </a:rPr>
              <a:t>TIPOLOGIA DI CONTRATTO: </a:t>
            </a:r>
            <a:r>
              <a:rPr lang="it-IT" sz="2000" b="1">
                <a:latin typeface="Calibri"/>
                <a:ea typeface="Calibri"/>
                <a:cs typeface="Calibri"/>
              </a:rPr>
              <a:t>APPRENDISTATO</a:t>
            </a:r>
          </a:p>
          <a:p>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            SEDE</a:t>
            </a:r>
            <a:r>
              <a:rPr lang="it-IT" sz="2000">
                <a:latin typeface="+mn-lt"/>
              </a:rPr>
              <a:t> DI LAVORO: </a:t>
            </a:r>
            <a:r>
              <a:rPr lang="it-IT" sz="2000" b="1">
                <a:latin typeface="+mn-lt"/>
              </a:rPr>
              <a:t>OPERA </a:t>
            </a:r>
            <a:endParaRPr lang="it-IT" sz="2000" b="1">
              <a:latin typeface="Calibri"/>
              <a:ea typeface="Roboto"/>
            </a:endParaRPr>
          </a:p>
          <a:p>
            <a:endParaRPr lang="it-IT" sz="1200">
              <a:solidFill>
                <a:srgbClr val="202020"/>
              </a:solidFill>
              <a:latin typeface="Calibri"/>
              <a:ea typeface="Calibri"/>
              <a:cs typeface="Calibri"/>
            </a:endParaRPr>
          </a:p>
          <a:p>
            <a:endParaRPr lang="it-IT" sz="1200">
              <a:solidFill>
                <a:srgbClr val="202020"/>
              </a:solidFill>
              <a:latin typeface="Calibri"/>
              <a:ea typeface="Calibri"/>
              <a:cs typeface="Calibri"/>
            </a:endParaRPr>
          </a:p>
          <a:p>
            <a:r>
              <a:rPr lang="it-IT" sz="1200" b="0" i="0">
                <a:solidFill>
                  <a:srgbClr val="202020"/>
                </a:solidFill>
                <a:effectLst/>
                <a:latin typeface="Calibri" panose="020F0502020204030204" pitchFamily="34" charset="0"/>
              </a:rPr>
              <a:t>La risorsa, per azienda operante in ambito produzione, vendita e manutenzione di sistemi fissi di analisi dei prodotti della combustione, centraline e rivelatori di gas per ambiti civili e industriali, si occuperà di Laboratorio: attività di assemblaggio, cablaggio, collaudo e manutenzione su sistemi di nostra produzione; Service Esterno: interventi tecnici, installazioni e manutenzioni presso nostri clienti (trasferte giornaliere sul territorio);  R&amp;D Collaboration: collaborazione attiva con il team interno per il miglioramento continuo dei prodotti e lo sviluppo di nuovi progetti tecnologici.</a:t>
            </a:r>
          </a:p>
          <a:p>
            <a:pPr algn="l"/>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latin typeface="Calibri" panose="020F0502020204030204" pitchFamily="34" charset="0"/>
              </a:rPr>
              <a:t>Disponibilità</a:t>
            </a:r>
            <a:r>
              <a:rPr lang="it-IT" sz="1600" b="0" i="0">
                <a:solidFill>
                  <a:srgbClr val="202020"/>
                </a:solidFill>
                <a:effectLst/>
                <a:latin typeface="inherit"/>
              </a:rPr>
              <a:t> </a:t>
            </a:r>
            <a:r>
              <a:rPr lang="it-IT" sz="1200">
                <a:solidFill>
                  <a:srgbClr val="202020"/>
                </a:solidFill>
                <a:latin typeface="Calibri" panose="020F0502020204030204" pitchFamily="34" charset="0"/>
              </a:rPr>
              <a:t>a trasferte giornaliere presso i clienti; spiccata attitudine pratica, precisione nel cablaggio/assemblaggio e naturale capacità di </a:t>
            </a:r>
            <a:r>
              <a:rPr lang="it-IT" sz="1200" err="1">
                <a:solidFill>
                  <a:srgbClr val="202020"/>
                </a:solidFill>
                <a:latin typeface="Calibri" panose="020F0502020204030204" pitchFamily="34" charset="0"/>
              </a:rPr>
              <a:t>problem</a:t>
            </a:r>
            <a:r>
              <a:rPr lang="it-IT" sz="1200">
                <a:solidFill>
                  <a:srgbClr val="202020"/>
                </a:solidFill>
                <a:latin typeface="Calibri" panose="020F0502020204030204" pitchFamily="34" charset="0"/>
              </a:rPr>
              <a:t> solving; conoscenza dei principi di programmazione; competenze in progettazione CAD / 3D; forte interesse per il mondo dell'automazione, dell'elettronica applicata e dei sistemi embedded.</a:t>
            </a: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i="0">
                <a:solidFill>
                  <a:srgbClr val="202020"/>
                </a:solidFill>
                <a:effectLst/>
                <a:latin typeface="Calibri" panose="020F0502020204030204" pitchFamily="34" charset="0"/>
              </a:rPr>
              <a:t>Full time 40 h settimanali 8.30/18.00 – M</a:t>
            </a:r>
            <a:r>
              <a:rPr lang="it-IT" sz="1200" b="1" i="0">
                <a:solidFill>
                  <a:srgbClr val="202020"/>
                </a:solidFill>
                <a:effectLst/>
                <a:latin typeface="Arial" panose="020B0604020202020204" pitchFamily="34" charset="0"/>
              </a:rPr>
              <a:t>etalmeccanica</a:t>
            </a:r>
            <a:endParaRPr lang="it-IT" sz="1200" b="1">
              <a:solidFill>
                <a:schemeClr val="tx1"/>
              </a:solidFill>
              <a:latin typeface="Calibri"/>
              <a:ea typeface="Calibri"/>
              <a:cs typeface="Calibri"/>
            </a:endParaRPr>
          </a:p>
          <a:p>
            <a:r>
              <a:rPr lang="it-IT" sz="1200" b="1">
                <a:solidFill>
                  <a:srgbClr val="DA1A2A"/>
                </a:solidFill>
                <a:latin typeface="Roboto"/>
                <a:ea typeface="Roboto"/>
                <a:cs typeface="Roboto"/>
              </a:rPr>
              <a:t>RETRIBUZIONE:</a:t>
            </a:r>
            <a:r>
              <a:rPr lang="it-IT" sz="1200">
                <a:solidFill>
                  <a:srgbClr val="202020"/>
                </a:solidFill>
                <a:latin typeface="Calibri"/>
                <a:ea typeface="Roboto"/>
                <a:cs typeface="Roboto"/>
              </a:rPr>
              <a:t> </a:t>
            </a:r>
            <a:r>
              <a:rPr lang="it-IT" sz="1200" b="0" i="0">
                <a:solidFill>
                  <a:srgbClr val="202020"/>
                </a:solidFill>
                <a:effectLst/>
                <a:latin typeface="Calibri" panose="020F0502020204030204" pitchFamily="34" charset="0"/>
              </a:rPr>
              <a:t>da contratto</a:t>
            </a: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239CFDFB-34D2-E3A0-4A0F-CCBB42170712}"/>
              </a:ext>
            </a:extLst>
          </p:cNvPr>
          <p:cNvSpPr/>
          <p:nvPr/>
        </p:nvSpPr>
        <p:spPr>
          <a:xfrm rot="5400000">
            <a:off x="4679697" y="1227021"/>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9FFB4644-2592-499E-9899-2C53BC92DF7D}"/>
              </a:ext>
            </a:extLst>
          </p:cNvPr>
          <p:cNvSpPr/>
          <p:nvPr/>
        </p:nvSpPr>
        <p:spPr>
          <a:xfrm>
            <a:off x="8602877" y="4405880"/>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C80ECD05-EE3C-4575-25DA-C58B521F364C}"/>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0D33005C-DC0F-946E-F92B-0830FAB1E537}"/>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5896D2A3-639B-C8E1-E1BB-0B2B5063B678}"/>
              </a:ext>
            </a:extLst>
          </p:cNvPr>
          <p:cNvSpPr/>
          <p:nvPr/>
        </p:nvSpPr>
        <p:spPr>
          <a:xfrm flipH="1">
            <a:off x="801883" y="1982490"/>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96C96913-0FA9-ED02-1A86-716AC34B949C}"/>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5C1E0F87-CAF4-1756-F360-ACD74A1457E3}"/>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32F35222-3F2A-36E4-AB12-A880B468D553}"/>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C6992B25-6BDB-0A96-218E-1A1B0FE647EE}"/>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26501593-12DD-700F-2191-3B39F00D8E8E}"/>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55302385-CF37-F125-126B-4748940F0501}"/>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888656D1-67C3-4552-9EB4-8F3820AB1771}"/>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6034C017-1F51-823C-3A5F-C32CCBE72C53}"/>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1015001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CDFA797B-67C8-B81C-467D-22722B3F9161}"/>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FF30263D-2968-43C3-4DC7-1E36026A880E}"/>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7C5687A6-6ED9-6044-1146-CBC5E562810D}"/>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6A0253D1-D781-F137-73B8-A8C061F81E7E}"/>
              </a:ext>
            </a:extLst>
          </p:cNvPr>
          <p:cNvSpPr txBox="1"/>
          <p:nvPr/>
        </p:nvSpPr>
        <p:spPr>
          <a:xfrm>
            <a:off x="1213792" y="165100"/>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    2 Operai metalmeccanici </a:t>
            </a:r>
            <a:endParaRPr lang="it-IT">
              <a:ea typeface="Calibri"/>
            </a:endParaRPr>
          </a:p>
          <a:p>
            <a:pPr marL="898525"/>
            <a:r>
              <a:rPr lang="it-IT" sz="2000" b="1">
                <a:solidFill>
                  <a:srgbClr val="C00000"/>
                </a:solidFill>
                <a:latin typeface="Calibri"/>
                <a:ea typeface="Calibri"/>
                <a:cs typeface="Calibri"/>
              </a:rPr>
              <a:t>                                 (ID-105244)</a:t>
            </a:r>
            <a:r>
              <a:rPr lang="it-IT" sz="2000">
                <a:latin typeface="Calibri"/>
                <a:ea typeface="Calibri"/>
                <a:cs typeface="Calibri"/>
              </a:rPr>
              <a:t> </a:t>
            </a:r>
            <a:endParaRPr lang="it-IT"/>
          </a:p>
          <a:p>
            <a:pPr marL="898525"/>
            <a:endParaRPr lang="it-IT" sz="2000">
              <a:latin typeface="Calibri"/>
              <a:ea typeface="Calibri"/>
              <a:cs typeface="Calibri"/>
            </a:endParaRPr>
          </a:p>
          <a:p>
            <a:pPr marL="898525"/>
            <a:r>
              <a:rPr lang="it-IT" sz="2000">
                <a:latin typeface="Calibri"/>
                <a:ea typeface="Calibri"/>
                <a:cs typeface="Calibri"/>
              </a:rPr>
              <a:t>TIPOLOGIA DI CONTRATTO:</a:t>
            </a:r>
            <a:r>
              <a:rPr lang="it-IT" sz="2000" b="1">
                <a:latin typeface="Calibri"/>
                <a:ea typeface="Calibri"/>
                <a:cs typeface="Calibri"/>
              </a:rPr>
              <a:t> DETERMINATO/INDETERMINATO</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LACHIARELLA</a:t>
            </a:r>
            <a:endParaRPr lang="it-IT" sz="2000" b="1">
              <a:latin typeface="Calibri"/>
            </a:endParaRPr>
          </a:p>
          <a:p>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r>
              <a:rPr lang="it-IT" sz="1200">
                <a:solidFill>
                  <a:srgbClr val="202020"/>
                </a:solidFill>
                <a:highlight>
                  <a:srgbClr val="FFFFFF"/>
                </a:highlight>
                <a:latin typeface="Calibri"/>
                <a:ea typeface="Calibri"/>
                <a:cs typeface="Calibri"/>
              </a:rPr>
              <a:t>Le risorse, per storica azienda che produce motori elettrici per ascensori, si dovranno occupare di: Assemblaggio motori elettrici; Creazione bobine in rame; Inserimento nello statore di bobine; Lastratura bobine; Test di collaudo dell'avvolgitore elettrico.</a:t>
            </a:r>
          </a:p>
          <a:p>
            <a:pPr algn="just"/>
            <a:endParaRPr lang="it-IT" sz="1200">
              <a:solidFill>
                <a:srgbClr val="202020"/>
              </a:solidFill>
              <a:highlight>
                <a:srgbClr val="FFFFFF"/>
              </a:highlight>
              <a:latin typeface="Calibri"/>
              <a:ea typeface="Calibri"/>
              <a:cs typeface="Calibri"/>
            </a:endParaRP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latin typeface="Calibri"/>
                <a:ea typeface="Roboto"/>
                <a:cs typeface="Roboto"/>
              </a:rPr>
              <a:t> </a:t>
            </a:r>
            <a:r>
              <a:rPr lang="it-IT" sz="1200">
                <a:solidFill>
                  <a:srgbClr val="202020"/>
                </a:solidFill>
                <a:highlight>
                  <a:srgbClr val="FFFFFF"/>
                </a:highlight>
                <a:latin typeface="Calibri"/>
                <a:ea typeface="Calibri"/>
                <a:cs typeface="Calibri"/>
              </a:rPr>
              <a:t>Conoscenza del settore elettronico.</a:t>
            </a: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highlight>
                  <a:srgbClr val="FFFFFF"/>
                </a:highlight>
                <a:latin typeface="Calibri"/>
                <a:ea typeface="Calibri"/>
                <a:cs typeface="Calibri"/>
              </a:rPr>
              <a:t>Full Time 8.00/12.00- 15.30/17.30 dal </a:t>
            </a:r>
            <a:r>
              <a:rPr lang="it-IT" sz="1200" b="1" err="1">
                <a:solidFill>
                  <a:srgbClr val="202020"/>
                </a:solidFill>
                <a:highlight>
                  <a:srgbClr val="FFFFFF"/>
                </a:highlight>
                <a:latin typeface="Calibri"/>
                <a:ea typeface="Calibri"/>
                <a:cs typeface="Calibri"/>
              </a:rPr>
              <a:t>lunedi</a:t>
            </a:r>
            <a:r>
              <a:rPr lang="it-IT" sz="1200" b="1">
                <a:solidFill>
                  <a:srgbClr val="202020"/>
                </a:solidFill>
                <a:highlight>
                  <a:srgbClr val="FFFFFF"/>
                </a:highlight>
                <a:latin typeface="Calibri"/>
                <a:ea typeface="Calibri"/>
                <a:cs typeface="Calibri"/>
              </a:rPr>
              <a:t> al </a:t>
            </a:r>
            <a:r>
              <a:rPr lang="it-IT" sz="1200" b="1" err="1">
                <a:solidFill>
                  <a:srgbClr val="202020"/>
                </a:solidFill>
                <a:highlight>
                  <a:srgbClr val="FFFFFF"/>
                </a:highlight>
                <a:latin typeface="Calibri"/>
                <a:ea typeface="Calibri"/>
                <a:cs typeface="Calibri"/>
              </a:rPr>
              <a:t>venerdi</a:t>
            </a:r>
            <a:r>
              <a:rPr lang="it-IT" sz="1200" b="1">
                <a:solidFill>
                  <a:srgbClr val="202020"/>
                </a:solidFill>
                <a:highlight>
                  <a:srgbClr val="FFFFFF"/>
                </a:highlight>
                <a:latin typeface="Calibri"/>
                <a:ea typeface="Calibri"/>
                <a:cs typeface="Calibri"/>
              </a:rPr>
              <a:t> - Metalmeccanico</a:t>
            </a:r>
          </a:p>
          <a:p>
            <a:r>
              <a:rPr lang="it-IT" sz="1200" b="1">
                <a:solidFill>
                  <a:srgbClr val="DA1A2A"/>
                </a:solidFill>
                <a:latin typeface="Roboto"/>
                <a:ea typeface="Roboto"/>
                <a:cs typeface="Roboto"/>
              </a:rPr>
              <a:t>RETRIBUZIONE: </a:t>
            </a:r>
            <a:r>
              <a:rPr lang="it-IT" sz="1200">
                <a:solidFill>
                  <a:srgbClr val="202020"/>
                </a:solidFill>
                <a:latin typeface="Calibri"/>
                <a:ea typeface="Roboto"/>
                <a:cs typeface="Roboto"/>
              </a:rPr>
              <a:t> </a:t>
            </a:r>
            <a:r>
              <a:rPr lang="it-IT" sz="1200">
                <a:solidFill>
                  <a:srgbClr val="202020"/>
                </a:solidFill>
                <a:highlight>
                  <a:srgbClr val="FFFFFF"/>
                </a:highlight>
                <a:latin typeface="Calibri"/>
                <a:ea typeface="Calibri"/>
                <a:cs typeface="Calibri"/>
              </a:rPr>
              <a:t>da contratto</a:t>
            </a:r>
          </a:p>
          <a:p>
            <a:endParaRPr lang="it-IT" sz="1200">
              <a:solidFill>
                <a:srgbClr val="202020"/>
              </a:solidFill>
              <a:highlight>
                <a:srgbClr val="FFFFFF"/>
              </a:highlight>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0CCDACF3-47AD-B7E4-129B-DAD426E34278}"/>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BCF80634-5332-DFBE-C66F-F8886E47F43F}"/>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8D3209EC-DEEE-F477-9604-39450B93B6FE}"/>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2E39031E-10AB-343B-8B14-1620F75B864C}"/>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024072A8-9CB3-79A4-16BC-47FB56C1EAB9}"/>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5C1EFFD9-4B24-F8D5-7177-635A6B5561C2}"/>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0045B783-1A25-87C7-77B2-3FB3F83C03FF}"/>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72607D64-630F-1925-C1C8-1406D7D93758}"/>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899C02A0-5660-9AB2-5FE4-6BA360FF9F0C}"/>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1FDA9F0F-0A1B-2C20-53F2-3B72F346F882}"/>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4B9683EF-A42E-D635-1DEF-73A9B8FCEC4B}"/>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2430574D-32B7-9051-04F4-EE2DC457D0DC}"/>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D49AA7D3-341D-CD62-EF89-E1F001E88341}"/>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7584106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315326AD-9BDB-15CB-4E6D-89C740CFEFC5}"/>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2C449ED9-0B61-0FA3-CAD7-89C4A6D57956}"/>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DDC0469C-578C-A797-357A-76A260466363}"/>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46A763E1-4823-16C6-65CB-D58DBFDC1801}"/>
              </a:ext>
            </a:extLst>
          </p:cNvPr>
          <p:cNvSpPr txBox="1"/>
          <p:nvPr/>
        </p:nvSpPr>
        <p:spPr>
          <a:xfrm>
            <a:off x="1106292" y="119384"/>
            <a:ext cx="7841962" cy="51322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cs typeface="Calibri"/>
              </a:rPr>
              <a:t> Sviluppatore software</a:t>
            </a:r>
          </a:p>
          <a:p>
            <a:pPr marL="898525"/>
            <a:r>
              <a:rPr lang="it-IT" sz="4000" b="1">
                <a:solidFill>
                  <a:srgbClr val="C00000"/>
                </a:solidFill>
                <a:latin typeface="Calibri"/>
                <a:cs typeface="Calibri"/>
              </a:rPr>
              <a:t> front end</a:t>
            </a:r>
            <a:r>
              <a:rPr lang="it-IT" sz="4000" b="1">
                <a:solidFill>
                  <a:srgbClr val="C00000"/>
                </a:solidFill>
                <a:ea typeface="Calibri"/>
                <a:cs typeface="Calibri"/>
              </a:rPr>
              <a:t> </a:t>
            </a:r>
            <a:r>
              <a:rPr lang="it-IT" sz="2000" b="1">
                <a:solidFill>
                  <a:srgbClr val="C00000"/>
                </a:solidFill>
                <a:latin typeface="Calibri"/>
                <a:ea typeface="Calibri"/>
                <a:cs typeface="Calibri"/>
              </a:rPr>
              <a:t>(ID-105239)</a:t>
            </a:r>
            <a:endParaRPr lang="it-IT" sz="2000">
              <a:latin typeface="Calibri"/>
              <a:ea typeface="Calibri"/>
              <a:cs typeface="Calibri"/>
            </a:endParaRPr>
          </a:p>
          <a:p>
            <a:r>
              <a:rPr lang="it-IT" sz="2000">
                <a:latin typeface="Calibri"/>
                <a:ea typeface="Calibri"/>
                <a:cs typeface="Calibri"/>
              </a:rPr>
              <a:t>            TIPOLOGIA DI CONTRATTO: </a:t>
            </a:r>
            <a:r>
              <a:rPr lang="it-IT" sz="2000" b="1">
                <a:latin typeface="Calibri"/>
                <a:ea typeface="Calibri"/>
                <a:cs typeface="Calibri"/>
              </a:rPr>
              <a:t>DETERMINATO SCOPO ASSUNZIONE</a:t>
            </a:r>
          </a:p>
          <a:p>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         SEDE</a:t>
            </a:r>
            <a:r>
              <a:rPr lang="it-IT" sz="2000">
                <a:latin typeface="+mn-lt"/>
              </a:rPr>
              <a:t> DI LAVORO: </a:t>
            </a:r>
            <a:r>
              <a:rPr lang="it-IT" sz="2000" b="1">
                <a:latin typeface="+mn-lt"/>
              </a:rPr>
              <a:t>LACHIARELLA </a:t>
            </a:r>
            <a:endParaRPr lang="it-IT" sz="2000" b="1">
              <a:latin typeface="Calibri"/>
              <a:ea typeface="Roboto"/>
            </a:endParaRPr>
          </a:p>
          <a:p>
            <a:endParaRPr lang="it-IT" sz="1200">
              <a:solidFill>
                <a:srgbClr val="202020"/>
              </a:solidFill>
              <a:latin typeface="Calibri"/>
              <a:ea typeface="Calibri"/>
              <a:cs typeface="Calibri"/>
            </a:endParaRPr>
          </a:p>
          <a:p>
            <a:endParaRPr lang="it-IT" sz="1200">
              <a:solidFill>
                <a:srgbClr val="202020"/>
              </a:solidFill>
              <a:latin typeface="Calibri"/>
              <a:ea typeface="Calibri"/>
              <a:cs typeface="Calibri"/>
            </a:endParaRPr>
          </a:p>
          <a:p>
            <a:endParaRPr lang="it-IT" sz="1200">
              <a:solidFill>
                <a:srgbClr val="202020"/>
              </a:solidFill>
              <a:latin typeface="Calibri"/>
              <a:ea typeface="Calibri"/>
              <a:cs typeface="Calibri"/>
            </a:endParaRPr>
          </a:p>
          <a:p>
            <a:r>
              <a:rPr lang="it-IT" sz="1200" b="0" i="0">
                <a:solidFill>
                  <a:srgbClr val="202020"/>
                </a:solidFill>
                <a:effectLst/>
                <a:latin typeface="Calibri" panose="020F0502020204030204" pitchFamily="34" charset="0"/>
              </a:rPr>
              <a:t>La risorsa, per società fabbricazione apparecchiature per controlli processi industriali, si occuperà di sviluppo software e realizzazione di applicazioni front-end in collaborazione con sviluppatori back-end già presenti in organico, utilizzerà Visual Studio Code, REACT/REACT-Native</a:t>
            </a:r>
            <a:r>
              <a:rPr lang="it-IT" sz="1200">
                <a:solidFill>
                  <a:srgbClr val="202020"/>
                </a:solidFill>
                <a:latin typeface="Calibri"/>
                <a:ea typeface="Calibri"/>
                <a:cs typeface="Calibri"/>
              </a:rPr>
              <a:t>.</a:t>
            </a:r>
            <a:endParaRPr lang="it-IT"/>
          </a:p>
          <a:p>
            <a:r>
              <a:rPr lang="it-IT" sz="1200" b="1">
                <a:solidFill>
                  <a:srgbClr val="DA1A2A"/>
                </a:solidFill>
                <a:latin typeface="Roboto"/>
                <a:ea typeface="Roboto"/>
                <a:cs typeface="Roboto"/>
              </a:rPr>
              <a:t>PROFILO </a:t>
            </a:r>
            <a:r>
              <a:rPr lang="it-IT" sz="1200" b="1" err="1">
                <a:solidFill>
                  <a:srgbClr val="DA1A2A"/>
                </a:solidFill>
                <a:latin typeface="Roboto"/>
                <a:ea typeface="Roboto"/>
                <a:cs typeface="Roboto"/>
              </a:rPr>
              <a:t>IDEALE</a:t>
            </a:r>
            <a:r>
              <a:rPr lang="it-IT" sz="1200" err="1">
                <a:solidFill>
                  <a:srgbClr val="DA1A2A"/>
                </a:solidFill>
                <a:latin typeface="Trebuchet MS"/>
                <a:cs typeface="Calibri"/>
              </a:rPr>
              <a:t>:</a:t>
            </a:r>
            <a:r>
              <a:rPr lang="it-IT" sz="1200" b="0" i="0" err="1">
                <a:solidFill>
                  <a:srgbClr val="202020"/>
                </a:solidFill>
                <a:effectLst/>
                <a:latin typeface="Calibri" panose="020F0502020204030204" pitchFamily="34" charset="0"/>
              </a:rPr>
              <a:t>Indispensabile</a:t>
            </a:r>
            <a:r>
              <a:rPr lang="it-IT" sz="1200" b="0" i="0">
                <a:solidFill>
                  <a:srgbClr val="202020"/>
                </a:solidFill>
                <a:effectLst/>
                <a:latin typeface="Calibri" panose="020F0502020204030204" pitchFamily="34" charset="0"/>
              </a:rPr>
              <a:t> titolo studio in line con ruolo da ricoprire, esperienza di almeno 6 mesi nelle mansioni da svolgere, indispensabile conoscenza inglese per gestione relazioni clienti, conoscenza: REACT, REACT-Native, </a:t>
            </a:r>
            <a:r>
              <a:rPr lang="it-IT" sz="1200" b="0" i="0" err="1">
                <a:solidFill>
                  <a:srgbClr val="202020"/>
                </a:solidFill>
                <a:effectLst/>
                <a:latin typeface="Calibri" panose="020F0502020204030204" pitchFamily="34" charset="0"/>
              </a:rPr>
              <a:t>Javascript</a:t>
            </a:r>
            <a:r>
              <a:rPr lang="it-IT" sz="1200" b="0" i="0">
                <a:solidFill>
                  <a:srgbClr val="202020"/>
                </a:solidFill>
                <a:effectLst/>
                <a:latin typeface="Calibri" panose="020F0502020204030204" pitchFamily="34" charset="0"/>
              </a:rPr>
              <a:t>, </a:t>
            </a:r>
            <a:r>
              <a:rPr lang="it-IT" sz="1200" b="0" i="0" err="1">
                <a:solidFill>
                  <a:srgbClr val="202020"/>
                </a:solidFill>
                <a:effectLst/>
                <a:latin typeface="Calibri" panose="020F0502020204030204" pitchFamily="34" charset="0"/>
              </a:rPr>
              <a:t>Typescript</a:t>
            </a:r>
            <a:r>
              <a:rPr lang="it-IT" sz="1200" b="0" i="0">
                <a:solidFill>
                  <a:srgbClr val="202020"/>
                </a:solidFill>
                <a:effectLst/>
                <a:latin typeface="Calibri" panose="020F0502020204030204" pitchFamily="34" charset="0"/>
              </a:rPr>
              <a:t>, CSS, HTML 5, GIT, indispensabile patente B ed automuniti</a:t>
            </a:r>
            <a:endParaRPr lang="it-IT" sz="1600" b="0" i="0">
              <a:solidFill>
                <a:srgbClr val="202020"/>
              </a:solidFill>
              <a:effectLst/>
              <a:latin typeface="Roboto" panose="02000000000000000000" pitchFamily="2" charset="0"/>
            </a:endParaRP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i="0">
                <a:solidFill>
                  <a:srgbClr val="202020"/>
                </a:solidFill>
                <a:effectLst/>
                <a:latin typeface="Calibri" panose="020F0502020204030204" pitchFamily="34" charset="0"/>
              </a:rPr>
              <a:t>Full time 40 h/settimanali dal lunedì al venerdì, Orario elastico 8.00/9.00 – 17.00/18.00, pausa pranzo 12.30-13.30 – M</a:t>
            </a:r>
            <a:r>
              <a:rPr lang="it-IT" sz="1200" b="1" i="0">
                <a:solidFill>
                  <a:srgbClr val="202020"/>
                </a:solidFill>
                <a:effectLst/>
                <a:latin typeface="Arial" panose="020B0604020202020204" pitchFamily="34" charset="0"/>
              </a:rPr>
              <a:t>etalmeccanica Industria</a:t>
            </a:r>
            <a:endParaRPr lang="it-IT" sz="1200" b="1">
              <a:solidFill>
                <a:schemeClr val="tx1"/>
              </a:solidFill>
              <a:latin typeface="Calibri"/>
              <a:ea typeface="Calibri"/>
              <a:cs typeface="Calibri"/>
            </a:endParaRPr>
          </a:p>
          <a:p>
            <a:r>
              <a:rPr lang="it-IT" sz="1200" b="1">
                <a:solidFill>
                  <a:srgbClr val="DA1A2A"/>
                </a:solidFill>
                <a:latin typeface="Roboto"/>
                <a:ea typeface="Roboto"/>
                <a:cs typeface="Roboto"/>
              </a:rPr>
              <a:t>RETRIBUZIONE:</a:t>
            </a:r>
            <a:r>
              <a:rPr lang="it-IT" sz="1200">
                <a:solidFill>
                  <a:srgbClr val="202020"/>
                </a:solidFill>
                <a:latin typeface="Calibri"/>
                <a:ea typeface="Roboto"/>
                <a:cs typeface="Roboto"/>
              </a:rPr>
              <a:t> </a:t>
            </a:r>
            <a:r>
              <a:rPr lang="it-IT" sz="1200" b="0" i="0">
                <a:solidFill>
                  <a:srgbClr val="202020"/>
                </a:solidFill>
                <a:effectLst/>
                <a:latin typeface="Calibri" panose="020F0502020204030204" pitchFamily="34" charset="0"/>
              </a:rPr>
              <a:t>commisurata ad esperienza, indicativamente RAL € 30000, Benefit: Ticket </a:t>
            </a:r>
            <a:r>
              <a:rPr lang="it-IT" sz="1200" b="0" i="0" err="1">
                <a:solidFill>
                  <a:srgbClr val="202020"/>
                </a:solidFill>
                <a:effectLst/>
                <a:latin typeface="Calibri" panose="020F0502020204030204" pitchFamily="34" charset="0"/>
              </a:rPr>
              <a:t>restaurant</a:t>
            </a:r>
            <a:r>
              <a:rPr lang="it-IT" sz="1200" b="0" i="0">
                <a:solidFill>
                  <a:srgbClr val="202020"/>
                </a:solidFill>
                <a:effectLst/>
                <a:latin typeface="Calibri" panose="020F0502020204030204" pitchFamily="34" charset="0"/>
              </a:rPr>
              <a:t> € 6 euro, welfare come da CCNL</a:t>
            </a:r>
            <a:endParaRPr lang="it-IT" sz="1200">
              <a:solidFill>
                <a:srgbClr val="202020"/>
              </a:solidFill>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239CFDFB-34D2-E3A0-4A0F-CCBB42170712}"/>
              </a:ext>
            </a:extLst>
          </p:cNvPr>
          <p:cNvSpPr/>
          <p:nvPr/>
        </p:nvSpPr>
        <p:spPr>
          <a:xfrm rot="5400000">
            <a:off x="4679697" y="1227021"/>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9FFB4644-2592-499E-9899-2C53BC92DF7D}"/>
              </a:ext>
            </a:extLst>
          </p:cNvPr>
          <p:cNvSpPr/>
          <p:nvPr/>
        </p:nvSpPr>
        <p:spPr>
          <a:xfrm>
            <a:off x="8602877" y="4405880"/>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C80ECD05-EE3C-4575-25DA-C58B521F364C}"/>
              </a:ext>
            </a:extLst>
          </p:cNvPr>
          <p:cNvSpPr/>
          <p:nvPr/>
        </p:nvSpPr>
        <p:spPr>
          <a:xfrm>
            <a:off x="9486522" y="486821"/>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0D33005C-DC0F-946E-F92B-0830FAB1E537}"/>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5896D2A3-639B-C8E1-E1BB-0B2B5063B678}"/>
              </a:ext>
            </a:extLst>
          </p:cNvPr>
          <p:cNvSpPr/>
          <p:nvPr/>
        </p:nvSpPr>
        <p:spPr>
          <a:xfrm flipH="1">
            <a:off x="801883" y="1982490"/>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96C96913-0FA9-ED02-1A86-716AC34B949C}"/>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5C1E0F87-CAF4-1756-F360-ACD74A1457E3}"/>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32F35222-3F2A-36E4-AB12-A880B468D553}"/>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C6992B25-6BDB-0A96-218E-1A1B0FE647EE}"/>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26501593-12DD-700F-2191-3B39F00D8E8E}"/>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55302385-CF37-F125-126B-4748940F0501}"/>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888656D1-67C3-4552-9EB4-8F3820AB1771}"/>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6034C017-1F51-823C-3A5F-C32CCBE72C53}"/>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1778076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CDFA797B-67C8-B81C-467D-22722B3F9161}"/>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FF30263D-2968-43C3-4DC7-1E36026A880E}"/>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7C5687A6-6ED9-6044-1146-CBC5E562810D}"/>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6A0253D1-D781-F137-73B8-A8C061F81E7E}"/>
              </a:ext>
            </a:extLst>
          </p:cNvPr>
          <p:cNvSpPr txBox="1"/>
          <p:nvPr/>
        </p:nvSpPr>
        <p:spPr>
          <a:xfrm>
            <a:off x="1213792" y="165100"/>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    Magazziniere/Autista </a:t>
            </a:r>
            <a:endParaRPr lang="it-IT">
              <a:ea typeface="Calibri"/>
            </a:endParaRPr>
          </a:p>
          <a:p>
            <a:pPr marL="898525"/>
            <a:r>
              <a:rPr lang="it-IT" sz="2000" b="1">
                <a:solidFill>
                  <a:srgbClr val="C00000"/>
                </a:solidFill>
                <a:latin typeface="Calibri"/>
                <a:ea typeface="Calibri"/>
                <a:cs typeface="Calibri"/>
              </a:rPr>
              <a:t>                                 (ID-104912)</a:t>
            </a:r>
            <a:r>
              <a:rPr lang="it-IT" sz="2000">
                <a:latin typeface="Calibri"/>
                <a:ea typeface="Calibri"/>
                <a:cs typeface="Calibri"/>
              </a:rPr>
              <a:t> </a:t>
            </a:r>
            <a:endParaRPr lang="it-IT"/>
          </a:p>
          <a:p>
            <a:pPr marL="898525"/>
            <a:endParaRPr lang="it-IT" sz="2000">
              <a:latin typeface="Calibri"/>
              <a:ea typeface="Calibri"/>
              <a:cs typeface="Calibri"/>
            </a:endParaRPr>
          </a:p>
          <a:p>
            <a:pPr marL="898525"/>
            <a:r>
              <a:rPr lang="it-IT" sz="2000">
                <a:latin typeface="Calibri"/>
                <a:ea typeface="Calibri"/>
                <a:cs typeface="Calibri"/>
              </a:rPr>
              <a:t>TIPOLOGIA DI CONTRATTO:</a:t>
            </a:r>
            <a:r>
              <a:rPr lang="it-IT" sz="2000" b="1">
                <a:latin typeface="Calibri"/>
                <a:ea typeface="Calibri"/>
                <a:cs typeface="Calibri"/>
              </a:rPr>
              <a:t> INDETERMINATO</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BINASCO E VERNATE</a:t>
            </a:r>
            <a:endParaRPr lang="it-IT" sz="2000" b="1">
              <a:latin typeface="Calibri"/>
            </a:endParaRPr>
          </a:p>
          <a:p>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just"/>
            <a:r>
              <a:rPr lang="it-IT" sz="1200">
                <a:solidFill>
                  <a:srgbClr val="202020"/>
                </a:solidFill>
                <a:highlight>
                  <a:srgbClr val="FFFFFF"/>
                </a:highlight>
                <a:latin typeface="Calibri"/>
                <a:ea typeface="Calibri"/>
                <a:cs typeface="Calibri"/>
              </a:rPr>
              <a:t>La risorsa si dovrà occupare di magazzino (sistemazione, carico e scarico) e consegne presso clienti. Richiesti spostamenti tra le 2 sedi.</a:t>
            </a:r>
            <a:endParaRPr lang="it-IT"/>
          </a:p>
          <a:p>
            <a:pPr algn="just"/>
            <a:endParaRPr lang="it-IT" sz="1200">
              <a:solidFill>
                <a:srgbClr val="202020"/>
              </a:solidFill>
              <a:highlight>
                <a:srgbClr val="FFFFFF"/>
              </a:highlight>
              <a:latin typeface="Calibri"/>
              <a:ea typeface="Calibri"/>
              <a:cs typeface="Calibri"/>
            </a:endParaRPr>
          </a:p>
          <a:p>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latin typeface="Calibri"/>
                <a:ea typeface="Roboto"/>
                <a:cs typeface="Roboto"/>
              </a:rPr>
              <a:t> </a:t>
            </a:r>
            <a:r>
              <a:rPr lang="it-IT" sz="1200">
                <a:solidFill>
                  <a:srgbClr val="202020"/>
                </a:solidFill>
                <a:highlight>
                  <a:srgbClr val="FFFFFF"/>
                </a:highlight>
                <a:latin typeface="Calibri"/>
                <a:ea typeface="Calibri"/>
                <a:cs typeface="Calibri"/>
              </a:rPr>
              <a:t>indispensabile PATENTE B e PATENTINO DEL MULETTO.</a:t>
            </a:r>
            <a:endParaRPr lang="it-IT" sz="1200" b="1">
              <a:solidFill>
                <a:srgbClr val="202020"/>
              </a:solidFill>
              <a:latin typeface="Calibri"/>
              <a:ea typeface="Roboto"/>
              <a:cs typeface="Roboto"/>
            </a:endParaRPr>
          </a:p>
          <a:p>
            <a:endParaRPr lang="it-IT" sz="1200">
              <a:solidFill>
                <a:srgbClr val="202020"/>
              </a:solidFill>
              <a:highlight>
                <a:srgbClr val="FFFFFF"/>
              </a:highlight>
              <a:latin typeface="Calibri"/>
              <a:ea typeface="Calibri"/>
              <a:cs typeface="Calibri"/>
            </a:endParaRP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highlight>
                  <a:srgbClr val="FFFFFF"/>
                </a:highlight>
                <a:latin typeface="Calibri"/>
                <a:ea typeface="Calibri"/>
                <a:cs typeface="Calibri"/>
              </a:rPr>
              <a:t>Full time: 07.00-16.00 – Industria Grafica</a:t>
            </a:r>
            <a:endParaRPr lang="it-IT" sz="1200" b="1">
              <a:solidFill>
                <a:srgbClr val="202020"/>
              </a:solidFill>
              <a:latin typeface="Calibri"/>
              <a:ea typeface="Roboto"/>
              <a:cs typeface="Roboto"/>
            </a:endParaRPr>
          </a:p>
          <a:p>
            <a:endParaRPr lang="it-IT" sz="1200" b="1">
              <a:solidFill>
                <a:srgbClr val="202020"/>
              </a:solidFill>
              <a:highlight>
                <a:srgbClr val="FFFFFF"/>
              </a:highlight>
              <a:latin typeface="Calibri"/>
              <a:ea typeface="Calibri"/>
              <a:cs typeface="Calibri"/>
            </a:endParaRPr>
          </a:p>
          <a:p>
            <a:r>
              <a:rPr lang="it-IT" sz="1200" b="1">
                <a:solidFill>
                  <a:srgbClr val="DA1A2A"/>
                </a:solidFill>
                <a:latin typeface="Roboto"/>
                <a:ea typeface="Roboto"/>
                <a:cs typeface="Roboto"/>
              </a:rPr>
              <a:t>RETRIBUZIONE: </a:t>
            </a:r>
            <a:r>
              <a:rPr lang="it-IT" sz="1200">
                <a:solidFill>
                  <a:srgbClr val="202020"/>
                </a:solidFill>
                <a:latin typeface="Calibri"/>
                <a:ea typeface="Roboto"/>
                <a:cs typeface="Roboto"/>
              </a:rPr>
              <a:t> </a:t>
            </a:r>
            <a:r>
              <a:rPr lang="it-IT" sz="1200">
                <a:solidFill>
                  <a:srgbClr val="202020"/>
                </a:solidFill>
                <a:highlight>
                  <a:srgbClr val="FFFFFF"/>
                </a:highlight>
                <a:latin typeface="Calibri"/>
                <a:ea typeface="Calibri"/>
                <a:cs typeface="Calibri"/>
              </a:rPr>
              <a:t>RAL  a partire da € 20.000.</a:t>
            </a:r>
          </a:p>
          <a:p>
            <a:endParaRPr lang="it-IT" sz="1200">
              <a:solidFill>
                <a:srgbClr val="202020"/>
              </a:solidFill>
              <a:highlight>
                <a:srgbClr val="FFFFFF"/>
              </a:highlight>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0CCDACF3-47AD-B7E4-129B-DAD426E34278}"/>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BCF80634-5332-DFBE-C66F-F8886E47F43F}"/>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8D3209EC-DEEE-F477-9604-39450B93B6FE}"/>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2E39031E-10AB-343B-8B14-1620F75B864C}"/>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024072A8-9CB3-79A4-16BC-47FB56C1EAB9}"/>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5C1EFFD9-4B24-F8D5-7177-635A6B5561C2}"/>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0045B783-1A25-87C7-77B2-3FB3F83C03FF}"/>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72607D64-630F-1925-C1C8-1406D7D93758}"/>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899C02A0-5660-9AB2-5FE4-6BA360FF9F0C}"/>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1FDA9F0F-0A1B-2C20-53F2-3B72F346F882}"/>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4B9683EF-A42E-D635-1DEF-73A9B8FCEC4B}"/>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2430574D-32B7-9051-04F4-EE2DC457D0DC}"/>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D49AA7D3-341D-CD62-EF89-E1F001E88341}"/>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0626699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ADB0C37F-AF76-8E94-1575-C4EC38E442CA}"/>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A72DC695-45FF-1516-0D1B-A44D0836EA77}"/>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0FC1875F-08EC-CDE7-BA64-0C3F51CD890F}"/>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504796CC-EA1B-BB72-55BE-F46DD9D4AD91}"/>
              </a:ext>
            </a:extLst>
          </p:cNvPr>
          <p:cNvSpPr txBox="1"/>
          <p:nvPr/>
        </p:nvSpPr>
        <p:spPr>
          <a:xfrm>
            <a:off x="1048416" y="226710"/>
            <a:ext cx="7841962" cy="482516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 Operaio generico</a:t>
            </a:r>
            <a:r>
              <a:rPr lang="it-IT" sz="2000" b="1">
                <a:solidFill>
                  <a:srgbClr val="C00000"/>
                </a:solidFill>
                <a:latin typeface="Calibri"/>
                <a:ea typeface="Calibri"/>
                <a:cs typeface="Calibri"/>
              </a:rPr>
              <a:t> (ID-104515)</a:t>
            </a:r>
            <a:r>
              <a:rPr lang="it-IT" sz="2000">
                <a:latin typeface="Calibri"/>
                <a:ea typeface="Calibri"/>
                <a:cs typeface="Calibri"/>
              </a:rPr>
              <a:t> </a:t>
            </a:r>
          </a:p>
          <a:p>
            <a:pPr marL="898525"/>
            <a:endParaRPr lang="it-IT" sz="2000">
              <a:latin typeface="Calibri"/>
              <a:ea typeface="Calibri"/>
              <a:cs typeface="Calibri"/>
            </a:endParaRPr>
          </a:p>
          <a:p>
            <a:pPr marL="898525"/>
            <a:endParaRPr lang="it-IT"/>
          </a:p>
          <a:p>
            <a:pPr marL="898525"/>
            <a:r>
              <a:rPr lang="it-IT" sz="2000">
                <a:latin typeface="Calibri"/>
                <a:ea typeface="Calibri"/>
                <a:cs typeface="Calibri"/>
              </a:rPr>
              <a:t>TIPOLOGIA DI CONTRATTO:</a:t>
            </a:r>
            <a:r>
              <a:rPr lang="it-IT" sz="2000" b="1">
                <a:latin typeface="Calibri"/>
                <a:ea typeface="Calibri"/>
                <a:cs typeface="Calibri"/>
              </a:rPr>
              <a:t> DETERMINATO</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FIZZONASCO DI PIEVE EMANUELE</a:t>
            </a:r>
          </a:p>
          <a:p>
            <a:endParaRPr lang="it-IT" sz="2000" b="1">
              <a:solidFill>
                <a:srgbClr val="202020"/>
              </a:solidFill>
              <a:highlight>
                <a:srgbClr val="FFFFFF"/>
              </a:highlight>
              <a:latin typeface="+mn-lt"/>
              <a:ea typeface="Calibri"/>
              <a:cs typeface="Calibri"/>
            </a:endParaRPr>
          </a:p>
          <a:p>
            <a:endParaRPr lang="it-IT" sz="1200">
              <a:solidFill>
                <a:srgbClr val="202020"/>
              </a:solidFill>
              <a:highlight>
                <a:srgbClr val="FFFFFF"/>
              </a:highlight>
              <a:latin typeface="Calibri"/>
              <a:ea typeface="Calibri"/>
              <a:cs typeface="Calibri"/>
            </a:endParaRPr>
          </a:p>
          <a:p>
            <a:pPr algn="l"/>
            <a:r>
              <a:rPr lang="it-IT" sz="1200">
                <a:solidFill>
                  <a:srgbClr val="202020"/>
                </a:solidFill>
                <a:latin typeface="Calibri" panose="020F0502020204030204" pitchFamily="34" charset="0"/>
              </a:rPr>
              <a:t>La risorsa, per azienda metalmeccanica produttrice di mole abrasive, si occuperà di: Miscelazione: Pesatura e dosaggio di abrasivi (corindone), resine e additivi; Stampaggio: Caricamento impasti e conduzione delle presse (manuali/auto); Finitura: Rettifica dei diametri, </a:t>
            </a:r>
            <a:r>
              <a:rPr lang="it-IT" sz="1200" err="1">
                <a:solidFill>
                  <a:srgbClr val="202020"/>
                </a:solidFill>
                <a:latin typeface="Calibri" panose="020F0502020204030204" pitchFamily="34" charset="0"/>
              </a:rPr>
              <a:t>boccolatura</a:t>
            </a:r>
            <a:r>
              <a:rPr lang="it-IT" sz="1200">
                <a:solidFill>
                  <a:srgbClr val="202020"/>
                </a:solidFill>
                <a:latin typeface="Calibri" panose="020F0502020204030204" pitchFamily="34" charset="0"/>
              </a:rPr>
              <a:t> e rimozione imperfezioni; Collaudo: Test di sicurezza (scoppio/velocità), equilibratura e controllo misure; Logistica: Marcatura dati tecnici, etichettatura e imballaggio protettivo.</a:t>
            </a:r>
          </a:p>
          <a:p>
            <a:pPr algn="l"/>
            <a:endParaRPr lang="it-IT" sz="1200">
              <a:solidFill>
                <a:srgbClr val="202020"/>
              </a:solidFill>
              <a:latin typeface="Calibri" panose="020F0502020204030204" pitchFamily="34" charset="0"/>
            </a:endParaRPr>
          </a:p>
          <a:p>
            <a:pPr algn="l"/>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latin typeface="Calibri" panose="020F0502020204030204" pitchFamily="34" charset="0"/>
              </a:rPr>
              <a:t>Si richiede interesse per  il settore, si valutano profili anche senza esperienza.</a:t>
            </a: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latin typeface="Calibri" panose="020F0502020204030204" pitchFamily="34" charset="0"/>
              </a:rPr>
              <a:t>Full Time 8.00/17.00 </a:t>
            </a:r>
            <a:r>
              <a:rPr lang="it-IT" sz="1200" b="1" err="1">
                <a:solidFill>
                  <a:srgbClr val="202020"/>
                </a:solidFill>
                <a:latin typeface="Calibri" panose="020F0502020204030204" pitchFamily="34" charset="0"/>
              </a:rPr>
              <a:t>lun</a:t>
            </a:r>
            <a:r>
              <a:rPr lang="it-IT" sz="1200" b="1">
                <a:solidFill>
                  <a:srgbClr val="202020"/>
                </a:solidFill>
                <a:latin typeface="Calibri" panose="020F0502020204030204" pitchFamily="34" charset="0"/>
              </a:rPr>
              <a:t>- </a:t>
            </a:r>
            <a:r>
              <a:rPr lang="it-IT" sz="1200" b="1" err="1">
                <a:solidFill>
                  <a:srgbClr val="202020"/>
                </a:solidFill>
                <a:latin typeface="Calibri" panose="020F0502020204030204" pitchFamily="34" charset="0"/>
              </a:rPr>
              <a:t>ven</a:t>
            </a:r>
            <a:r>
              <a:rPr lang="it-IT" sz="1200" b="1">
                <a:solidFill>
                  <a:srgbClr val="202020"/>
                </a:solidFill>
                <a:latin typeface="Calibri" panose="020F0502020204030204" pitchFamily="34" charset="0"/>
              </a:rPr>
              <a:t>  - Metalmeccanico</a:t>
            </a:r>
          </a:p>
          <a:p>
            <a:r>
              <a:rPr lang="it-IT" sz="1200" b="1">
                <a:solidFill>
                  <a:srgbClr val="DA1A2A"/>
                </a:solidFill>
                <a:latin typeface="Roboto"/>
                <a:ea typeface="Roboto"/>
                <a:cs typeface="Roboto"/>
              </a:rPr>
              <a:t>RETRIBUZIONE: </a:t>
            </a:r>
            <a:r>
              <a:rPr lang="it-IT" sz="1200">
                <a:solidFill>
                  <a:srgbClr val="202020"/>
                </a:solidFill>
                <a:highlight>
                  <a:srgbClr val="FFFFFF"/>
                </a:highlight>
                <a:latin typeface="Calibri"/>
                <a:ea typeface="Calibri"/>
                <a:cs typeface="Calibri"/>
              </a:rPr>
              <a:t>RAL da valutare in base al profilo senior o junior </a:t>
            </a:r>
            <a:endParaRPr lang="it-IT"/>
          </a:p>
          <a:p>
            <a:endParaRPr lang="en-US" sz="1200" i="1">
              <a:solidFill>
                <a:srgbClr val="212529"/>
              </a:solidFill>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1C79EF0F-0610-D7D7-699F-4EC0C440A21B}"/>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8F6548C0-21AE-0B31-7A84-85C61936A4DC}"/>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29F1A19B-BD32-386B-E9D7-BB3386CFE144}"/>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E6D9145A-F8B3-297E-AB54-9A04D34C1D7B}"/>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C158C207-8D0F-C207-36CF-320DA49EB3EB}"/>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D7FAA3EB-F23D-BB30-E62B-3DB5A68D79A5}"/>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1CBC0E4C-F922-CB86-DA79-32ABCA5FF843}"/>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962FBBBC-7764-D35F-16AE-F76948F777C5}"/>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AC23A0A1-7729-E76D-49B3-70F814A39431}"/>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7C7D3856-E7AE-5EF5-901C-2498C673013F}"/>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983D9EB0-4C5A-655F-66BE-1632FE46FBDB}"/>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A1F51C56-F6EE-BB30-74AF-3BC37180D790}"/>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6666628D-3BA0-D912-0191-77A104DFD7A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9336514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ADB0C37F-AF76-8E94-1575-C4EC38E442CA}"/>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A72DC695-45FF-1516-0D1B-A44D0836EA77}"/>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0FC1875F-08EC-CDE7-BA64-0C3F51CD890F}"/>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504796CC-EA1B-BB72-55BE-F46DD9D4AD91}"/>
              </a:ext>
            </a:extLst>
          </p:cNvPr>
          <p:cNvSpPr txBox="1"/>
          <p:nvPr/>
        </p:nvSpPr>
        <p:spPr>
          <a:xfrm>
            <a:off x="1048416" y="91622"/>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2 Operatori macchine </a:t>
            </a:r>
          </a:p>
          <a:p>
            <a:pPr marL="898525"/>
            <a:r>
              <a:rPr lang="it-IT" sz="4000" b="1">
                <a:solidFill>
                  <a:srgbClr val="C00000"/>
                </a:solidFill>
                <a:latin typeface="Calibri"/>
                <a:ea typeface="Calibri"/>
                <a:cs typeface="Calibri"/>
              </a:rPr>
              <a:t>CNC</a:t>
            </a:r>
            <a:r>
              <a:rPr lang="it-IT" sz="2000" b="1">
                <a:solidFill>
                  <a:srgbClr val="C00000"/>
                </a:solidFill>
                <a:latin typeface="Calibri"/>
                <a:ea typeface="Calibri"/>
                <a:cs typeface="Calibri"/>
              </a:rPr>
              <a:t>  (ID-104343)</a:t>
            </a:r>
            <a:r>
              <a:rPr lang="it-IT" sz="2000">
                <a:latin typeface="Calibri"/>
                <a:ea typeface="Calibri"/>
                <a:cs typeface="Calibri"/>
              </a:rPr>
              <a:t> </a:t>
            </a:r>
            <a:endParaRPr lang="it-IT"/>
          </a:p>
          <a:p>
            <a:pPr marL="898525"/>
            <a:r>
              <a:rPr lang="it-IT" sz="2000">
                <a:latin typeface="Calibri"/>
                <a:ea typeface="Calibri"/>
                <a:cs typeface="Calibri"/>
              </a:rPr>
              <a:t>TIPOLOGIA DI CONTRATTO:</a:t>
            </a:r>
            <a:r>
              <a:rPr lang="it-IT" sz="2000" b="1">
                <a:latin typeface="Calibri"/>
                <a:ea typeface="Calibri"/>
                <a:cs typeface="Calibri"/>
              </a:rPr>
              <a:t> INDETERMINATO</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ZIBIDO SAN GIACOMO</a:t>
            </a:r>
          </a:p>
          <a:p>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l"/>
            <a:r>
              <a:rPr lang="it-IT" sz="1200">
                <a:solidFill>
                  <a:srgbClr val="202020"/>
                </a:solidFill>
                <a:latin typeface="Calibri" panose="020F0502020204030204" pitchFamily="34" charset="0"/>
              </a:rPr>
              <a:t>Le risorse,  per Fonderie Maestri </a:t>
            </a:r>
            <a:r>
              <a:rPr lang="it-IT" sz="1200" err="1">
                <a:solidFill>
                  <a:srgbClr val="202020"/>
                </a:solidFill>
                <a:latin typeface="Calibri" panose="020F0502020204030204" pitchFamily="34" charset="0"/>
              </a:rPr>
              <a:t>Srl</a:t>
            </a:r>
            <a:r>
              <a:rPr lang="it-IT" sz="1200">
                <a:solidFill>
                  <a:srgbClr val="202020"/>
                </a:solidFill>
                <a:latin typeface="Calibri" panose="020F0502020204030204" pitchFamily="34" charset="0"/>
              </a:rPr>
              <a:t>, si dovranno occupare delle seguenti mansioni: Attrezzaggio e setup: Preparazione centri di lavoro CNC e montaggio utensili a bordo macchina; Conduzione operativa: Gestione del ciclo di produzione e monitoraggio costante della lavorazione; Controllo qualità: Verifica dimensionale dei pezzi tramite calibri, micrometri e strumenti di misura; Ottimizzazione parametri: Piccole modifiche ai correttori quote per garantire la precisione tecnici;</a:t>
            </a:r>
            <a:r>
              <a:rPr lang="it-IT" sz="1600" b="0" i="0">
                <a:solidFill>
                  <a:srgbClr val="202020"/>
                </a:solidFill>
                <a:effectLst/>
                <a:latin typeface="Roboto" panose="02000000000000000000" pitchFamily="2" charset="0"/>
              </a:rPr>
              <a:t> </a:t>
            </a:r>
            <a:r>
              <a:rPr lang="it-IT" sz="1200">
                <a:solidFill>
                  <a:srgbClr val="202020"/>
                </a:solidFill>
                <a:latin typeface="Calibri" panose="020F0502020204030204" pitchFamily="34" charset="0"/>
              </a:rPr>
              <a:t>Manutenzione base: Pulizia e gestione ordinaria del macchinario per l'efficienza produttiva .</a:t>
            </a:r>
          </a:p>
          <a:p>
            <a:pPr algn="l"/>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latin typeface="Calibri" panose="020F0502020204030204" pitchFamily="34" charset="0"/>
              </a:rPr>
              <a:t>Capacità di lettura disegno meccanico e di interpretare autonomamente schemi tecnici e tolleranze;</a:t>
            </a:r>
          </a:p>
          <a:p>
            <a:pPr algn="l"/>
            <a:r>
              <a:rPr lang="it-IT" sz="1200">
                <a:solidFill>
                  <a:srgbClr val="202020"/>
                </a:solidFill>
                <a:latin typeface="Calibri" panose="020F0502020204030204" pitchFamily="34" charset="0"/>
              </a:rPr>
              <a:t>uso strumenti di misura, padronanza di calibro, micrometro e tamponi per il controllo qualità; esperienza su centri CNC; conoscenza operativa delle macchine utensili e dei principali linguaggi di programmazione.</a:t>
            </a: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latin typeface="Calibri" panose="020F0502020204030204" pitchFamily="34" charset="0"/>
              </a:rPr>
              <a:t>Full Time 40 ore </a:t>
            </a:r>
            <a:r>
              <a:rPr lang="it-IT" sz="1200" b="1" err="1">
                <a:solidFill>
                  <a:srgbClr val="202020"/>
                </a:solidFill>
                <a:latin typeface="Calibri" panose="020F0502020204030204" pitchFamily="34" charset="0"/>
              </a:rPr>
              <a:t>lun</a:t>
            </a:r>
            <a:r>
              <a:rPr lang="it-IT" sz="1200" b="1">
                <a:solidFill>
                  <a:srgbClr val="202020"/>
                </a:solidFill>
                <a:latin typeface="Calibri" panose="020F0502020204030204" pitchFamily="34" charset="0"/>
              </a:rPr>
              <a:t> - </a:t>
            </a:r>
            <a:r>
              <a:rPr lang="it-IT" sz="1200" b="1" err="1">
                <a:solidFill>
                  <a:srgbClr val="202020"/>
                </a:solidFill>
                <a:latin typeface="Calibri" panose="020F0502020204030204" pitchFamily="34" charset="0"/>
              </a:rPr>
              <a:t>ven</a:t>
            </a:r>
            <a:r>
              <a:rPr lang="it-IT" sz="1200" b="1">
                <a:solidFill>
                  <a:srgbClr val="202020"/>
                </a:solidFill>
                <a:latin typeface="Calibri" panose="020F0502020204030204" pitchFamily="34" charset="0"/>
              </a:rPr>
              <a:t> 7.00/16.00 - Metalmeccanico Confapi</a:t>
            </a:r>
          </a:p>
          <a:p>
            <a:r>
              <a:rPr lang="it-IT" sz="1200" b="1">
                <a:solidFill>
                  <a:srgbClr val="DA1A2A"/>
                </a:solidFill>
                <a:latin typeface="Roboto"/>
                <a:ea typeface="Roboto"/>
                <a:cs typeface="Roboto"/>
              </a:rPr>
              <a:t>RETRIBUZIONE: </a:t>
            </a:r>
            <a:r>
              <a:rPr lang="it-IT" sz="1200">
                <a:solidFill>
                  <a:srgbClr val="202020"/>
                </a:solidFill>
                <a:highlight>
                  <a:srgbClr val="FFFFFF"/>
                </a:highlight>
                <a:latin typeface="Calibri"/>
                <a:ea typeface="Calibri"/>
                <a:cs typeface="Calibri"/>
              </a:rPr>
              <a:t>RAL € 28.000/30.000 + buoni pasto </a:t>
            </a:r>
            <a:endParaRPr lang="it-IT"/>
          </a:p>
          <a:p>
            <a:endParaRPr lang="en-US" sz="1200" i="1">
              <a:solidFill>
                <a:srgbClr val="212529"/>
              </a:solidFill>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1C79EF0F-0610-D7D7-699F-4EC0C440A21B}"/>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8F6548C0-21AE-0B31-7A84-85C61936A4DC}"/>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29F1A19B-BD32-386B-E9D7-BB3386CFE144}"/>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E6D9145A-F8B3-297E-AB54-9A04D34C1D7B}"/>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C158C207-8D0F-C207-36CF-320DA49EB3EB}"/>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D7FAA3EB-F23D-BB30-E62B-3DB5A68D79A5}"/>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1CBC0E4C-F922-CB86-DA79-32ABCA5FF843}"/>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962FBBBC-7764-D35F-16AE-F76948F777C5}"/>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AC23A0A1-7729-E76D-49B3-70F814A39431}"/>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7C7D3856-E7AE-5EF5-901C-2498C673013F}"/>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983D9EB0-4C5A-655F-66BE-1632FE46FBDB}"/>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A1F51C56-F6EE-BB30-74AF-3BC37180D790}"/>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6666628D-3BA0-D912-0191-77A104DFD7A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5224791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ADB0C37F-AF76-8E94-1575-C4EC38E442CA}"/>
            </a:ext>
          </a:extLst>
        </p:cNvPr>
        <p:cNvGrpSpPr/>
        <p:nvPr/>
      </p:nvGrpSpPr>
      <p:grpSpPr>
        <a:xfrm>
          <a:off x="0" y="0"/>
          <a:ext cx="0" cy="0"/>
          <a:chOff x="0" y="0"/>
          <a:chExt cx="0" cy="0"/>
        </a:xfrm>
      </p:grpSpPr>
      <p:sp>
        <p:nvSpPr>
          <p:cNvPr id="28" name="Estrella: 10 puntas 11">
            <a:extLst>
              <a:ext uri="{FF2B5EF4-FFF2-40B4-BE49-F238E27FC236}">
                <a16:creationId xmlns:a16="http://schemas.microsoft.com/office/drawing/2014/main" id="{A72DC695-45FF-1516-0D1B-A44D0836EA77}"/>
              </a:ext>
            </a:extLst>
          </p:cNvPr>
          <p:cNvSpPr/>
          <p:nvPr/>
        </p:nvSpPr>
        <p:spPr>
          <a:xfrm>
            <a:off x="6802964" y="-443359"/>
            <a:ext cx="1922001" cy="1922001"/>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D91A2A">
                <a:alpha val="33000"/>
              </a:srgbClr>
            </a:glow>
            <a:softEdge rad="216138"/>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3">
            <a:extLst>
              <a:ext uri="{FF2B5EF4-FFF2-40B4-BE49-F238E27FC236}">
                <a16:creationId xmlns:a16="http://schemas.microsoft.com/office/drawing/2014/main" id="{0FC1875F-08EC-CDE7-BA64-0C3F51CD890F}"/>
              </a:ext>
            </a:extLst>
          </p:cNvPr>
          <p:cNvSpPr/>
          <p:nvPr/>
        </p:nvSpPr>
        <p:spPr>
          <a:xfrm>
            <a:off x="1808356" y="1356636"/>
            <a:ext cx="6488111" cy="426082"/>
          </a:xfrm>
          <a:prstGeom prst="roundRect">
            <a:avLst>
              <a:gd name="adj" fmla="val 50000"/>
            </a:avLst>
          </a:prstGeom>
          <a:solidFill>
            <a:srgbClr val="81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asella di testo 2">
            <a:extLst>
              <a:ext uri="{FF2B5EF4-FFF2-40B4-BE49-F238E27FC236}">
                <a16:creationId xmlns:a16="http://schemas.microsoft.com/office/drawing/2014/main" id="{504796CC-EA1B-BB72-55BE-F46DD9D4AD91}"/>
              </a:ext>
            </a:extLst>
          </p:cNvPr>
          <p:cNvSpPr txBox="1"/>
          <p:nvPr/>
        </p:nvSpPr>
        <p:spPr>
          <a:xfrm>
            <a:off x="1048416" y="91622"/>
            <a:ext cx="7841962" cy="49602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898525"/>
            <a:r>
              <a:rPr lang="it-IT" sz="4000" b="1">
                <a:solidFill>
                  <a:srgbClr val="C00000"/>
                </a:solidFill>
                <a:latin typeface="Calibri"/>
                <a:ea typeface="Calibri"/>
                <a:cs typeface="Calibri"/>
              </a:rPr>
              <a:t>Operaio di produzione </a:t>
            </a:r>
          </a:p>
          <a:p>
            <a:pPr marL="898525"/>
            <a:r>
              <a:rPr lang="it-IT" sz="4000" b="1">
                <a:solidFill>
                  <a:srgbClr val="C00000"/>
                </a:solidFill>
                <a:latin typeface="Calibri"/>
                <a:ea typeface="Calibri"/>
                <a:cs typeface="Calibri"/>
              </a:rPr>
              <a:t>farmaceutico</a:t>
            </a:r>
            <a:r>
              <a:rPr lang="it-IT" sz="2000" b="1">
                <a:solidFill>
                  <a:srgbClr val="C00000"/>
                </a:solidFill>
                <a:latin typeface="Calibri"/>
                <a:ea typeface="Calibri"/>
                <a:cs typeface="Calibri"/>
              </a:rPr>
              <a:t> (ID-104339)</a:t>
            </a:r>
            <a:r>
              <a:rPr lang="it-IT" sz="2000">
                <a:latin typeface="Calibri"/>
                <a:ea typeface="Calibri"/>
                <a:cs typeface="Calibri"/>
              </a:rPr>
              <a:t> </a:t>
            </a:r>
            <a:endParaRPr lang="it-IT"/>
          </a:p>
          <a:p>
            <a:pPr marL="898525"/>
            <a:r>
              <a:rPr lang="it-IT" sz="2000">
                <a:latin typeface="Calibri"/>
                <a:ea typeface="Calibri"/>
                <a:cs typeface="Calibri"/>
              </a:rPr>
              <a:t>TIPOLOGIA DI CONTRATTO:</a:t>
            </a:r>
            <a:r>
              <a:rPr lang="it-IT" sz="2000" b="1">
                <a:latin typeface="Calibri"/>
                <a:ea typeface="Calibri"/>
                <a:cs typeface="Calibri"/>
              </a:rPr>
              <a:t> INDETERMINATO</a:t>
            </a:r>
            <a:endParaRPr lang="it-IT" sz="2000">
              <a:latin typeface="Calibri"/>
              <a:ea typeface="Calibri"/>
              <a:cs typeface="Calibri"/>
            </a:endParaRPr>
          </a:p>
          <a:p>
            <a:pPr marL="898525"/>
            <a:r>
              <a:rPr lang="it-IT" sz="2000" b="1">
                <a:solidFill>
                  <a:srgbClr val="C00000"/>
                </a:solidFill>
                <a:latin typeface="Calibri"/>
                <a:ea typeface="Calibri"/>
                <a:cs typeface="Calibri"/>
              </a:rPr>
              <a:t>                           </a:t>
            </a:r>
            <a:r>
              <a:rPr lang="it-IT" sz="2000">
                <a:latin typeface="Calibri"/>
                <a:ea typeface="Calibri"/>
                <a:cs typeface="Calibri"/>
              </a:rPr>
              <a:t> </a:t>
            </a:r>
            <a:endParaRPr lang="it-IT"/>
          </a:p>
          <a:p>
            <a:r>
              <a:rPr lang="it-IT" sz="2000">
                <a:latin typeface="Calibri"/>
                <a:ea typeface="Calibri"/>
                <a:cs typeface="Calibri"/>
              </a:rPr>
              <a:t>         </a:t>
            </a:r>
            <a:r>
              <a:rPr lang="it-IT" sz="2000">
                <a:latin typeface="+mn-lt"/>
                <a:ea typeface="Calibri"/>
                <a:cs typeface="Calibri"/>
              </a:rPr>
              <a:t>       </a:t>
            </a:r>
            <a:r>
              <a:rPr lang="it-IT" sz="2000">
                <a:latin typeface="+mn-lt"/>
                <a:ea typeface="Calibri"/>
              </a:rPr>
              <a:t>SEDE</a:t>
            </a:r>
            <a:r>
              <a:rPr lang="it-IT" sz="2000">
                <a:latin typeface="+mn-lt"/>
              </a:rPr>
              <a:t> DI LAVORO: </a:t>
            </a:r>
            <a:r>
              <a:rPr lang="it-IT" sz="2000" b="1">
                <a:latin typeface="+mn-lt"/>
              </a:rPr>
              <a:t>FIZZONASCO DI PIEVE EMANUELE</a:t>
            </a:r>
          </a:p>
          <a:p>
            <a:endParaRPr lang="it-IT" sz="1200">
              <a:solidFill>
                <a:srgbClr val="202020"/>
              </a:solidFill>
              <a:highlight>
                <a:srgbClr val="FFFFFF"/>
              </a:highlight>
              <a:latin typeface="Calibri"/>
              <a:ea typeface="Calibri"/>
              <a:cs typeface="Calibri"/>
            </a:endParaRPr>
          </a:p>
          <a:p>
            <a:pPr algn="just"/>
            <a:endParaRPr lang="it-IT" sz="1200">
              <a:solidFill>
                <a:srgbClr val="202020"/>
              </a:solidFill>
              <a:highlight>
                <a:srgbClr val="FFFFFF"/>
              </a:highlight>
              <a:latin typeface="Calibri"/>
              <a:ea typeface="Calibri"/>
              <a:cs typeface="Calibri"/>
            </a:endParaRPr>
          </a:p>
          <a:p>
            <a:pPr algn="l"/>
            <a:r>
              <a:rPr lang="it-IT" sz="1200">
                <a:solidFill>
                  <a:srgbClr val="202020"/>
                </a:solidFill>
                <a:latin typeface="Calibri" panose="020F0502020204030204" pitchFamily="34" charset="0"/>
              </a:rPr>
              <a:t>La risorsa, per industria chimica operante nella produzione di estratti vegetali, si occuperà  di carico, scarico, estrattori, filtrazioni, torchiature, concentrazioni e miscelazioni.</a:t>
            </a:r>
          </a:p>
          <a:p>
            <a:pPr algn="l"/>
            <a:endParaRPr lang="it-IT" sz="1200">
              <a:solidFill>
                <a:srgbClr val="202020"/>
              </a:solidFill>
              <a:latin typeface="Calibri" panose="020F0502020204030204" pitchFamily="34" charset="0"/>
            </a:endParaRPr>
          </a:p>
          <a:p>
            <a:pPr algn="l"/>
            <a:r>
              <a:rPr lang="it-IT" sz="1200" b="1">
                <a:solidFill>
                  <a:srgbClr val="DA1A2A"/>
                </a:solidFill>
                <a:latin typeface="Roboto"/>
                <a:ea typeface="Roboto"/>
                <a:cs typeface="Roboto"/>
              </a:rPr>
              <a:t>PROFILO IDEALE</a:t>
            </a:r>
            <a:r>
              <a:rPr lang="it-IT" sz="1200">
                <a:solidFill>
                  <a:srgbClr val="DA1A2A"/>
                </a:solidFill>
                <a:latin typeface="Trebuchet MS"/>
                <a:cs typeface="Calibri"/>
              </a:rPr>
              <a:t>: </a:t>
            </a:r>
            <a:r>
              <a:rPr lang="it-IT" sz="1200">
                <a:solidFill>
                  <a:srgbClr val="202020"/>
                </a:solidFill>
                <a:latin typeface="Calibri" panose="020F0502020204030204" pitchFamily="34" charset="0"/>
              </a:rPr>
              <a:t>Esperienza nella produzione.</a:t>
            </a:r>
          </a:p>
          <a:p>
            <a:endParaRPr lang="it-IT" sz="1200">
              <a:solidFill>
                <a:srgbClr val="202020"/>
              </a:solidFill>
              <a:latin typeface="Calibri" panose="020F0502020204030204" pitchFamily="34" charset="0"/>
              <a:ea typeface="Roboto"/>
            </a:endParaRPr>
          </a:p>
          <a:p>
            <a:r>
              <a:rPr lang="it-IT" sz="1200" b="1">
                <a:solidFill>
                  <a:srgbClr val="DA1A2A"/>
                </a:solidFill>
                <a:latin typeface="Roboto"/>
                <a:ea typeface="Roboto"/>
                <a:cs typeface="Roboto"/>
              </a:rPr>
              <a:t>ORARIO DI LAVORO E CCNL</a:t>
            </a:r>
            <a:r>
              <a:rPr lang="it-IT" sz="1200">
                <a:solidFill>
                  <a:srgbClr val="DA1A2A"/>
                </a:solidFill>
                <a:latin typeface="Calibri"/>
                <a:ea typeface="Calibri"/>
                <a:cs typeface="Calibri"/>
              </a:rPr>
              <a:t>: </a:t>
            </a:r>
            <a:r>
              <a:rPr lang="it-IT" sz="1200" b="1">
                <a:solidFill>
                  <a:srgbClr val="202020"/>
                </a:solidFill>
                <a:latin typeface="Calibri" panose="020F0502020204030204" pitchFamily="34" charset="0"/>
              </a:rPr>
              <a:t>Full Time su turni: 08.00-17.00, 6:00-14:00; 14:00-22:00; 22:00-06:00 da lunedì a sabato- Industria chimica</a:t>
            </a:r>
          </a:p>
          <a:p>
            <a:endParaRPr lang="it-IT" sz="1200" b="1">
              <a:solidFill>
                <a:srgbClr val="202020"/>
              </a:solidFill>
              <a:latin typeface="Calibri" panose="020F0502020204030204" pitchFamily="34" charset="0"/>
            </a:endParaRPr>
          </a:p>
          <a:p>
            <a:r>
              <a:rPr lang="it-IT" sz="1200" b="1">
                <a:solidFill>
                  <a:srgbClr val="DA1A2A"/>
                </a:solidFill>
                <a:latin typeface="Roboto"/>
                <a:ea typeface="Roboto"/>
                <a:cs typeface="Roboto"/>
              </a:rPr>
              <a:t>RETRIBUZIONE: </a:t>
            </a:r>
            <a:r>
              <a:rPr lang="it-IT" sz="1200">
                <a:solidFill>
                  <a:srgbClr val="202020"/>
                </a:solidFill>
                <a:highlight>
                  <a:srgbClr val="FFFFFF"/>
                </a:highlight>
                <a:latin typeface="Calibri"/>
                <a:ea typeface="Calibri"/>
                <a:cs typeface="Calibri"/>
              </a:rPr>
              <a:t>RAL in base all’esperienza acquisita.</a:t>
            </a:r>
            <a:endParaRPr lang="it-IT"/>
          </a:p>
          <a:p>
            <a:endParaRPr lang="en-US" sz="1200" i="1">
              <a:solidFill>
                <a:srgbClr val="212529"/>
              </a:solidFill>
              <a:latin typeface="Calibri"/>
              <a:ea typeface="Calibri"/>
              <a:cs typeface="Calibri"/>
            </a:endParaRPr>
          </a:p>
          <a:p>
            <a:r>
              <a:rPr lang="en-US" sz="1200" i="1" err="1">
                <a:solidFill>
                  <a:srgbClr val="212529"/>
                </a:solidFill>
                <a:latin typeface="Calibri"/>
                <a:ea typeface="Calibri"/>
                <a:cs typeface="Calibri"/>
              </a:rPr>
              <a:t>L'offerta</a:t>
            </a:r>
            <a:r>
              <a:rPr lang="en-US" sz="1200" i="1">
                <a:solidFill>
                  <a:srgbClr val="212529"/>
                </a:solidFill>
                <a:latin typeface="Calibri"/>
                <a:ea typeface="Calibri"/>
                <a:cs typeface="Calibri"/>
              </a:rPr>
              <a:t> è </a:t>
            </a:r>
            <a:r>
              <a:rPr lang="en-US" sz="1200" i="1" err="1">
                <a:solidFill>
                  <a:srgbClr val="212529"/>
                </a:solidFill>
                <a:latin typeface="Calibri"/>
                <a:ea typeface="Calibri"/>
                <a:cs typeface="Calibri"/>
              </a:rPr>
              <a:t>rivolta</a:t>
            </a:r>
            <a:r>
              <a:rPr lang="en-US" sz="1200" i="1">
                <a:solidFill>
                  <a:srgbClr val="212529"/>
                </a:solidFill>
                <a:latin typeface="Calibri"/>
                <a:ea typeface="Calibri"/>
                <a:cs typeface="Calibri"/>
              </a:rPr>
              <a:t> a tutte le </a:t>
            </a:r>
            <a:r>
              <a:rPr lang="en-US" sz="1200" i="1" err="1">
                <a:solidFill>
                  <a:srgbClr val="212529"/>
                </a:solidFill>
                <a:latin typeface="Calibri"/>
                <a:ea typeface="Calibri"/>
                <a:cs typeface="Calibri"/>
              </a:rPr>
              <a:t>persone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nel</a:t>
            </a:r>
            <a:r>
              <a:rPr lang="en-US" sz="1200" i="1">
                <a:solidFill>
                  <a:srgbClr val="212529"/>
                </a:solidFill>
                <a:latin typeface="Calibri"/>
                <a:ea typeface="Calibri"/>
                <a:cs typeface="Calibri"/>
              </a:rPr>
              <a:t> rispetto delle pari </a:t>
            </a:r>
            <a:r>
              <a:rPr lang="en-US" sz="1200" i="1" err="1">
                <a:solidFill>
                  <a:srgbClr val="212529"/>
                </a:solidFill>
                <a:latin typeface="Calibri"/>
                <a:ea typeface="Calibri"/>
                <a:cs typeface="Calibri"/>
              </a:rPr>
              <a:t>opportunità</a:t>
            </a:r>
            <a:r>
              <a:rPr lang="en-US" sz="1200" i="1">
                <a:solidFill>
                  <a:srgbClr val="212529"/>
                </a:solidFill>
                <a:latin typeface="Calibri"/>
                <a:ea typeface="Calibri"/>
                <a:cs typeface="Calibri"/>
              </a:rPr>
              <a:t> di </a:t>
            </a:r>
            <a:r>
              <a:rPr lang="en-US" sz="1200" i="1" err="1">
                <a:solidFill>
                  <a:srgbClr val="212529"/>
                </a:solidFill>
                <a:latin typeface="Calibri"/>
                <a:ea typeface="Calibri"/>
                <a:cs typeface="Calibri"/>
              </a:rPr>
              <a:t>genere</a:t>
            </a:r>
            <a:r>
              <a:rPr lang="en-US" sz="1200" i="1">
                <a:solidFill>
                  <a:srgbClr val="212529"/>
                </a:solidFill>
                <a:latin typeface="Calibri"/>
                <a:ea typeface="Calibri"/>
                <a:cs typeface="Calibri"/>
              </a:rPr>
              <a:t>, </a:t>
            </a:r>
            <a:r>
              <a:rPr lang="en-US" sz="1200" i="1" err="1">
                <a:solidFill>
                  <a:srgbClr val="212529"/>
                </a:solidFill>
                <a:latin typeface="Calibri"/>
                <a:ea typeface="Calibri"/>
                <a:cs typeface="Calibri"/>
              </a:rPr>
              <a:t>diversità</a:t>
            </a:r>
            <a:r>
              <a:rPr lang="en-US" sz="1200" i="1">
                <a:solidFill>
                  <a:srgbClr val="212529"/>
                </a:solidFill>
                <a:latin typeface="Calibri"/>
                <a:ea typeface="Calibri"/>
                <a:cs typeface="Calibri"/>
              </a:rPr>
              <a:t> e </a:t>
            </a:r>
            <a:r>
              <a:rPr lang="en-US" sz="1200" i="1" err="1">
                <a:solidFill>
                  <a:srgbClr val="212529"/>
                </a:solidFill>
                <a:latin typeface="Calibri"/>
                <a:ea typeface="Calibri"/>
                <a:cs typeface="Calibri"/>
              </a:rPr>
              <a:t>inclusione</a:t>
            </a:r>
            <a:r>
              <a:rPr lang="en-US" sz="1200" i="1">
                <a:solidFill>
                  <a:srgbClr val="212529"/>
                </a:solidFill>
                <a:latin typeface="Calibri"/>
                <a:ea typeface="Calibri"/>
                <a:cs typeface="Calibri"/>
              </a:rPr>
              <a:t> (ai sensi </a:t>
            </a:r>
            <a:r>
              <a:rPr lang="en-US" sz="1200" i="1" err="1">
                <a:solidFill>
                  <a:srgbClr val="212529"/>
                </a:solidFill>
                <a:latin typeface="Calibri"/>
                <a:ea typeface="Calibri"/>
                <a:cs typeface="Calibri"/>
              </a:rPr>
              <a:t>Dlgs</a:t>
            </a:r>
            <a:r>
              <a:rPr lang="en-US" sz="1200" i="1">
                <a:solidFill>
                  <a:srgbClr val="212529"/>
                </a:solidFill>
                <a:latin typeface="Calibri"/>
                <a:ea typeface="Calibri"/>
                <a:cs typeface="Calibri"/>
              </a:rPr>
              <a:t> 198/2006, 215/2003 e 216/2003)</a:t>
            </a:r>
            <a:endParaRPr lang="it-IT" sz="1200">
              <a:latin typeface="Calibri"/>
              <a:ea typeface="Calibri"/>
              <a:cs typeface="Calibri"/>
            </a:endParaRPr>
          </a:p>
          <a:p>
            <a:endParaRPr lang="it-IT" sz="1200">
              <a:latin typeface="Calibri"/>
              <a:ea typeface="Roboto"/>
              <a:cs typeface="Roboto"/>
            </a:endParaRPr>
          </a:p>
          <a:p>
            <a:endParaRPr lang="it-IT" sz="1200">
              <a:solidFill>
                <a:srgbClr val="202020"/>
              </a:solidFill>
              <a:latin typeface="Calibri"/>
              <a:cs typeface="Calibri"/>
            </a:endParaRPr>
          </a:p>
          <a:p>
            <a:br>
              <a:rPr lang="en-US"/>
            </a:br>
            <a:endParaRPr lang="en-US"/>
          </a:p>
          <a:p>
            <a:endParaRPr lang="it-IT" sz="1200">
              <a:effectLst/>
              <a:latin typeface="+mn-lt"/>
              <a:ea typeface="Roboto"/>
              <a:cs typeface="Roboto"/>
            </a:endParaRPr>
          </a:p>
        </p:txBody>
      </p:sp>
      <p:sp>
        <p:nvSpPr>
          <p:cNvPr id="2" name="Google Shape;245;p6">
            <a:extLst>
              <a:ext uri="{FF2B5EF4-FFF2-40B4-BE49-F238E27FC236}">
                <a16:creationId xmlns:a16="http://schemas.microsoft.com/office/drawing/2014/main" id="{1C79EF0F-0610-D7D7-699F-4EC0C440A21B}"/>
              </a:ext>
            </a:extLst>
          </p:cNvPr>
          <p:cNvSpPr/>
          <p:nvPr/>
        </p:nvSpPr>
        <p:spPr>
          <a:xfrm rot="5400000">
            <a:off x="4571575" y="1450988"/>
            <a:ext cx="136497" cy="7487920"/>
          </a:xfrm>
          <a:prstGeom prst="rect">
            <a:avLst/>
          </a:prstGeom>
          <a:solidFill>
            <a:srgbClr val="D91A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Anello 10">
            <a:extLst>
              <a:ext uri="{FF2B5EF4-FFF2-40B4-BE49-F238E27FC236}">
                <a16:creationId xmlns:a16="http://schemas.microsoft.com/office/drawing/2014/main" id="{8F6548C0-21AE-0B31-7A84-85C61936A4DC}"/>
              </a:ext>
            </a:extLst>
          </p:cNvPr>
          <p:cNvSpPr/>
          <p:nvPr/>
        </p:nvSpPr>
        <p:spPr>
          <a:xfrm>
            <a:off x="8610600" y="4598954"/>
            <a:ext cx="621030" cy="621030"/>
          </a:xfrm>
          <a:prstGeom prst="donut">
            <a:avLst/>
          </a:prstGeom>
          <a:solidFill>
            <a:srgbClr val="D91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Estrella: 10 puntas 11">
            <a:extLst>
              <a:ext uri="{FF2B5EF4-FFF2-40B4-BE49-F238E27FC236}">
                <a16:creationId xmlns:a16="http://schemas.microsoft.com/office/drawing/2014/main" id="{29F1A19B-BD32-386B-E9D7-BB3386CFE144}"/>
              </a:ext>
            </a:extLst>
          </p:cNvPr>
          <p:cNvSpPr/>
          <p:nvPr/>
        </p:nvSpPr>
        <p:spPr>
          <a:xfrm>
            <a:off x="9455630" y="517713"/>
            <a:ext cx="2163921" cy="2163923"/>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573892">
              <a:srgbClr val="81CBD1">
                <a:alpha val="33000"/>
              </a:srgbClr>
            </a:glow>
            <a:softEdge rad="301653"/>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strella: 10 puntas 11">
            <a:extLst>
              <a:ext uri="{FF2B5EF4-FFF2-40B4-BE49-F238E27FC236}">
                <a16:creationId xmlns:a16="http://schemas.microsoft.com/office/drawing/2014/main" id="{E6D9145A-F8B3-297E-AB54-9A04D34C1D7B}"/>
              </a:ext>
            </a:extLst>
          </p:cNvPr>
          <p:cNvSpPr/>
          <p:nvPr/>
        </p:nvSpPr>
        <p:spPr>
          <a:xfrm>
            <a:off x="-1812268" y="965738"/>
            <a:ext cx="2405931" cy="2673822"/>
          </a:xfrm>
          <a:prstGeom prst="star10">
            <a:avLst>
              <a:gd name="adj" fmla="val 28754"/>
              <a:gd name="hf" fmla="val 105146"/>
            </a:avLst>
          </a:prstGeom>
          <a:gradFill flip="none" rotWithShape="1">
            <a:gsLst>
              <a:gs pos="100000">
                <a:schemeClr val="bg1"/>
              </a:gs>
              <a:gs pos="1000">
                <a:schemeClr val="bg1"/>
              </a:gs>
            </a:gsLst>
            <a:lin ang="18900000" scaled="1"/>
            <a:tileRect/>
          </a:gradFill>
          <a:ln>
            <a:noFill/>
          </a:ln>
          <a:effectLst>
            <a:glow rad="1103208">
              <a:srgbClr val="D91A2A">
                <a:alpha val="33000"/>
              </a:srgbClr>
            </a:glow>
            <a:softEdge rad="400550"/>
          </a:effectLst>
          <a:scene3d>
            <a:camera prst="orthographicFront">
              <a:rot lat="600000" lon="0" rev="0"/>
            </a:camera>
            <a:lightRig rig="glow"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Google Shape;2952;p64">
            <a:extLst>
              <a:ext uri="{FF2B5EF4-FFF2-40B4-BE49-F238E27FC236}">
                <a16:creationId xmlns:a16="http://schemas.microsoft.com/office/drawing/2014/main" id="{C158C207-8D0F-C207-36CF-320DA49EB3EB}"/>
              </a:ext>
            </a:extLst>
          </p:cNvPr>
          <p:cNvSpPr/>
          <p:nvPr/>
        </p:nvSpPr>
        <p:spPr>
          <a:xfrm flipH="1">
            <a:off x="794160" y="2136949"/>
            <a:ext cx="204207" cy="323277"/>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 name="Google Shape;7568;p75">
            <a:extLst>
              <a:ext uri="{FF2B5EF4-FFF2-40B4-BE49-F238E27FC236}">
                <a16:creationId xmlns:a16="http://schemas.microsoft.com/office/drawing/2014/main" id="{D7FAA3EB-F23D-BB30-E62B-3DB5A68D79A5}"/>
              </a:ext>
            </a:extLst>
          </p:cNvPr>
          <p:cNvGrpSpPr/>
          <p:nvPr/>
        </p:nvGrpSpPr>
        <p:grpSpPr>
          <a:xfrm>
            <a:off x="497974" y="485975"/>
            <a:ext cx="1008351" cy="972607"/>
            <a:chOff x="-3768700" y="3253275"/>
            <a:chExt cx="301850" cy="291150"/>
          </a:xfrm>
          <a:solidFill>
            <a:srgbClr val="D91A2A"/>
          </a:solidFill>
        </p:grpSpPr>
        <p:sp>
          <p:nvSpPr>
            <p:cNvPr id="30" name="Google Shape;7569;p75">
              <a:extLst>
                <a:ext uri="{FF2B5EF4-FFF2-40B4-BE49-F238E27FC236}">
                  <a16:creationId xmlns:a16="http://schemas.microsoft.com/office/drawing/2014/main" id="{1CBC0E4C-F922-CB86-DA79-32ABCA5FF843}"/>
                </a:ext>
              </a:extLst>
            </p:cNvPr>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7570;p75">
              <a:extLst>
                <a:ext uri="{FF2B5EF4-FFF2-40B4-BE49-F238E27FC236}">
                  <a16:creationId xmlns:a16="http://schemas.microsoft.com/office/drawing/2014/main" id="{962FBBBC-7764-D35F-16AE-F76948F777C5}"/>
                </a:ext>
              </a:extLst>
            </p:cNvPr>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7571;p75">
              <a:extLst>
                <a:ext uri="{FF2B5EF4-FFF2-40B4-BE49-F238E27FC236}">
                  <a16:creationId xmlns:a16="http://schemas.microsoft.com/office/drawing/2014/main" id="{AC23A0A1-7729-E76D-49B3-70F814A39431}"/>
                </a:ext>
              </a:extLst>
            </p:cNvPr>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638;p69">
            <a:extLst>
              <a:ext uri="{FF2B5EF4-FFF2-40B4-BE49-F238E27FC236}">
                <a16:creationId xmlns:a16="http://schemas.microsoft.com/office/drawing/2014/main" id="{7C7D3856-E7AE-5EF5-901C-2498C673013F}"/>
              </a:ext>
            </a:extLst>
          </p:cNvPr>
          <p:cNvSpPr/>
          <p:nvPr/>
        </p:nvSpPr>
        <p:spPr>
          <a:xfrm>
            <a:off x="720286" y="2793221"/>
            <a:ext cx="356228" cy="368985"/>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D91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nvGrpSpPr>
          <p:cNvPr id="6" name="Google Shape;5450;p71">
            <a:extLst>
              <a:ext uri="{FF2B5EF4-FFF2-40B4-BE49-F238E27FC236}">
                <a16:creationId xmlns:a16="http://schemas.microsoft.com/office/drawing/2014/main" id="{983D9EB0-4C5A-655F-66BE-1632FE46FBDB}"/>
              </a:ext>
            </a:extLst>
          </p:cNvPr>
          <p:cNvGrpSpPr/>
          <p:nvPr/>
        </p:nvGrpSpPr>
        <p:grpSpPr>
          <a:xfrm>
            <a:off x="717295" y="3638301"/>
            <a:ext cx="362528" cy="364224"/>
            <a:chOff x="-64406125" y="3362225"/>
            <a:chExt cx="318225" cy="314800"/>
          </a:xfrm>
          <a:solidFill>
            <a:srgbClr val="D91A2A"/>
          </a:solidFill>
        </p:grpSpPr>
        <p:sp>
          <p:nvSpPr>
            <p:cNvPr id="7" name="Google Shape;5451;p71">
              <a:extLst>
                <a:ext uri="{FF2B5EF4-FFF2-40B4-BE49-F238E27FC236}">
                  <a16:creationId xmlns:a16="http://schemas.microsoft.com/office/drawing/2014/main" id="{A1F51C56-F6EE-BB30-74AF-3BC37180D790}"/>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452;p71">
              <a:extLst>
                <a:ext uri="{FF2B5EF4-FFF2-40B4-BE49-F238E27FC236}">
                  <a16:creationId xmlns:a16="http://schemas.microsoft.com/office/drawing/2014/main" id="{6666628D-3BA0-D912-0191-77A104DFD7A2}"/>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9885828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8ab7dcf-7cfe-46ad-bcb6-9547da70cf1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FF70CB4C539C24E91FC440223AC791A" ma:contentTypeVersion="18" ma:contentTypeDescription="Creare un nuovo documento." ma:contentTypeScope="" ma:versionID="f01ea96245bc64cbc7e5142fec11b064">
  <xsd:schema xmlns:xsd="http://www.w3.org/2001/XMLSchema" xmlns:xs="http://www.w3.org/2001/XMLSchema" xmlns:p="http://schemas.microsoft.com/office/2006/metadata/properties" xmlns:ns3="c8ab7dcf-7cfe-46ad-bcb6-9547da70cf1b" xmlns:ns4="3fdb803b-0369-4112-8353-a18e80db3c95" targetNamespace="http://schemas.microsoft.com/office/2006/metadata/properties" ma:root="true" ma:fieldsID="391324e11b4f63fa82b764204a3e9b4a" ns3:_="" ns4:_="">
    <xsd:import namespace="c8ab7dcf-7cfe-46ad-bcb6-9547da70cf1b"/>
    <xsd:import namespace="3fdb803b-0369-4112-8353-a18e80db3c9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b7dcf-7cfe-46ad-bcb6-9547da70c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Location" ma:index="15" nillable="true" ma:displayName="Location" ma:description="" ma:indexed="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db803b-0369-4112-8353-a18e80db3c95"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element name="SharingHintHash" ma:index="18"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A27A4E-B5A5-4A09-8DE0-9E15FC449E4A}">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8ab7dcf-7cfe-46ad-bcb6-9547da70cf1b"/>
    <ds:schemaRef ds:uri="http://purl.org/dc/terms/"/>
    <ds:schemaRef ds:uri="3fdb803b-0369-4112-8353-a18e80db3c95"/>
    <ds:schemaRef ds:uri="http://www.w3.org/XML/1998/namespace"/>
    <ds:schemaRef ds:uri="http://purl.org/dc/dcmitype/"/>
  </ds:schemaRefs>
</ds:datastoreItem>
</file>

<file path=customXml/itemProps2.xml><?xml version="1.0" encoding="utf-8"?>
<ds:datastoreItem xmlns:ds="http://schemas.openxmlformats.org/officeDocument/2006/customXml" ds:itemID="{1E3DD869-9398-4DAF-810C-6ACE6DE2EC56}">
  <ds:schemaRefs>
    <ds:schemaRef ds:uri="http://schemas.microsoft.com/sharepoint/v3/contenttype/forms"/>
  </ds:schemaRefs>
</ds:datastoreItem>
</file>

<file path=customXml/itemProps3.xml><?xml version="1.0" encoding="utf-8"?>
<ds:datastoreItem xmlns:ds="http://schemas.openxmlformats.org/officeDocument/2006/customXml" ds:itemID="{1151EC62-8E0B-4B61-9ACA-8251370E62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b7dcf-7cfe-46ad-bcb6-9547da70cf1b"/>
    <ds:schemaRef ds:uri="3fdb803b-0369-4112-8353-a18e80db3c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3061</Words>
  <Application>Microsoft Office PowerPoint</Application>
  <PresentationFormat>Presentazione su schermo (16:9)</PresentationFormat>
  <Paragraphs>293</Paragraphs>
  <Slides>18</Slides>
  <Notes>17</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18</vt:i4>
      </vt:variant>
    </vt:vector>
  </HeadingPairs>
  <TitlesOfParts>
    <vt:vector size="30" baseType="lpstr">
      <vt:lpstr>Calibri Light</vt:lpstr>
      <vt:lpstr>Arial</vt:lpstr>
      <vt:lpstr>Roboto</vt:lpstr>
      <vt:lpstr>Trebuchet MS</vt:lpstr>
      <vt:lpstr>Bebas Neue Regular</vt:lpstr>
      <vt:lpstr>Calibri</vt:lpstr>
      <vt:lpstr>inherit</vt:lpstr>
      <vt:lpstr>Chivo</vt:lpstr>
      <vt:lpstr>Bebas Neue</vt:lpstr>
      <vt:lpstr>DM Serif Display</vt:lpstr>
      <vt:lpstr>Fira Sans Black</vt:lpstr>
      <vt:lpstr>Tema di Office</vt:lpstr>
      <vt:lpstr>ANIMATED INTRO FOR SOCIAL MEDIA PLATFORMS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ANIMATED INTRO FOR SOCIAL MEDIA PLATFORMS</dc:title>
  <dc:creator>Utente</dc:creator>
  <cp:lastModifiedBy>Manuela Garini</cp:lastModifiedBy>
  <cp:revision>122</cp:revision>
  <cp:lastPrinted>2024-01-30T09:09:36Z</cp:lastPrinted>
  <dcterms:created xsi:type="dcterms:W3CDTF">2021-10-12T08:06:43Z</dcterms:created>
  <dcterms:modified xsi:type="dcterms:W3CDTF">2026-04-17T06:54:35Z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0x010100AFF70CB4C539C24E91FC440223AC791A</vt:lpwstr>
  </property>
</Properties>
</file>