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Lst>
  <p:notesMasterIdLst>
    <p:notesMasterId r:id="rId28"/>
  </p:notesMasterIdLst>
  <p:sldIdLst>
    <p:sldId id="256" r:id="rId5"/>
    <p:sldId id="303" r:id="rId6"/>
    <p:sldId id="1025" r:id="rId7"/>
    <p:sldId id="1039" r:id="rId8"/>
    <p:sldId id="1040" r:id="rId9"/>
    <p:sldId id="1038" r:id="rId10"/>
    <p:sldId id="1037" r:id="rId11"/>
    <p:sldId id="1036" r:id="rId12"/>
    <p:sldId id="939" r:id="rId13"/>
    <p:sldId id="1035" r:id="rId14"/>
    <p:sldId id="1033" r:id="rId15"/>
    <p:sldId id="1020" r:id="rId16"/>
    <p:sldId id="1026" r:id="rId17"/>
    <p:sldId id="979" r:id="rId18"/>
    <p:sldId id="1027" r:id="rId19"/>
    <p:sldId id="1022" r:id="rId20"/>
    <p:sldId id="1021" r:id="rId21"/>
    <p:sldId id="1023" r:id="rId22"/>
    <p:sldId id="1032" r:id="rId23"/>
    <p:sldId id="1031" r:id="rId24"/>
    <p:sldId id="993" r:id="rId25"/>
    <p:sldId id="984" r:id="rId26"/>
    <p:sldId id="1028" r:id="rId27"/>
  </p:sldIdLst>
  <p:sldSz cx="9144000" cy="5143500" type="screen16x9"/>
  <p:notesSz cx="6819900" cy="9918700"/>
  <p:embeddedFontLs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Fira Sans Black" panose="020B0604020202020204" charset="0"/>
      <p:bold r:id="rId35"/>
      <p:italic r:id="rId36"/>
      <p:boldItalic r:id="rId37"/>
    </p:embeddedFont>
    <p:embeddedFont>
      <p:font typeface="Roboto" panose="020B0604020202020204" charset="0"/>
      <p:regular r:id="rId38"/>
      <p:bold r:id="rId39"/>
      <p:italic r:id="rId40"/>
      <p:boldItalic r:id="rId41"/>
    </p:embeddedFont>
    <p:embeddedFont>
      <p:font typeface="Trebuchet MS" panose="020B0603020202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29" userDrawn="1">
          <p15:clr>
            <a:srgbClr val="A4A3A4"/>
          </p15:clr>
        </p15:guide>
        <p15:guide id="2" orient="horz" pos="2709" userDrawn="1">
          <p15:clr>
            <a:srgbClr val="A4A3A4"/>
          </p15:clr>
        </p15:guide>
        <p15:guide id="3" pos="1587" userDrawn="1">
          <p15:clr>
            <a:srgbClr val="A4A3A4"/>
          </p15:clr>
        </p15:guide>
        <p15:guide id="4" orient="horz" pos="2051" userDrawn="1">
          <p15:clr>
            <a:srgbClr val="A4A3A4"/>
          </p15:clr>
        </p15:guide>
        <p15:guide id="5" pos="1111" userDrawn="1">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169" roundtripDataSignature="AMtx7mjuLEV5YkJYNGG8J4J2A5gUncHF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1A2A"/>
    <a:srgbClr val="81CB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2E1586-106F-91EA-0E06-16496946FF04}" v="355" dt="2026-05-08T07:22:18.052"/>
  </p1510:revLst>
</p1510:revInfo>
</file>

<file path=ppt/tableStyles.xml><?xml version="1.0" encoding="utf-8"?>
<a:tblStyleLst xmlns:a="http://schemas.openxmlformats.org/drawingml/2006/main" def="{17603406-FA06-4DD6-A561-E7EF3DCCCF18}">
  <a:tblStyle styleId="{17603406-FA06-4DD6-A561-E7EF3DCCCF18}"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752DA06-C1A1-43C4-87DD-790B3C3F5AC0}"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82"/>
      </p:cViewPr>
      <p:guideLst>
        <p:guide orient="horz" pos="1529"/>
        <p:guide orient="horz" pos="2709"/>
        <p:guide pos="1587"/>
        <p:guide orient="horz" pos="2051"/>
        <p:guide pos="111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font" Target="fonts/font1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170"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font" Target="fonts/font13.fntdata"/><Relationship Id="rId17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7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font" Target="fonts/font16.fntdata"/><Relationship Id="rId169"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172" Type="http://schemas.openxmlformats.org/officeDocument/2006/relationships/theme" Target="theme/theme1.xml"/><Relationship Id="rId8" Type="http://schemas.openxmlformats.org/officeDocument/2006/relationships/slide" Target="slides/slide4.xml"/><Relationship Id="rId1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55290" cy="497657"/>
          </a:xfrm>
          <a:prstGeom prst="rect">
            <a:avLst/>
          </a:prstGeom>
          <a:noFill/>
          <a:ln>
            <a:noFill/>
          </a:ln>
        </p:spPr>
        <p:txBody>
          <a:bodyPr spcFirstLastPara="1" wrap="square" lIns="95622" tIns="47798" rIns="95622" bIns="47798"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63032" y="0"/>
            <a:ext cx="2955290" cy="497657"/>
          </a:xfrm>
          <a:prstGeom prst="rect">
            <a:avLst/>
          </a:prstGeom>
          <a:noFill/>
          <a:ln>
            <a:noFill/>
          </a:ln>
        </p:spPr>
        <p:txBody>
          <a:bodyPr spcFirstLastPara="1" wrap="square" lIns="95622" tIns="47798" rIns="95622" bIns="47798"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4975" y="1239838"/>
            <a:ext cx="5951538" cy="33480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1990" y="4773374"/>
            <a:ext cx="5455920" cy="3905488"/>
          </a:xfrm>
          <a:prstGeom prst="rect">
            <a:avLst/>
          </a:prstGeom>
          <a:noFill/>
          <a:ln>
            <a:noFill/>
          </a:ln>
        </p:spPr>
        <p:txBody>
          <a:bodyPr spcFirstLastPara="1" wrap="square" lIns="95622" tIns="47798" rIns="95622" bIns="47798"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1045"/>
            <a:ext cx="2955290" cy="497657"/>
          </a:xfrm>
          <a:prstGeom prst="rect">
            <a:avLst/>
          </a:prstGeom>
          <a:noFill/>
          <a:ln>
            <a:noFill/>
          </a:ln>
        </p:spPr>
        <p:txBody>
          <a:bodyPr spcFirstLastPara="1" wrap="square" lIns="95622" tIns="47798" rIns="95622" bIns="47798"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63032" y="9421045"/>
            <a:ext cx="2955290" cy="497657"/>
          </a:xfrm>
          <a:prstGeom prst="rect">
            <a:avLst/>
          </a:prstGeom>
          <a:noFill/>
          <a:ln>
            <a:noFill/>
          </a:ln>
        </p:spPr>
        <p:txBody>
          <a:bodyPr spcFirstLastPara="1" wrap="square" lIns="95622" tIns="47798" rIns="95622" bIns="47798" anchor="b" anchorCtr="0">
            <a:noAutofit/>
          </a:bodyPr>
          <a:lstStyle/>
          <a:p>
            <a:pPr algn="r">
              <a:buSzPts val="1200"/>
            </a:pPr>
            <a:fld id="{00000000-1234-1234-1234-123412341234}" type="slidenum">
              <a:rPr lang="it-IT" sz="1300" smtClean="0">
                <a:solidFill>
                  <a:schemeClr val="dk1"/>
                </a:solidFill>
                <a:latin typeface="Calibri"/>
                <a:ea typeface="Calibri"/>
                <a:cs typeface="Calibri"/>
                <a:sym typeface="Calibri"/>
              </a:rPr>
              <a:pPr algn="r">
                <a:buSzPts val="1200"/>
              </a:pPr>
              <a:t>‹N›</a:t>
            </a:fld>
            <a:endParaRPr lang="it-IT"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1990" y="4773374"/>
            <a:ext cx="5455920" cy="3905488"/>
          </a:xfrm>
          <a:prstGeom prst="rect">
            <a:avLst/>
          </a:prstGeom>
          <a:noFill/>
          <a:ln>
            <a:noFill/>
          </a:ln>
        </p:spPr>
        <p:txBody>
          <a:bodyPr spcFirstLastPara="1" wrap="square" lIns="95622" tIns="47798" rIns="95622" bIns="47798" anchor="t" anchorCtr="0">
            <a:noAutofit/>
          </a:bodyPr>
          <a:lstStyle/>
          <a:p>
            <a:pPr marL="0" indent="0"/>
            <a:endParaRPr/>
          </a:p>
        </p:txBody>
      </p:sp>
      <p:sp>
        <p:nvSpPr>
          <p:cNvPr id="85" name="Google Shape;85;p1:notes"/>
          <p:cNvSpPr>
            <a:spLocks noGrp="1" noRot="1" noChangeAspect="1"/>
          </p:cNvSpPr>
          <p:nvPr>
            <p:ph type="sldImg" idx="2"/>
          </p:nvPr>
        </p:nvSpPr>
        <p:spPr>
          <a:xfrm>
            <a:off x="434975" y="1239838"/>
            <a:ext cx="5951538" cy="33480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2E567227-A235-DA25-710F-CC9A60986630}"/>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082B654D-0FBE-75DC-77C7-5F4296EC2330}"/>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71A2D535-FE58-5544-F7D7-F2AF3E48C8A1}"/>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9182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1BA5CFB0-36DC-2C44-6C51-6EA22D1C0877}"/>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2390F645-3FBB-158F-F577-8DE39E7AFF01}"/>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D2492669-4A34-95B2-28CF-1C9E081D42CD}"/>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4676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1BA5CFB0-36DC-2C44-6C51-6EA22D1C0877}"/>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2390F645-3FBB-158F-F577-8DE39E7AFF01}"/>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D2492669-4A34-95B2-28CF-1C9E081D42CD}"/>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0857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8B67C7EE-1C42-30FF-62B5-AB33A66F1B2B}"/>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176823DF-8BE5-1BDB-2B16-5AAD99842DAA}"/>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0F1D5A5D-27B6-0019-18AC-F55B8184863C}"/>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881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8B67C7EE-1C42-30FF-62B5-AB33A66F1B2B}"/>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176823DF-8BE5-1BDB-2B16-5AAD99842DAA}"/>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0F1D5A5D-27B6-0019-18AC-F55B8184863C}"/>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9274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8B67C7EE-1C42-30FF-62B5-AB33A66F1B2B}"/>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176823DF-8BE5-1BDB-2B16-5AAD99842DAA}"/>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0F1D5A5D-27B6-0019-18AC-F55B8184863C}"/>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62055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8B67C7EE-1C42-30FF-62B5-AB33A66F1B2B}"/>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176823DF-8BE5-1BDB-2B16-5AAD99842DAA}"/>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0F1D5A5D-27B6-0019-18AC-F55B8184863C}"/>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9776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8B67C7EE-1C42-30FF-62B5-AB33A66F1B2B}"/>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176823DF-8BE5-1BDB-2B16-5AAD99842DAA}"/>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0F1D5A5D-27B6-0019-18AC-F55B8184863C}"/>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63571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AB0B3873-3D9D-DF7D-B113-32965C4BA84C}"/>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7A76EB5A-AC80-2D4E-0A16-460D4F1CAA87}"/>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7CE7043A-DD62-E1F2-62DA-DC6A082E6048}"/>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3157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C577042D-9044-2766-0DFE-C64230023410}"/>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FCFDE928-87FD-E3D4-7241-5B5A0E6DB084}"/>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2F0EBE22-96B1-F33B-238A-C3821E39078E}"/>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45352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5FB60AEB-7C68-DAAD-EC87-D967EC46C0CF}"/>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5AF89F45-E500-7E23-663C-0F73420457B4}"/>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95E82BF0-0924-83AF-BCC1-9139764300FB}"/>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710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75A5356B-D57D-C34B-8ADD-E316DFFE793B}"/>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9D034D86-C2EB-1EF5-6118-7B39FB3C4780}"/>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C2E3CECD-1D00-F025-01AE-9A44058790CE}"/>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8834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4E6E5447-81FD-1989-9C3C-0A5E34DFF828}"/>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4E06B6F5-09BB-F260-F20F-C01D5343D5CB}"/>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7722FD6D-AAEB-A0B3-76C5-9D9E872B1334}"/>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999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75A5356B-D57D-C34B-8ADD-E316DFFE793B}"/>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9D034D86-C2EB-1EF5-6118-7B39FB3C4780}"/>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C2E3CECD-1D00-F025-01AE-9A44058790CE}"/>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3237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B38FEA47-2869-E48C-5F4E-4B48E69D2193}"/>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9D3E399A-8B2B-7E9E-1DF2-78B6A5259F47}"/>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BAC9A295-ABCD-5D76-F8F7-4D68F9233D63}"/>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6239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0BCE54E0-767F-4565-1CE4-A1486981A9AA}"/>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60704DBC-E96F-0506-8EB2-283E33F7B6CD}"/>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4C60B83F-C0FF-E811-DB20-01FA48F3EB7D}"/>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9727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816D30EA-44BF-069E-FC6F-AF8833F881ED}"/>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8F28BD31-7C15-9E22-EFBA-263129EE0A09}"/>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9D8FD71B-150C-ECA1-5407-A6C0A52F8F16}"/>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1400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500A1C87-2BCB-215B-D4CE-24C83A49AAF7}"/>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CF3642E1-4B8B-FD2D-D709-304368575D1F}"/>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540F2028-753E-FB8E-98CA-AB486F05C108}"/>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25089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02D6F7A4-55A3-DED8-8C6A-3714A28EE7AD}"/>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487A85DB-7ACB-B804-FC67-74DA7A4953A2}"/>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17986594-B84C-F033-B6AE-F817F2FF32A2}"/>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5932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0285EACF-4224-3A86-A266-9B4044288D1A}"/>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22A1C451-4ADF-1FCB-4796-B3E4A43E7375}"/>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C1162FC1-E7AD-C611-E490-70ACF5E5D49E}"/>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34600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BA1F1076-40FC-E2A4-24D0-DE5506361BE7}"/>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1B5EA9F1-0CCF-6AE7-7EA2-23A90781C41E}"/>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0F6EAE95-C4E9-7E95-4508-ED1C94215A22}"/>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8131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CE1F90-08FA-D54A-3D09-FB705A1F06AB}"/>
              </a:ext>
            </a:extLst>
          </p:cNvPr>
          <p:cNvSpPr>
            <a:spLocks noGrp="1"/>
          </p:cNvSpPr>
          <p:nvPr>
            <p:ph type="ctrTitle"/>
          </p:nvPr>
        </p:nvSpPr>
        <p:spPr>
          <a:xfrm>
            <a:off x="1143000" y="841772"/>
            <a:ext cx="6858000" cy="17907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86F1449-99D2-1DBE-7610-229CBFD0395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50250C8-EEA9-4FC2-84B6-88E2880A90F3}"/>
              </a:ext>
            </a:extLst>
          </p:cNvPr>
          <p:cNvSpPr>
            <a:spLocks noGrp="1"/>
          </p:cNvSpPr>
          <p:nvPr>
            <p:ph type="dt" sz="half" idx="10"/>
          </p:nvPr>
        </p:nvSpPr>
        <p:spPr/>
        <p:txBody>
          <a:bodyPr/>
          <a:lstStyle/>
          <a:p>
            <a:fld id="{AB9D8D99-890B-D64D-B4E4-467F4E81BD01}" type="datetimeFigureOut">
              <a:rPr lang="it-IT" smtClean="0"/>
              <a:t>08/05/2026</a:t>
            </a:fld>
            <a:endParaRPr lang="it-IT"/>
          </a:p>
        </p:txBody>
      </p:sp>
      <p:sp>
        <p:nvSpPr>
          <p:cNvPr id="5" name="Segnaposto piè di pagina 4">
            <a:extLst>
              <a:ext uri="{FF2B5EF4-FFF2-40B4-BE49-F238E27FC236}">
                <a16:creationId xmlns:a16="http://schemas.microsoft.com/office/drawing/2014/main" id="{88270B4C-5808-F1A4-B785-6F490465DDC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9740023-D5A9-B7EA-9982-7E5035C61CA7}"/>
              </a:ext>
            </a:extLst>
          </p:cNvPr>
          <p:cNvSpPr>
            <a:spLocks noGrp="1"/>
          </p:cNvSpPr>
          <p:nvPr>
            <p:ph type="sldNum" sz="quarter" idx="12"/>
          </p:nvPr>
        </p:nvSpPr>
        <p:spPr/>
        <p:txBody>
          <a:bodyPr/>
          <a:lstStyle/>
          <a:p>
            <a:fld id="{7BD0BA20-6433-AE48-A398-16B585712AA2}" type="slidenum">
              <a:rPr lang="it-IT" smtClean="0"/>
              <a:t>‹N›</a:t>
            </a:fld>
            <a:endParaRPr lang="it-IT"/>
          </a:p>
        </p:txBody>
      </p:sp>
    </p:spTree>
    <p:extLst>
      <p:ext uri="{BB962C8B-B14F-4D97-AF65-F5344CB8AC3E}">
        <p14:creationId xmlns:p14="http://schemas.microsoft.com/office/powerpoint/2010/main" val="198060546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5C5EF2-34EB-CB78-5F6C-01EB9F2B0F5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D3F7841-817E-355C-CCC4-6001123DCFE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23CE8B8-2965-3AC0-10EA-4987E1898AE1}"/>
              </a:ext>
            </a:extLst>
          </p:cNvPr>
          <p:cNvSpPr>
            <a:spLocks noGrp="1"/>
          </p:cNvSpPr>
          <p:nvPr>
            <p:ph type="dt" sz="half" idx="10"/>
          </p:nvPr>
        </p:nvSpPr>
        <p:spPr/>
        <p:txBody>
          <a:bodyPr/>
          <a:lstStyle/>
          <a:p>
            <a:fld id="{AB9D8D99-890B-D64D-B4E4-467F4E81BD01}" type="datetimeFigureOut">
              <a:rPr lang="it-IT" smtClean="0"/>
              <a:t>08/05/2026</a:t>
            </a:fld>
            <a:endParaRPr lang="it-IT"/>
          </a:p>
        </p:txBody>
      </p:sp>
      <p:sp>
        <p:nvSpPr>
          <p:cNvPr id="5" name="Segnaposto piè di pagina 4">
            <a:extLst>
              <a:ext uri="{FF2B5EF4-FFF2-40B4-BE49-F238E27FC236}">
                <a16:creationId xmlns:a16="http://schemas.microsoft.com/office/drawing/2014/main" id="{10ADB430-F6B6-AB20-B557-9A737D0BE29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BFC37C5-C9E2-D338-FC49-05E116D8650D}"/>
              </a:ext>
            </a:extLst>
          </p:cNvPr>
          <p:cNvSpPr>
            <a:spLocks noGrp="1"/>
          </p:cNvSpPr>
          <p:nvPr>
            <p:ph type="sldNum" sz="quarter" idx="12"/>
          </p:nvPr>
        </p:nvSpPr>
        <p:spPr/>
        <p:txBody>
          <a:bodyPr/>
          <a:lstStyle/>
          <a:p>
            <a:fld id="{7BD0BA20-6433-AE48-A398-16B585712AA2}" type="slidenum">
              <a:rPr lang="it-IT" smtClean="0"/>
              <a:t>‹N›</a:t>
            </a:fld>
            <a:endParaRPr lang="it-IT"/>
          </a:p>
        </p:txBody>
      </p:sp>
    </p:spTree>
    <p:extLst>
      <p:ext uri="{BB962C8B-B14F-4D97-AF65-F5344CB8AC3E}">
        <p14:creationId xmlns:p14="http://schemas.microsoft.com/office/powerpoint/2010/main" val="224722025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1B3428D-331B-5DC8-BA64-0DD8DA38DD50}"/>
              </a:ext>
            </a:extLst>
          </p:cNvPr>
          <p:cNvSpPr>
            <a:spLocks noGrp="1"/>
          </p:cNvSpPr>
          <p:nvPr>
            <p:ph type="title" orient="vert"/>
          </p:nvPr>
        </p:nvSpPr>
        <p:spPr>
          <a:xfrm>
            <a:off x="6543675" y="273844"/>
            <a:ext cx="1971675" cy="4358879"/>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B5CC2A7-B430-75FE-7B3A-A100DB37F500}"/>
              </a:ext>
            </a:extLst>
          </p:cNvPr>
          <p:cNvSpPr>
            <a:spLocks noGrp="1"/>
          </p:cNvSpPr>
          <p:nvPr>
            <p:ph type="body" orient="vert" idx="1"/>
          </p:nvPr>
        </p:nvSpPr>
        <p:spPr>
          <a:xfrm>
            <a:off x="628650" y="273844"/>
            <a:ext cx="5800725" cy="435887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A745FBE-7CA5-5052-3BEF-F0DD9D721C92}"/>
              </a:ext>
            </a:extLst>
          </p:cNvPr>
          <p:cNvSpPr>
            <a:spLocks noGrp="1"/>
          </p:cNvSpPr>
          <p:nvPr>
            <p:ph type="dt" sz="half" idx="10"/>
          </p:nvPr>
        </p:nvSpPr>
        <p:spPr/>
        <p:txBody>
          <a:bodyPr/>
          <a:lstStyle/>
          <a:p>
            <a:fld id="{AB9D8D99-890B-D64D-B4E4-467F4E81BD01}" type="datetimeFigureOut">
              <a:rPr lang="it-IT" smtClean="0"/>
              <a:t>08/05/2026</a:t>
            </a:fld>
            <a:endParaRPr lang="it-IT"/>
          </a:p>
        </p:txBody>
      </p:sp>
      <p:sp>
        <p:nvSpPr>
          <p:cNvPr id="5" name="Segnaposto piè di pagina 4">
            <a:extLst>
              <a:ext uri="{FF2B5EF4-FFF2-40B4-BE49-F238E27FC236}">
                <a16:creationId xmlns:a16="http://schemas.microsoft.com/office/drawing/2014/main" id="{24FA0753-ECF5-FA92-CAA3-44816E5959F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835F9E8-F0B5-0B3D-E872-1C240484DEC2}"/>
              </a:ext>
            </a:extLst>
          </p:cNvPr>
          <p:cNvSpPr>
            <a:spLocks noGrp="1"/>
          </p:cNvSpPr>
          <p:nvPr>
            <p:ph type="sldNum" sz="quarter" idx="12"/>
          </p:nvPr>
        </p:nvSpPr>
        <p:spPr/>
        <p:txBody>
          <a:bodyPr/>
          <a:lstStyle/>
          <a:p>
            <a:fld id="{7BD0BA20-6433-AE48-A398-16B585712AA2}" type="slidenum">
              <a:rPr lang="it-IT" smtClean="0"/>
              <a:t>‹N›</a:t>
            </a:fld>
            <a:endParaRPr lang="it-IT"/>
          </a:p>
        </p:txBody>
      </p:sp>
    </p:spTree>
    <p:extLst>
      <p:ext uri="{BB962C8B-B14F-4D97-AF65-F5344CB8AC3E}">
        <p14:creationId xmlns:p14="http://schemas.microsoft.com/office/powerpoint/2010/main" val="286363453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8"/>
        <p:cNvGrpSpPr/>
        <p:nvPr/>
      </p:nvGrpSpPr>
      <p:grpSpPr>
        <a:xfrm>
          <a:off x="0" y="0"/>
          <a:ext cx="0" cy="0"/>
          <a:chOff x="0" y="0"/>
          <a:chExt cx="0" cy="0"/>
        </a:xfrm>
      </p:grpSpPr>
      <p:sp>
        <p:nvSpPr>
          <p:cNvPr id="29" name="Google Shape;29;p45"/>
          <p:cNvSpPr txBox="1">
            <a:spLocks noGrp="1"/>
          </p:cNvSpPr>
          <p:nvPr>
            <p:ph type="title"/>
          </p:nvPr>
        </p:nvSpPr>
        <p:spPr>
          <a:xfrm>
            <a:off x="723900" y="2131872"/>
            <a:ext cx="7696200" cy="1219314"/>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7500"/>
              <a:buFont typeface="DM Serif Display"/>
              <a:buNone/>
              <a:defRPr sz="6000" b="0">
                <a:latin typeface="Bebas Neue Regular"/>
                <a:ea typeface="Bebas Neue Regular"/>
                <a:cs typeface="Bebas Neue Regular"/>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5"/>
          <p:cNvSpPr txBox="1">
            <a:spLocks noGrp="1"/>
          </p:cNvSpPr>
          <p:nvPr>
            <p:ph type="body" idx="1"/>
          </p:nvPr>
        </p:nvSpPr>
        <p:spPr>
          <a:xfrm>
            <a:off x="723900" y="3259749"/>
            <a:ext cx="7696200" cy="468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chemeClr val="dk1"/>
              </a:buClr>
              <a:buSzPts val="1800"/>
              <a:buNone/>
              <a:defRPr sz="1800">
                <a:solidFill>
                  <a:schemeClr val="dk1"/>
                </a:solidFill>
                <a:latin typeface="Chivo"/>
                <a:ea typeface="Chivo"/>
                <a:cs typeface="Chivo"/>
                <a:sym typeface="Chivo"/>
              </a:defRPr>
            </a:lvl1pPr>
            <a:lvl2pPr marL="914400" lvl="1" indent="-228600" algn="l">
              <a:lnSpc>
                <a:spcPct val="90000"/>
              </a:lnSpc>
              <a:spcBef>
                <a:spcPts val="375"/>
              </a:spcBef>
              <a:spcAft>
                <a:spcPts val="0"/>
              </a:spcAft>
              <a:buClr>
                <a:srgbClr val="FFC988"/>
              </a:buClr>
              <a:buSzPts val="1500"/>
              <a:buNone/>
              <a:defRPr sz="1500">
                <a:solidFill>
                  <a:srgbClr val="FFC988"/>
                </a:solidFill>
              </a:defRPr>
            </a:lvl2pPr>
            <a:lvl3pPr marL="1371600" lvl="2" indent="-228600" algn="l">
              <a:lnSpc>
                <a:spcPct val="90000"/>
              </a:lnSpc>
              <a:spcBef>
                <a:spcPts val="375"/>
              </a:spcBef>
              <a:spcAft>
                <a:spcPts val="0"/>
              </a:spcAft>
              <a:buClr>
                <a:srgbClr val="FFC988"/>
              </a:buClr>
              <a:buSzPts val="1350"/>
              <a:buNone/>
              <a:defRPr sz="1350">
                <a:solidFill>
                  <a:srgbClr val="FFC988"/>
                </a:solidFill>
              </a:defRPr>
            </a:lvl3pPr>
            <a:lvl4pPr marL="1828800" lvl="3" indent="-228600" algn="l">
              <a:lnSpc>
                <a:spcPct val="90000"/>
              </a:lnSpc>
              <a:spcBef>
                <a:spcPts val="375"/>
              </a:spcBef>
              <a:spcAft>
                <a:spcPts val="0"/>
              </a:spcAft>
              <a:buClr>
                <a:srgbClr val="FFC988"/>
              </a:buClr>
              <a:buSzPts val="1200"/>
              <a:buNone/>
              <a:defRPr sz="1200">
                <a:solidFill>
                  <a:srgbClr val="FFC988"/>
                </a:solidFill>
              </a:defRPr>
            </a:lvl4pPr>
            <a:lvl5pPr marL="2286000" lvl="4" indent="-228600" algn="l">
              <a:lnSpc>
                <a:spcPct val="90000"/>
              </a:lnSpc>
              <a:spcBef>
                <a:spcPts val="375"/>
              </a:spcBef>
              <a:spcAft>
                <a:spcPts val="0"/>
              </a:spcAft>
              <a:buClr>
                <a:srgbClr val="FFC988"/>
              </a:buClr>
              <a:buSzPts val="1200"/>
              <a:buNone/>
              <a:defRPr sz="1200">
                <a:solidFill>
                  <a:srgbClr val="FFC988"/>
                </a:solidFill>
              </a:defRPr>
            </a:lvl5pPr>
            <a:lvl6pPr marL="2743200" lvl="5" indent="-228600" algn="l">
              <a:lnSpc>
                <a:spcPct val="90000"/>
              </a:lnSpc>
              <a:spcBef>
                <a:spcPts val="375"/>
              </a:spcBef>
              <a:spcAft>
                <a:spcPts val="0"/>
              </a:spcAft>
              <a:buClr>
                <a:srgbClr val="FFC988"/>
              </a:buClr>
              <a:buSzPts val="1200"/>
              <a:buNone/>
              <a:defRPr sz="1200">
                <a:solidFill>
                  <a:srgbClr val="FFC988"/>
                </a:solidFill>
              </a:defRPr>
            </a:lvl6pPr>
            <a:lvl7pPr marL="3200400" lvl="6" indent="-228600" algn="l">
              <a:lnSpc>
                <a:spcPct val="90000"/>
              </a:lnSpc>
              <a:spcBef>
                <a:spcPts val="375"/>
              </a:spcBef>
              <a:spcAft>
                <a:spcPts val="0"/>
              </a:spcAft>
              <a:buClr>
                <a:srgbClr val="FFC988"/>
              </a:buClr>
              <a:buSzPts val="1200"/>
              <a:buNone/>
              <a:defRPr sz="1200">
                <a:solidFill>
                  <a:srgbClr val="FFC988"/>
                </a:solidFill>
              </a:defRPr>
            </a:lvl7pPr>
            <a:lvl8pPr marL="3657600" lvl="7" indent="-228600" algn="l">
              <a:lnSpc>
                <a:spcPct val="90000"/>
              </a:lnSpc>
              <a:spcBef>
                <a:spcPts val="375"/>
              </a:spcBef>
              <a:spcAft>
                <a:spcPts val="0"/>
              </a:spcAft>
              <a:buClr>
                <a:srgbClr val="FFC988"/>
              </a:buClr>
              <a:buSzPts val="1200"/>
              <a:buNone/>
              <a:defRPr sz="1200">
                <a:solidFill>
                  <a:srgbClr val="FFC988"/>
                </a:solidFill>
              </a:defRPr>
            </a:lvl8pPr>
            <a:lvl9pPr marL="4114800" lvl="8" indent="-228600" algn="l">
              <a:lnSpc>
                <a:spcPct val="90000"/>
              </a:lnSpc>
              <a:spcBef>
                <a:spcPts val="375"/>
              </a:spcBef>
              <a:spcAft>
                <a:spcPts val="0"/>
              </a:spcAft>
              <a:buClr>
                <a:srgbClr val="FFC988"/>
              </a:buClr>
              <a:buSzPts val="1200"/>
              <a:buNone/>
              <a:defRPr sz="1200">
                <a:solidFill>
                  <a:srgbClr val="FFC988"/>
                </a:solidFill>
              </a:defRPr>
            </a:lvl9pPr>
          </a:lstStyle>
          <a:p>
            <a:endParaRPr/>
          </a:p>
        </p:txBody>
      </p:sp>
      <p:sp>
        <p:nvSpPr>
          <p:cNvPr id="31" name="Google Shape;31;p45"/>
          <p:cNvSpPr txBox="1">
            <a:spLocks noGrp="1"/>
          </p:cNvSpPr>
          <p:nvPr>
            <p:ph type="body" idx="2"/>
          </p:nvPr>
        </p:nvSpPr>
        <p:spPr>
          <a:xfrm>
            <a:off x="723900" y="1275625"/>
            <a:ext cx="7696200" cy="83338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chemeClr val="dk1"/>
              </a:buClr>
              <a:buSzPts val="9600"/>
              <a:buNone/>
              <a:defRPr sz="8000" b="0">
                <a:solidFill>
                  <a:schemeClr val="accent2"/>
                </a:solidFill>
                <a:latin typeface="Bebas Neue Regular"/>
                <a:ea typeface="Bebas Neue Regular"/>
                <a:cs typeface="Bebas Neue Regular"/>
                <a:sym typeface="Bebas Neue"/>
              </a:defRPr>
            </a:lvl1pPr>
            <a:lvl2pPr marL="914400" lvl="1" indent="-228600" algn="l">
              <a:lnSpc>
                <a:spcPct val="90000"/>
              </a:lnSpc>
              <a:spcBef>
                <a:spcPts val="375"/>
              </a:spcBef>
              <a:spcAft>
                <a:spcPts val="0"/>
              </a:spcAft>
              <a:buClr>
                <a:srgbClr val="FFC988"/>
              </a:buClr>
              <a:buSzPts val="1500"/>
              <a:buNone/>
              <a:defRPr sz="1500">
                <a:solidFill>
                  <a:srgbClr val="FFC988"/>
                </a:solidFill>
              </a:defRPr>
            </a:lvl2pPr>
            <a:lvl3pPr marL="1371600" lvl="2" indent="-228600" algn="l">
              <a:lnSpc>
                <a:spcPct val="90000"/>
              </a:lnSpc>
              <a:spcBef>
                <a:spcPts val="375"/>
              </a:spcBef>
              <a:spcAft>
                <a:spcPts val="0"/>
              </a:spcAft>
              <a:buClr>
                <a:srgbClr val="FFC988"/>
              </a:buClr>
              <a:buSzPts val="1350"/>
              <a:buNone/>
              <a:defRPr sz="1350">
                <a:solidFill>
                  <a:srgbClr val="FFC988"/>
                </a:solidFill>
              </a:defRPr>
            </a:lvl3pPr>
            <a:lvl4pPr marL="1828800" lvl="3" indent="-228600" algn="l">
              <a:lnSpc>
                <a:spcPct val="90000"/>
              </a:lnSpc>
              <a:spcBef>
                <a:spcPts val="375"/>
              </a:spcBef>
              <a:spcAft>
                <a:spcPts val="0"/>
              </a:spcAft>
              <a:buClr>
                <a:srgbClr val="FFC988"/>
              </a:buClr>
              <a:buSzPts val="1200"/>
              <a:buNone/>
              <a:defRPr sz="1200">
                <a:solidFill>
                  <a:srgbClr val="FFC988"/>
                </a:solidFill>
              </a:defRPr>
            </a:lvl4pPr>
            <a:lvl5pPr marL="2286000" lvl="4" indent="-228600" algn="l">
              <a:lnSpc>
                <a:spcPct val="90000"/>
              </a:lnSpc>
              <a:spcBef>
                <a:spcPts val="375"/>
              </a:spcBef>
              <a:spcAft>
                <a:spcPts val="0"/>
              </a:spcAft>
              <a:buClr>
                <a:srgbClr val="FFC988"/>
              </a:buClr>
              <a:buSzPts val="1200"/>
              <a:buNone/>
              <a:defRPr sz="1200">
                <a:solidFill>
                  <a:srgbClr val="FFC988"/>
                </a:solidFill>
              </a:defRPr>
            </a:lvl5pPr>
            <a:lvl6pPr marL="2743200" lvl="5" indent="-228600" algn="l">
              <a:lnSpc>
                <a:spcPct val="90000"/>
              </a:lnSpc>
              <a:spcBef>
                <a:spcPts val="375"/>
              </a:spcBef>
              <a:spcAft>
                <a:spcPts val="0"/>
              </a:spcAft>
              <a:buClr>
                <a:srgbClr val="FFC988"/>
              </a:buClr>
              <a:buSzPts val="1200"/>
              <a:buNone/>
              <a:defRPr sz="1200">
                <a:solidFill>
                  <a:srgbClr val="FFC988"/>
                </a:solidFill>
              </a:defRPr>
            </a:lvl6pPr>
            <a:lvl7pPr marL="3200400" lvl="6" indent="-228600" algn="l">
              <a:lnSpc>
                <a:spcPct val="90000"/>
              </a:lnSpc>
              <a:spcBef>
                <a:spcPts val="375"/>
              </a:spcBef>
              <a:spcAft>
                <a:spcPts val="0"/>
              </a:spcAft>
              <a:buClr>
                <a:srgbClr val="FFC988"/>
              </a:buClr>
              <a:buSzPts val="1200"/>
              <a:buNone/>
              <a:defRPr sz="1200">
                <a:solidFill>
                  <a:srgbClr val="FFC988"/>
                </a:solidFill>
              </a:defRPr>
            </a:lvl7pPr>
            <a:lvl8pPr marL="3657600" lvl="7" indent="-228600" algn="l">
              <a:lnSpc>
                <a:spcPct val="90000"/>
              </a:lnSpc>
              <a:spcBef>
                <a:spcPts val="375"/>
              </a:spcBef>
              <a:spcAft>
                <a:spcPts val="0"/>
              </a:spcAft>
              <a:buClr>
                <a:srgbClr val="FFC988"/>
              </a:buClr>
              <a:buSzPts val="1200"/>
              <a:buNone/>
              <a:defRPr sz="1200">
                <a:solidFill>
                  <a:srgbClr val="FFC988"/>
                </a:solidFill>
              </a:defRPr>
            </a:lvl8pPr>
            <a:lvl9pPr marL="4114800" lvl="8" indent="-228600" algn="l">
              <a:lnSpc>
                <a:spcPct val="90000"/>
              </a:lnSpc>
              <a:spcBef>
                <a:spcPts val="375"/>
              </a:spcBef>
              <a:spcAft>
                <a:spcPts val="0"/>
              </a:spcAft>
              <a:buClr>
                <a:srgbClr val="FFC988"/>
              </a:buClr>
              <a:buSzPts val="1200"/>
              <a:buNone/>
              <a:defRPr sz="1200">
                <a:solidFill>
                  <a:srgbClr val="FFC988"/>
                </a:solidFill>
              </a:defRPr>
            </a:lvl9pPr>
          </a:lstStyle>
          <a:p>
            <a:endParaRPr/>
          </a:p>
        </p:txBody>
      </p:sp>
    </p:spTree>
    <p:extLst>
      <p:ext uri="{BB962C8B-B14F-4D97-AF65-F5344CB8AC3E}">
        <p14:creationId xmlns:p14="http://schemas.microsoft.com/office/powerpoint/2010/main" val="220532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Google Shape;29;p45">
            <a:extLst>
              <a:ext uri="{FF2B5EF4-FFF2-40B4-BE49-F238E27FC236}">
                <a16:creationId xmlns:a16="http://schemas.microsoft.com/office/drawing/2014/main" id="{27C077E6-D38E-56CE-99C2-F009100EF99C}"/>
              </a:ext>
            </a:extLst>
          </p:cNvPr>
          <p:cNvSpPr txBox="1">
            <a:spLocks noGrp="1"/>
          </p:cNvSpPr>
          <p:nvPr>
            <p:ph type="title"/>
          </p:nvPr>
        </p:nvSpPr>
        <p:spPr>
          <a:xfrm>
            <a:off x="723903" y="2131868"/>
            <a:ext cx="7696203" cy="1219315"/>
          </a:xfrm>
        </p:spPr>
        <p:txBody>
          <a:bodyPr lIns="91421" tIns="45701" rIns="91421" bIns="45701" anchor="b" anchorCtr="1">
            <a:noAutofit/>
          </a:bodyPr>
          <a:lstStyle>
            <a:lvl1pPr algn="ctr">
              <a:defRPr sz="6000">
                <a:latin typeface="Bebas Neue Regular"/>
                <a:ea typeface="Bebas Neue Regular"/>
                <a:cs typeface="Bebas Neue Regular"/>
              </a:defRPr>
            </a:lvl1pPr>
          </a:lstStyle>
          <a:p>
            <a:pPr lvl="0"/>
            <a:endParaRPr lang="it-IT"/>
          </a:p>
        </p:txBody>
      </p:sp>
      <p:sp>
        <p:nvSpPr>
          <p:cNvPr id="3" name="Google Shape;30;p45">
            <a:extLst>
              <a:ext uri="{FF2B5EF4-FFF2-40B4-BE49-F238E27FC236}">
                <a16:creationId xmlns:a16="http://schemas.microsoft.com/office/drawing/2014/main" id="{E5F82BEE-6937-4EAB-4D6B-11ED78C55542}"/>
              </a:ext>
            </a:extLst>
          </p:cNvPr>
          <p:cNvSpPr txBox="1">
            <a:spLocks noGrp="1"/>
          </p:cNvSpPr>
          <p:nvPr>
            <p:ph type="body" idx="4294967295"/>
          </p:nvPr>
        </p:nvSpPr>
        <p:spPr>
          <a:xfrm>
            <a:off x="723903" y="3259744"/>
            <a:ext cx="7696203" cy="468904"/>
          </a:xfrm>
        </p:spPr>
        <p:txBody>
          <a:bodyPr lIns="91421" tIns="45701" rIns="91421" bIns="45701" anchorCtr="1"/>
          <a:lstStyle>
            <a:lvl1pPr marL="457200" indent="-228600" algn="ctr">
              <a:buNone/>
              <a:defRPr sz="1800">
                <a:latin typeface="Chivo"/>
                <a:ea typeface="Chivo"/>
                <a:cs typeface="Chivo"/>
              </a:defRPr>
            </a:lvl1pPr>
          </a:lstStyle>
          <a:p>
            <a:pPr lvl="0"/>
            <a:endParaRPr lang="it-IT"/>
          </a:p>
        </p:txBody>
      </p:sp>
      <p:sp>
        <p:nvSpPr>
          <p:cNvPr id="4" name="Google Shape;31;p45">
            <a:extLst>
              <a:ext uri="{FF2B5EF4-FFF2-40B4-BE49-F238E27FC236}">
                <a16:creationId xmlns:a16="http://schemas.microsoft.com/office/drawing/2014/main" id="{541C5A20-A26B-5993-1B40-6A333D0564B9}"/>
              </a:ext>
            </a:extLst>
          </p:cNvPr>
          <p:cNvSpPr txBox="1">
            <a:spLocks noGrp="1"/>
          </p:cNvSpPr>
          <p:nvPr>
            <p:ph type="body" idx="4294967295"/>
          </p:nvPr>
        </p:nvSpPr>
        <p:spPr>
          <a:xfrm>
            <a:off x="723903" y="1275624"/>
            <a:ext cx="7696203" cy="833384"/>
          </a:xfrm>
        </p:spPr>
        <p:txBody>
          <a:bodyPr lIns="91421" tIns="45701" rIns="91421" bIns="45701" anchorCtr="1">
            <a:noAutofit/>
          </a:bodyPr>
          <a:lstStyle>
            <a:lvl1pPr marL="457200" indent="-228600" algn="ctr">
              <a:buNone/>
              <a:defRPr sz="8000">
                <a:solidFill>
                  <a:srgbClr val="ED7D31"/>
                </a:solidFill>
                <a:latin typeface="Bebas Neue Regular"/>
                <a:ea typeface="Bebas Neue Regular"/>
                <a:cs typeface="Bebas Neue Regular"/>
              </a:defRPr>
            </a:lvl1pPr>
          </a:lstStyle>
          <a:p>
            <a:pPr lvl="0"/>
            <a:endParaRPr lang="it-IT"/>
          </a:p>
        </p:txBody>
      </p:sp>
    </p:spTree>
    <p:extLst>
      <p:ext uri="{BB962C8B-B14F-4D97-AF65-F5344CB8AC3E}">
        <p14:creationId xmlns:p14="http://schemas.microsoft.com/office/powerpoint/2010/main" val="99342149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9ABCC0-15CF-FF95-F276-1ECDC117CDF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64438E5-77FB-81DB-0AFD-72453D1022D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4D53CEF-DB28-E5A1-A2AF-D8AA617DAC12}"/>
              </a:ext>
            </a:extLst>
          </p:cNvPr>
          <p:cNvSpPr>
            <a:spLocks noGrp="1"/>
          </p:cNvSpPr>
          <p:nvPr>
            <p:ph type="dt" sz="half" idx="10"/>
          </p:nvPr>
        </p:nvSpPr>
        <p:spPr/>
        <p:txBody>
          <a:bodyPr/>
          <a:lstStyle/>
          <a:p>
            <a:fld id="{AB9D8D99-890B-D64D-B4E4-467F4E81BD01}" type="datetimeFigureOut">
              <a:rPr lang="it-IT" smtClean="0"/>
              <a:t>08/05/2026</a:t>
            </a:fld>
            <a:endParaRPr lang="it-IT"/>
          </a:p>
        </p:txBody>
      </p:sp>
      <p:sp>
        <p:nvSpPr>
          <p:cNvPr id="5" name="Segnaposto piè di pagina 4">
            <a:extLst>
              <a:ext uri="{FF2B5EF4-FFF2-40B4-BE49-F238E27FC236}">
                <a16:creationId xmlns:a16="http://schemas.microsoft.com/office/drawing/2014/main" id="{A9A527F2-3EC8-CB7E-35BF-A9A3EC7A9AE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FDAE1E1-5236-3666-CDCB-7C9A9AAFF95A}"/>
              </a:ext>
            </a:extLst>
          </p:cNvPr>
          <p:cNvSpPr>
            <a:spLocks noGrp="1"/>
          </p:cNvSpPr>
          <p:nvPr>
            <p:ph type="sldNum" sz="quarter" idx="12"/>
          </p:nvPr>
        </p:nvSpPr>
        <p:spPr/>
        <p:txBody>
          <a:bodyPr/>
          <a:lstStyle/>
          <a:p>
            <a:fld id="{7BD0BA20-6433-AE48-A398-16B585712AA2}" type="slidenum">
              <a:rPr lang="it-IT" smtClean="0"/>
              <a:t>‹N›</a:t>
            </a:fld>
            <a:endParaRPr lang="it-IT"/>
          </a:p>
        </p:txBody>
      </p:sp>
    </p:spTree>
    <p:extLst>
      <p:ext uri="{BB962C8B-B14F-4D97-AF65-F5344CB8AC3E}">
        <p14:creationId xmlns:p14="http://schemas.microsoft.com/office/powerpoint/2010/main" val="269888621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E452B1-C183-6A33-A45C-F548A684D551}"/>
              </a:ext>
            </a:extLst>
          </p:cNvPr>
          <p:cNvSpPr>
            <a:spLocks noGrp="1"/>
          </p:cNvSpPr>
          <p:nvPr>
            <p:ph type="title"/>
          </p:nvPr>
        </p:nvSpPr>
        <p:spPr>
          <a:xfrm>
            <a:off x="623888" y="1282304"/>
            <a:ext cx="7886700" cy="2139553"/>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E2E4BCF-DE29-2FB0-503E-CB58371FF2D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2DCBB71-837D-76AA-7173-136CAE5D5EB4}"/>
              </a:ext>
            </a:extLst>
          </p:cNvPr>
          <p:cNvSpPr>
            <a:spLocks noGrp="1"/>
          </p:cNvSpPr>
          <p:nvPr>
            <p:ph type="dt" sz="half" idx="10"/>
          </p:nvPr>
        </p:nvSpPr>
        <p:spPr/>
        <p:txBody>
          <a:bodyPr/>
          <a:lstStyle/>
          <a:p>
            <a:fld id="{AB9D8D99-890B-D64D-B4E4-467F4E81BD01}" type="datetimeFigureOut">
              <a:rPr lang="it-IT" smtClean="0"/>
              <a:t>08/05/2026</a:t>
            </a:fld>
            <a:endParaRPr lang="it-IT"/>
          </a:p>
        </p:txBody>
      </p:sp>
      <p:sp>
        <p:nvSpPr>
          <p:cNvPr id="5" name="Segnaposto piè di pagina 4">
            <a:extLst>
              <a:ext uri="{FF2B5EF4-FFF2-40B4-BE49-F238E27FC236}">
                <a16:creationId xmlns:a16="http://schemas.microsoft.com/office/drawing/2014/main" id="{6B78591D-EC2C-DE3B-8285-4153A2BE3AE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AE5C261-70DD-751A-C35C-BDC493E5CD53}"/>
              </a:ext>
            </a:extLst>
          </p:cNvPr>
          <p:cNvSpPr>
            <a:spLocks noGrp="1"/>
          </p:cNvSpPr>
          <p:nvPr>
            <p:ph type="sldNum" sz="quarter" idx="12"/>
          </p:nvPr>
        </p:nvSpPr>
        <p:spPr/>
        <p:txBody>
          <a:bodyPr/>
          <a:lstStyle/>
          <a:p>
            <a:fld id="{7BD0BA20-6433-AE48-A398-16B585712AA2}" type="slidenum">
              <a:rPr lang="it-IT" smtClean="0"/>
              <a:t>‹N›</a:t>
            </a:fld>
            <a:endParaRPr lang="it-IT"/>
          </a:p>
        </p:txBody>
      </p:sp>
    </p:spTree>
    <p:extLst>
      <p:ext uri="{BB962C8B-B14F-4D97-AF65-F5344CB8AC3E}">
        <p14:creationId xmlns:p14="http://schemas.microsoft.com/office/powerpoint/2010/main" val="236307380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B3A6FC-B008-6A4F-C477-B9C1BA6DCD0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07A12D9-E112-F582-F8B8-0B5E7981B2EE}"/>
              </a:ext>
            </a:extLst>
          </p:cNvPr>
          <p:cNvSpPr>
            <a:spLocks noGrp="1"/>
          </p:cNvSpPr>
          <p:nvPr>
            <p:ph sz="half" idx="1"/>
          </p:nvPr>
        </p:nvSpPr>
        <p:spPr>
          <a:xfrm>
            <a:off x="628650" y="1369219"/>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AB658E0-BA0C-20AE-C9CB-210E9271FA49}"/>
              </a:ext>
            </a:extLst>
          </p:cNvPr>
          <p:cNvSpPr>
            <a:spLocks noGrp="1"/>
          </p:cNvSpPr>
          <p:nvPr>
            <p:ph sz="half" idx="2"/>
          </p:nvPr>
        </p:nvSpPr>
        <p:spPr>
          <a:xfrm>
            <a:off x="4629150" y="1369219"/>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BDF6126-B6D7-F9C8-2479-78C978ACE623}"/>
              </a:ext>
            </a:extLst>
          </p:cNvPr>
          <p:cNvSpPr>
            <a:spLocks noGrp="1"/>
          </p:cNvSpPr>
          <p:nvPr>
            <p:ph type="dt" sz="half" idx="10"/>
          </p:nvPr>
        </p:nvSpPr>
        <p:spPr/>
        <p:txBody>
          <a:bodyPr/>
          <a:lstStyle/>
          <a:p>
            <a:fld id="{AB9D8D99-890B-D64D-B4E4-467F4E81BD01}" type="datetimeFigureOut">
              <a:rPr lang="it-IT" smtClean="0"/>
              <a:t>08/05/2026</a:t>
            </a:fld>
            <a:endParaRPr lang="it-IT"/>
          </a:p>
        </p:txBody>
      </p:sp>
      <p:sp>
        <p:nvSpPr>
          <p:cNvPr id="6" name="Segnaposto piè di pagina 5">
            <a:extLst>
              <a:ext uri="{FF2B5EF4-FFF2-40B4-BE49-F238E27FC236}">
                <a16:creationId xmlns:a16="http://schemas.microsoft.com/office/drawing/2014/main" id="{20530CFB-1B8C-766C-E677-FADE650A164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4D05C8F-B987-43C6-6485-267F4F3DAA6D}"/>
              </a:ext>
            </a:extLst>
          </p:cNvPr>
          <p:cNvSpPr>
            <a:spLocks noGrp="1"/>
          </p:cNvSpPr>
          <p:nvPr>
            <p:ph type="sldNum" sz="quarter" idx="12"/>
          </p:nvPr>
        </p:nvSpPr>
        <p:spPr/>
        <p:txBody>
          <a:bodyPr/>
          <a:lstStyle/>
          <a:p>
            <a:fld id="{7BD0BA20-6433-AE48-A398-16B585712AA2}" type="slidenum">
              <a:rPr lang="it-IT" smtClean="0"/>
              <a:t>‹N›</a:t>
            </a:fld>
            <a:endParaRPr lang="it-IT"/>
          </a:p>
        </p:txBody>
      </p:sp>
    </p:spTree>
    <p:extLst>
      <p:ext uri="{BB962C8B-B14F-4D97-AF65-F5344CB8AC3E}">
        <p14:creationId xmlns:p14="http://schemas.microsoft.com/office/powerpoint/2010/main" val="138151225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734401-2DD8-F830-F660-8DF56EEA9A14}"/>
              </a:ext>
            </a:extLst>
          </p:cNvPr>
          <p:cNvSpPr>
            <a:spLocks noGrp="1"/>
          </p:cNvSpPr>
          <p:nvPr>
            <p:ph type="title"/>
          </p:nvPr>
        </p:nvSpPr>
        <p:spPr>
          <a:xfrm>
            <a:off x="629841" y="273844"/>
            <a:ext cx="7886700" cy="994172"/>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E1D7325-0BC7-423F-C09E-F0C5A2A0C87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AB77991-E839-863B-9751-7376CB4E28E4}"/>
              </a:ext>
            </a:extLst>
          </p:cNvPr>
          <p:cNvSpPr>
            <a:spLocks noGrp="1"/>
          </p:cNvSpPr>
          <p:nvPr>
            <p:ph sz="half" idx="2"/>
          </p:nvPr>
        </p:nvSpPr>
        <p:spPr>
          <a:xfrm>
            <a:off x="629842" y="1878806"/>
            <a:ext cx="3868340"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7DA1C16-0519-B084-A56A-F16C0E2C371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63BD247-13DB-4C28-D91E-245F8DD63D4E}"/>
              </a:ext>
            </a:extLst>
          </p:cNvPr>
          <p:cNvSpPr>
            <a:spLocks noGrp="1"/>
          </p:cNvSpPr>
          <p:nvPr>
            <p:ph sz="quarter" idx="4"/>
          </p:nvPr>
        </p:nvSpPr>
        <p:spPr>
          <a:xfrm>
            <a:off x="4629150" y="1878806"/>
            <a:ext cx="3887391"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C89ADB8-2A0E-768C-9444-06011CAE7D76}"/>
              </a:ext>
            </a:extLst>
          </p:cNvPr>
          <p:cNvSpPr>
            <a:spLocks noGrp="1"/>
          </p:cNvSpPr>
          <p:nvPr>
            <p:ph type="dt" sz="half" idx="10"/>
          </p:nvPr>
        </p:nvSpPr>
        <p:spPr/>
        <p:txBody>
          <a:bodyPr/>
          <a:lstStyle/>
          <a:p>
            <a:fld id="{AB9D8D99-890B-D64D-B4E4-467F4E81BD01}" type="datetimeFigureOut">
              <a:rPr lang="it-IT" smtClean="0"/>
              <a:t>08/05/2026</a:t>
            </a:fld>
            <a:endParaRPr lang="it-IT"/>
          </a:p>
        </p:txBody>
      </p:sp>
      <p:sp>
        <p:nvSpPr>
          <p:cNvPr id="8" name="Segnaposto piè di pagina 7">
            <a:extLst>
              <a:ext uri="{FF2B5EF4-FFF2-40B4-BE49-F238E27FC236}">
                <a16:creationId xmlns:a16="http://schemas.microsoft.com/office/drawing/2014/main" id="{DCF6B994-71F5-0AFE-7475-A7953C5AAB1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B37196A-C6F9-F6F0-4E47-BC7FA1290C34}"/>
              </a:ext>
            </a:extLst>
          </p:cNvPr>
          <p:cNvSpPr>
            <a:spLocks noGrp="1"/>
          </p:cNvSpPr>
          <p:nvPr>
            <p:ph type="sldNum" sz="quarter" idx="12"/>
          </p:nvPr>
        </p:nvSpPr>
        <p:spPr/>
        <p:txBody>
          <a:bodyPr/>
          <a:lstStyle/>
          <a:p>
            <a:fld id="{7BD0BA20-6433-AE48-A398-16B585712AA2}" type="slidenum">
              <a:rPr lang="it-IT" smtClean="0"/>
              <a:t>‹N›</a:t>
            </a:fld>
            <a:endParaRPr lang="it-IT"/>
          </a:p>
        </p:txBody>
      </p:sp>
    </p:spTree>
    <p:extLst>
      <p:ext uri="{BB962C8B-B14F-4D97-AF65-F5344CB8AC3E}">
        <p14:creationId xmlns:p14="http://schemas.microsoft.com/office/powerpoint/2010/main" val="265889472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28795B-A544-0E85-8577-FF9C34FA9F0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98463DB-B4E3-8B3C-D4DB-9BAA70D77571}"/>
              </a:ext>
            </a:extLst>
          </p:cNvPr>
          <p:cNvSpPr>
            <a:spLocks noGrp="1"/>
          </p:cNvSpPr>
          <p:nvPr>
            <p:ph type="dt" sz="half" idx="10"/>
          </p:nvPr>
        </p:nvSpPr>
        <p:spPr/>
        <p:txBody>
          <a:bodyPr/>
          <a:lstStyle/>
          <a:p>
            <a:fld id="{AB9D8D99-890B-D64D-B4E4-467F4E81BD01}" type="datetimeFigureOut">
              <a:rPr lang="it-IT" smtClean="0"/>
              <a:t>08/05/2026</a:t>
            </a:fld>
            <a:endParaRPr lang="it-IT"/>
          </a:p>
        </p:txBody>
      </p:sp>
      <p:sp>
        <p:nvSpPr>
          <p:cNvPr id="4" name="Segnaposto piè di pagina 3">
            <a:extLst>
              <a:ext uri="{FF2B5EF4-FFF2-40B4-BE49-F238E27FC236}">
                <a16:creationId xmlns:a16="http://schemas.microsoft.com/office/drawing/2014/main" id="{885EA101-1374-4679-9622-86B397075EC8}"/>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B8A4215-763D-F723-F6E0-42F433B00533}"/>
              </a:ext>
            </a:extLst>
          </p:cNvPr>
          <p:cNvSpPr>
            <a:spLocks noGrp="1"/>
          </p:cNvSpPr>
          <p:nvPr>
            <p:ph type="sldNum" sz="quarter" idx="12"/>
          </p:nvPr>
        </p:nvSpPr>
        <p:spPr/>
        <p:txBody>
          <a:bodyPr/>
          <a:lstStyle/>
          <a:p>
            <a:fld id="{7BD0BA20-6433-AE48-A398-16B585712AA2}" type="slidenum">
              <a:rPr lang="it-IT" smtClean="0"/>
              <a:t>‹N›</a:t>
            </a:fld>
            <a:endParaRPr lang="it-IT"/>
          </a:p>
        </p:txBody>
      </p:sp>
    </p:spTree>
    <p:extLst>
      <p:ext uri="{BB962C8B-B14F-4D97-AF65-F5344CB8AC3E}">
        <p14:creationId xmlns:p14="http://schemas.microsoft.com/office/powerpoint/2010/main" val="282915087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4ACBA2B-5194-AC00-A866-AD9C331655C6}"/>
              </a:ext>
            </a:extLst>
          </p:cNvPr>
          <p:cNvSpPr>
            <a:spLocks noGrp="1"/>
          </p:cNvSpPr>
          <p:nvPr>
            <p:ph type="dt" sz="half" idx="10"/>
          </p:nvPr>
        </p:nvSpPr>
        <p:spPr/>
        <p:txBody>
          <a:bodyPr/>
          <a:lstStyle/>
          <a:p>
            <a:fld id="{AB9D8D99-890B-D64D-B4E4-467F4E81BD01}" type="datetimeFigureOut">
              <a:rPr lang="it-IT" smtClean="0"/>
              <a:t>08/05/2026</a:t>
            </a:fld>
            <a:endParaRPr lang="it-IT"/>
          </a:p>
        </p:txBody>
      </p:sp>
      <p:sp>
        <p:nvSpPr>
          <p:cNvPr id="3" name="Segnaposto piè di pagina 2">
            <a:extLst>
              <a:ext uri="{FF2B5EF4-FFF2-40B4-BE49-F238E27FC236}">
                <a16:creationId xmlns:a16="http://schemas.microsoft.com/office/drawing/2014/main" id="{97D81E76-5731-CA9E-C0BC-0035722EC6E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0F2F493-347C-6D18-4DDB-D8A9E469BF89}"/>
              </a:ext>
            </a:extLst>
          </p:cNvPr>
          <p:cNvSpPr>
            <a:spLocks noGrp="1"/>
          </p:cNvSpPr>
          <p:nvPr>
            <p:ph type="sldNum" sz="quarter" idx="12"/>
          </p:nvPr>
        </p:nvSpPr>
        <p:spPr/>
        <p:txBody>
          <a:bodyPr/>
          <a:lstStyle/>
          <a:p>
            <a:fld id="{7BD0BA20-6433-AE48-A398-16B585712AA2}" type="slidenum">
              <a:rPr lang="it-IT" smtClean="0"/>
              <a:t>‹N›</a:t>
            </a:fld>
            <a:endParaRPr lang="it-IT"/>
          </a:p>
        </p:txBody>
      </p:sp>
    </p:spTree>
    <p:extLst>
      <p:ext uri="{BB962C8B-B14F-4D97-AF65-F5344CB8AC3E}">
        <p14:creationId xmlns:p14="http://schemas.microsoft.com/office/powerpoint/2010/main" val="42868807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A69FB0-FEF9-4A07-D606-6828750C1FBB}"/>
              </a:ext>
            </a:extLst>
          </p:cNvPr>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1A8CE06-5123-256C-9A0E-4D3ED874E6A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59DB8B2-2A5F-1338-0CAB-737E47137DA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B08A3A7-8828-4FB1-0702-7AACB2D1966C}"/>
              </a:ext>
            </a:extLst>
          </p:cNvPr>
          <p:cNvSpPr>
            <a:spLocks noGrp="1"/>
          </p:cNvSpPr>
          <p:nvPr>
            <p:ph type="dt" sz="half" idx="10"/>
          </p:nvPr>
        </p:nvSpPr>
        <p:spPr/>
        <p:txBody>
          <a:bodyPr/>
          <a:lstStyle/>
          <a:p>
            <a:fld id="{AB9D8D99-890B-D64D-B4E4-467F4E81BD01}" type="datetimeFigureOut">
              <a:rPr lang="it-IT" smtClean="0"/>
              <a:t>08/05/2026</a:t>
            </a:fld>
            <a:endParaRPr lang="it-IT"/>
          </a:p>
        </p:txBody>
      </p:sp>
      <p:sp>
        <p:nvSpPr>
          <p:cNvPr id="6" name="Segnaposto piè di pagina 5">
            <a:extLst>
              <a:ext uri="{FF2B5EF4-FFF2-40B4-BE49-F238E27FC236}">
                <a16:creationId xmlns:a16="http://schemas.microsoft.com/office/drawing/2014/main" id="{D68B820B-102B-1FB7-5EB5-6413A963266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7F1E1F9-E825-0053-24F7-103B22EF9F2D}"/>
              </a:ext>
            </a:extLst>
          </p:cNvPr>
          <p:cNvSpPr>
            <a:spLocks noGrp="1"/>
          </p:cNvSpPr>
          <p:nvPr>
            <p:ph type="sldNum" sz="quarter" idx="12"/>
          </p:nvPr>
        </p:nvSpPr>
        <p:spPr/>
        <p:txBody>
          <a:bodyPr/>
          <a:lstStyle/>
          <a:p>
            <a:fld id="{7BD0BA20-6433-AE48-A398-16B585712AA2}" type="slidenum">
              <a:rPr lang="it-IT" smtClean="0"/>
              <a:t>‹N›</a:t>
            </a:fld>
            <a:endParaRPr lang="it-IT"/>
          </a:p>
        </p:txBody>
      </p:sp>
    </p:spTree>
    <p:extLst>
      <p:ext uri="{BB962C8B-B14F-4D97-AF65-F5344CB8AC3E}">
        <p14:creationId xmlns:p14="http://schemas.microsoft.com/office/powerpoint/2010/main" val="27284611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9065E4-3694-BFC8-AD35-1517E5E3DE23}"/>
              </a:ext>
            </a:extLst>
          </p:cNvPr>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0E2A1FA-A011-3965-4E3E-DFED9985DE8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a:extLst>
              <a:ext uri="{FF2B5EF4-FFF2-40B4-BE49-F238E27FC236}">
                <a16:creationId xmlns:a16="http://schemas.microsoft.com/office/drawing/2014/main" id="{1344ADB2-CABB-41E1-EF7C-B4718AD8A51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339E0BC-E3A2-2F9A-4A3D-E697E92B7973}"/>
              </a:ext>
            </a:extLst>
          </p:cNvPr>
          <p:cNvSpPr>
            <a:spLocks noGrp="1"/>
          </p:cNvSpPr>
          <p:nvPr>
            <p:ph type="dt" sz="half" idx="10"/>
          </p:nvPr>
        </p:nvSpPr>
        <p:spPr/>
        <p:txBody>
          <a:bodyPr/>
          <a:lstStyle/>
          <a:p>
            <a:fld id="{AB9D8D99-890B-D64D-B4E4-467F4E81BD01}" type="datetimeFigureOut">
              <a:rPr lang="it-IT" smtClean="0"/>
              <a:t>08/05/2026</a:t>
            </a:fld>
            <a:endParaRPr lang="it-IT"/>
          </a:p>
        </p:txBody>
      </p:sp>
      <p:sp>
        <p:nvSpPr>
          <p:cNvPr id="6" name="Segnaposto piè di pagina 5">
            <a:extLst>
              <a:ext uri="{FF2B5EF4-FFF2-40B4-BE49-F238E27FC236}">
                <a16:creationId xmlns:a16="http://schemas.microsoft.com/office/drawing/2014/main" id="{6BAC781B-BB3A-2640-8BE0-D4F16E683AD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B885F1F-089D-A279-3059-9A7BD1DD83E0}"/>
              </a:ext>
            </a:extLst>
          </p:cNvPr>
          <p:cNvSpPr>
            <a:spLocks noGrp="1"/>
          </p:cNvSpPr>
          <p:nvPr>
            <p:ph type="sldNum" sz="quarter" idx="12"/>
          </p:nvPr>
        </p:nvSpPr>
        <p:spPr/>
        <p:txBody>
          <a:bodyPr/>
          <a:lstStyle/>
          <a:p>
            <a:fld id="{7BD0BA20-6433-AE48-A398-16B585712AA2}" type="slidenum">
              <a:rPr lang="it-IT" smtClean="0"/>
              <a:t>‹N›</a:t>
            </a:fld>
            <a:endParaRPr lang="it-IT"/>
          </a:p>
        </p:txBody>
      </p:sp>
    </p:spTree>
    <p:extLst>
      <p:ext uri="{BB962C8B-B14F-4D97-AF65-F5344CB8AC3E}">
        <p14:creationId xmlns:p14="http://schemas.microsoft.com/office/powerpoint/2010/main" val="41452162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9D2EDC2-F754-11A4-B0A5-2016FFE20C5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2A446C2-6E62-8BC2-710E-B03C7DFD7B9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354FC1C-B79D-0C24-CA8B-3061D07CDA5C}"/>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B9D8D99-890B-D64D-B4E4-467F4E81BD01}" type="datetimeFigureOut">
              <a:rPr lang="it-IT" smtClean="0"/>
              <a:t>08/05/2026</a:t>
            </a:fld>
            <a:endParaRPr lang="it-IT"/>
          </a:p>
        </p:txBody>
      </p:sp>
      <p:sp>
        <p:nvSpPr>
          <p:cNvPr id="5" name="Segnaposto piè di pagina 4">
            <a:extLst>
              <a:ext uri="{FF2B5EF4-FFF2-40B4-BE49-F238E27FC236}">
                <a16:creationId xmlns:a16="http://schemas.microsoft.com/office/drawing/2014/main" id="{14AF1D13-F50A-9B9A-47BB-D105F36EDAD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C2651BE-4D56-19A3-3FD4-CE789E06E78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D0BA20-6433-AE48-A398-16B585712AA2}" type="slidenum">
              <a:rPr lang="it-IT" smtClean="0"/>
              <a:t>‹N›</a:t>
            </a:fld>
            <a:endParaRPr lang="it-IT"/>
          </a:p>
        </p:txBody>
      </p:sp>
    </p:spTree>
    <p:extLst>
      <p:ext uri="{BB962C8B-B14F-4D97-AF65-F5344CB8AC3E}">
        <p14:creationId xmlns:p14="http://schemas.microsoft.com/office/powerpoint/2010/main" val="297583930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Google Shape;88;p1"/>
          <p:cNvSpPr/>
          <p:nvPr/>
        </p:nvSpPr>
        <p:spPr>
          <a:xfrm>
            <a:off x="5202051" y="4425925"/>
            <a:ext cx="3941949" cy="434384"/>
          </a:xfrm>
          <a:prstGeom prst="flowChartProcess">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0" name="Google Shape;90;p1"/>
          <p:cNvSpPr/>
          <p:nvPr/>
        </p:nvSpPr>
        <p:spPr>
          <a:xfrm>
            <a:off x="1554360" y="0"/>
            <a:ext cx="2011760" cy="448740"/>
          </a:xfrm>
          <a:prstGeom prst="flowChartProcess">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1" name="Google Shape;91;p1"/>
          <p:cNvSpPr/>
          <p:nvPr/>
        </p:nvSpPr>
        <p:spPr>
          <a:xfrm>
            <a:off x="3566120" y="0"/>
            <a:ext cx="2011760" cy="448740"/>
          </a:xfrm>
          <a:prstGeom prst="flowChartProcess">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2" name="Google Shape;92;p1"/>
          <p:cNvSpPr/>
          <p:nvPr/>
        </p:nvSpPr>
        <p:spPr>
          <a:xfrm>
            <a:off x="5577880" y="0"/>
            <a:ext cx="2011760" cy="448740"/>
          </a:xfrm>
          <a:prstGeom prst="flowChartProcess">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3" name="Google Shape;93;p1"/>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8500"/>
              <a:buNone/>
            </a:pPr>
            <a:r>
              <a:rPr lang="en"/>
              <a:t>ANIMATED INTRO FOR </a:t>
            </a:r>
            <a:r>
              <a:rPr lang="en">
                <a:solidFill>
                  <a:schemeClr val="dk2"/>
                </a:solidFill>
              </a:rPr>
              <a:t>SOCIAL MEDIA PLATFORMS</a:t>
            </a:r>
            <a:endParaRPr>
              <a:solidFill>
                <a:schemeClr val="dk2"/>
              </a:solidFill>
            </a:endParaRPr>
          </a:p>
        </p:txBody>
      </p:sp>
      <p:sp>
        <p:nvSpPr>
          <p:cNvPr id="94" name="Google Shape;94;p1"/>
          <p:cNvSpPr txBox="1">
            <a:spLocks noGrp="1"/>
          </p:cNvSpPr>
          <p:nvPr>
            <p:ph type="subTitle" idx="1"/>
          </p:nvPr>
        </p:nvSpPr>
        <p:spPr>
          <a:prstGeom prst="rect">
            <a:avLst/>
          </a:prstGeom>
          <a:noFill/>
          <a:ln>
            <a:noFill/>
          </a:ln>
        </p:spPr>
        <p:txBody>
          <a:bodyPr spcFirstLastPara="1" wrap="square" lIns="91425" tIns="45700" rIns="91425" bIns="45700" anchor="t" anchorCtr="0">
            <a:noAutofit/>
          </a:bodyPr>
          <a:lstStyle/>
          <a:p>
            <a:pPr marL="457200" lvl="0" indent="-317500" algn="ctr" rtl="0">
              <a:lnSpc>
                <a:spcPct val="90000"/>
              </a:lnSpc>
              <a:spcBef>
                <a:spcPts val="750"/>
              </a:spcBef>
              <a:spcAft>
                <a:spcPts val="0"/>
              </a:spcAft>
              <a:buSzPts val="1800"/>
              <a:buNone/>
            </a:pPr>
            <a:r>
              <a:rPr lang="en"/>
              <a:t>Here is where your presentation begins</a:t>
            </a:r>
            <a:endParaRPr/>
          </a:p>
        </p:txBody>
      </p:sp>
      <p:sp>
        <p:nvSpPr>
          <p:cNvPr id="95" name="Google Shape;95;p1"/>
          <p:cNvSpPr/>
          <p:nvPr/>
        </p:nvSpPr>
        <p:spPr>
          <a:xfrm>
            <a:off x="1554360" y="0"/>
            <a:ext cx="2011760" cy="5143500"/>
          </a:xfrm>
          <a:prstGeom prst="flowChartProcess">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6" name="Google Shape;96;p1"/>
          <p:cNvSpPr/>
          <p:nvPr/>
        </p:nvSpPr>
        <p:spPr>
          <a:xfrm>
            <a:off x="3566120" y="0"/>
            <a:ext cx="2011760" cy="5143500"/>
          </a:xfrm>
          <a:prstGeom prst="flowChartProcess">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7" name="Google Shape;97;p1"/>
          <p:cNvSpPr/>
          <p:nvPr/>
        </p:nvSpPr>
        <p:spPr>
          <a:xfrm>
            <a:off x="5577880" y="0"/>
            <a:ext cx="2011760" cy="5143500"/>
          </a:xfrm>
          <a:prstGeom prst="flowChartProcess">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 name="Google Shape;98;p1"/>
          <p:cNvSpPr/>
          <p:nvPr/>
        </p:nvSpPr>
        <p:spPr>
          <a:xfrm>
            <a:off x="0" y="0"/>
            <a:ext cx="4572000" cy="5143500"/>
          </a:xfrm>
          <a:prstGeom prst="flowChartProcess">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9" name="Google Shape;99;p1"/>
          <p:cNvSpPr/>
          <p:nvPr/>
        </p:nvSpPr>
        <p:spPr>
          <a:xfrm>
            <a:off x="4572000" y="0"/>
            <a:ext cx="4572000" cy="5143500"/>
          </a:xfrm>
          <a:prstGeom prst="flowChartProcess">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 name="Rettangolo 2">
            <a:extLst>
              <a:ext uri="{FF2B5EF4-FFF2-40B4-BE49-F238E27FC236}">
                <a16:creationId xmlns:a16="http://schemas.microsoft.com/office/drawing/2014/main" id="{7993560C-ED79-1E71-94C0-1BB8C64B54EC}"/>
              </a:ext>
            </a:extLst>
          </p:cNvPr>
          <p:cNvSpPr/>
          <p:nvPr/>
        </p:nvSpPr>
        <p:spPr>
          <a:xfrm>
            <a:off x="0" y="0"/>
            <a:ext cx="9144000" cy="5143500"/>
          </a:xfrm>
          <a:prstGeom prst="rect">
            <a:avLst/>
          </a:prstGeom>
          <a:solidFill>
            <a:srgbClr val="D91A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descr="Immagine che contiene testo, Carattere, Elementi grafici, logo&#10;&#10;Descrizione generata automaticamente">
            <a:extLst>
              <a:ext uri="{FF2B5EF4-FFF2-40B4-BE49-F238E27FC236}">
                <a16:creationId xmlns:a16="http://schemas.microsoft.com/office/drawing/2014/main" id="{CBB048FA-BD71-0931-6FC4-942B257B7F32}"/>
              </a:ext>
            </a:extLst>
          </p:cNvPr>
          <p:cNvPicPr>
            <a:picLocks noChangeAspect="1"/>
          </p:cNvPicPr>
          <p:nvPr/>
        </p:nvPicPr>
        <p:blipFill>
          <a:blip r:embed="rId3"/>
          <a:stretch>
            <a:fillRect/>
          </a:stretch>
        </p:blipFill>
        <p:spPr>
          <a:xfrm>
            <a:off x="3704499" y="1892282"/>
            <a:ext cx="1758764" cy="1279101"/>
          </a:xfrm>
          <a:prstGeom prst="rect">
            <a:avLst/>
          </a:prstGeom>
        </p:spPr>
      </p:pic>
      <p:sp>
        <p:nvSpPr>
          <p:cNvPr id="7" name="Anello 6">
            <a:extLst>
              <a:ext uri="{FF2B5EF4-FFF2-40B4-BE49-F238E27FC236}">
                <a16:creationId xmlns:a16="http://schemas.microsoft.com/office/drawing/2014/main" id="{D7002EE6-32D4-897C-9D24-FC41E2D0FB8B}"/>
              </a:ext>
            </a:extLst>
          </p:cNvPr>
          <p:cNvSpPr/>
          <p:nvPr/>
        </p:nvSpPr>
        <p:spPr>
          <a:xfrm>
            <a:off x="2294012" y="265357"/>
            <a:ext cx="4612785" cy="461278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8" name="Rettangolo 7">
            <a:extLst>
              <a:ext uri="{FF2B5EF4-FFF2-40B4-BE49-F238E27FC236}">
                <a16:creationId xmlns:a16="http://schemas.microsoft.com/office/drawing/2014/main" id="{81558614-DB8E-F17B-3CC4-DEB11E6D59D2}"/>
              </a:ext>
            </a:extLst>
          </p:cNvPr>
          <p:cNvSpPr/>
          <p:nvPr/>
        </p:nvSpPr>
        <p:spPr>
          <a:xfrm>
            <a:off x="-360780" y="2205364"/>
            <a:ext cx="2824400" cy="614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0F5B24C0-D2B5-5E00-DE5E-803FEA6F5B91}"/>
              </a:ext>
            </a:extLst>
          </p:cNvPr>
          <p:cNvSpPr/>
          <p:nvPr/>
        </p:nvSpPr>
        <p:spPr>
          <a:xfrm>
            <a:off x="6849988" y="2218953"/>
            <a:ext cx="2824400" cy="614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172">
          <a:extLst>
            <a:ext uri="{FF2B5EF4-FFF2-40B4-BE49-F238E27FC236}">
              <a16:creationId xmlns:a16="http://schemas.microsoft.com/office/drawing/2014/main" id="{AF87B55C-78CF-4D8D-B7F0-E328C84570AC}"/>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64B65651-016A-E4C8-BA83-E3047F99EB9A}"/>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D0ECA793-1231-EEEA-3883-D8A65D86F926}"/>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1AB20ADF-09E7-8C4F-C527-BF2CC56F8EDC}"/>
              </a:ext>
            </a:extLst>
          </p:cNvPr>
          <p:cNvSpPr txBox="1"/>
          <p:nvPr/>
        </p:nvSpPr>
        <p:spPr>
          <a:xfrm>
            <a:off x="1106292" y="119384"/>
            <a:ext cx="7841962" cy="51322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r>
              <a:rPr lang="it-IT" sz="4000" b="1">
                <a:solidFill>
                  <a:srgbClr val="C00000"/>
                </a:solidFill>
                <a:latin typeface="Calibri"/>
                <a:cs typeface="Calibri"/>
              </a:rPr>
              <a:t>Impiegata/o Ufficio </a:t>
            </a:r>
            <a:r>
              <a:rPr lang="it-IT" sz="4000" b="1">
                <a:solidFill>
                  <a:srgbClr val="C00000"/>
                </a:solidFill>
                <a:latin typeface="Calibri"/>
                <a:ea typeface="Calibri"/>
                <a:cs typeface="Calibri"/>
              </a:rPr>
              <a:t>Acquisti</a:t>
            </a:r>
            <a:r>
              <a:rPr lang="it-IT" sz="4000" b="1">
                <a:solidFill>
                  <a:srgbClr val="C00000"/>
                </a:solidFill>
                <a:ea typeface="Calibri"/>
                <a:cs typeface="Calibri"/>
              </a:rPr>
              <a:t> </a:t>
            </a:r>
            <a:endParaRPr lang="it-IT"/>
          </a:p>
          <a:p>
            <a:pPr marL="898525"/>
            <a:r>
              <a:rPr lang="it-IT" sz="2000" b="1">
                <a:solidFill>
                  <a:srgbClr val="C00000"/>
                </a:solidFill>
                <a:latin typeface="Calibri"/>
                <a:ea typeface="Calibri"/>
                <a:cs typeface="Calibri"/>
              </a:rPr>
              <a:t>(ID-105783)</a:t>
            </a:r>
            <a:r>
              <a:rPr lang="it-IT" sz="2000">
                <a:latin typeface="Calibri"/>
                <a:ea typeface="Calibri"/>
                <a:cs typeface="Calibri"/>
              </a:rPr>
              <a:t>  </a:t>
            </a:r>
            <a:endParaRPr lang="it-IT"/>
          </a:p>
          <a:p>
            <a:pPr marL="898525"/>
            <a:endParaRPr lang="it-IT" sz="2000">
              <a:latin typeface="Calibri"/>
              <a:ea typeface="Calibri"/>
              <a:cs typeface="Calibri"/>
            </a:endParaRPr>
          </a:p>
          <a:p>
            <a:pPr marL="898525"/>
            <a:r>
              <a:rPr lang="it-IT" sz="2000">
                <a:latin typeface="Calibri"/>
                <a:ea typeface="Calibri"/>
                <a:cs typeface="Calibri"/>
              </a:rPr>
              <a:t>TIPOLOGIA DI CONTRATTO: </a:t>
            </a:r>
            <a:r>
              <a:rPr lang="it-IT" sz="2000" b="1">
                <a:latin typeface="Calibri"/>
                <a:ea typeface="Calibri"/>
                <a:cs typeface="Calibri"/>
              </a:rPr>
              <a:t>DETERMINATO/INDETERMINATO</a:t>
            </a:r>
            <a:endParaRPr lang="it-IT" sz="2000">
              <a:latin typeface="Calibri"/>
              <a:ea typeface="Calibri"/>
              <a:cs typeface="Calibri"/>
            </a:endParaRPr>
          </a:p>
          <a:p>
            <a:endParaRPr lang="it-IT"/>
          </a:p>
          <a:p>
            <a:r>
              <a:rPr lang="it-IT" sz="2000">
                <a:latin typeface="Calibri"/>
                <a:ea typeface="Calibri"/>
                <a:cs typeface="Calibri"/>
              </a:rPr>
              <a:t>  </a:t>
            </a:r>
            <a:r>
              <a:rPr lang="it-IT" sz="2000">
                <a:latin typeface="+mn-lt"/>
                <a:ea typeface="Calibri"/>
                <a:cs typeface="Calibri"/>
              </a:rPr>
              <a:t> </a:t>
            </a:r>
            <a:r>
              <a:rPr lang="it-IT" sz="2000">
                <a:latin typeface="+mn-lt"/>
                <a:ea typeface="Calibri"/>
              </a:rPr>
              <a:t>            SEDE</a:t>
            </a:r>
            <a:r>
              <a:rPr lang="it-IT" sz="2000">
                <a:latin typeface="+mn-lt"/>
              </a:rPr>
              <a:t> DI LAVORO: </a:t>
            </a:r>
            <a:r>
              <a:rPr lang="it-IT" sz="2000" b="1">
                <a:latin typeface="+mn-lt"/>
              </a:rPr>
              <a:t>LOCATE TRIULZI </a:t>
            </a:r>
            <a:endParaRPr lang="it-IT" sz="2000" b="1">
              <a:latin typeface="Calibri"/>
              <a:ea typeface="Roboto"/>
            </a:endParaRPr>
          </a:p>
          <a:p>
            <a:endParaRPr lang="it-IT" sz="1200">
              <a:solidFill>
                <a:srgbClr val="202020"/>
              </a:solidFill>
              <a:latin typeface="Calibri"/>
              <a:ea typeface="Calibri"/>
              <a:cs typeface="Calibri"/>
            </a:endParaRPr>
          </a:p>
          <a:p>
            <a:r>
              <a:rPr lang="it-IT" sz="1200" b="0" i="0">
                <a:solidFill>
                  <a:srgbClr val="202020"/>
                </a:solidFill>
                <a:effectLst/>
                <a:highlight>
                  <a:srgbClr val="FFFFFF"/>
                </a:highlight>
                <a:latin typeface="Calibri"/>
                <a:ea typeface="Calibri"/>
                <a:cs typeface="Calibri"/>
              </a:rPr>
              <a:t>La risorsa, per</a:t>
            </a:r>
            <a:r>
              <a:rPr lang="it-IT" sz="1200">
                <a:solidFill>
                  <a:srgbClr val="202020"/>
                </a:solidFill>
                <a:highlight>
                  <a:srgbClr val="FFFFFF"/>
                </a:highlight>
                <a:latin typeface="Calibri"/>
                <a:ea typeface="Calibri"/>
                <a:cs typeface="Calibri"/>
              </a:rPr>
              <a:t> società</a:t>
            </a:r>
            <a:r>
              <a:rPr lang="it-IT" sz="1200" b="0" i="0">
                <a:solidFill>
                  <a:srgbClr val="202020"/>
                </a:solidFill>
                <a:effectLst/>
                <a:highlight>
                  <a:srgbClr val="FFFFFF"/>
                </a:highlight>
                <a:latin typeface="Calibri"/>
                <a:ea typeface="Calibri"/>
                <a:cs typeface="Calibri"/>
              </a:rPr>
              <a:t> di</a:t>
            </a:r>
            <a:r>
              <a:rPr lang="it-IT" sz="1200">
                <a:solidFill>
                  <a:srgbClr val="202020"/>
                </a:solidFill>
                <a:highlight>
                  <a:srgbClr val="FFFFFF"/>
                </a:highlight>
                <a:latin typeface="Calibri"/>
                <a:ea typeface="Calibri"/>
                <a:cs typeface="Calibri"/>
              </a:rPr>
              <a:t> commercializzazione dispositivi medici</a:t>
            </a:r>
            <a:r>
              <a:rPr lang="it-IT" sz="1200" b="0" i="0">
                <a:solidFill>
                  <a:srgbClr val="202020"/>
                </a:solidFill>
                <a:effectLst/>
                <a:highlight>
                  <a:srgbClr val="FFFFFF"/>
                </a:highlight>
                <a:latin typeface="Calibri"/>
                <a:ea typeface="Calibri"/>
                <a:cs typeface="Calibri"/>
              </a:rPr>
              <a:t>, si occuperà di</a:t>
            </a:r>
            <a:r>
              <a:rPr lang="it-IT" sz="1200">
                <a:solidFill>
                  <a:srgbClr val="202020"/>
                </a:solidFill>
                <a:highlight>
                  <a:srgbClr val="FFFFFF"/>
                </a:highlight>
                <a:latin typeface="Calibri"/>
                <a:ea typeface="Calibri"/>
                <a:cs typeface="Calibri"/>
              </a:rPr>
              <a:t> pianificazione acquisti </a:t>
            </a:r>
            <a:r>
              <a:rPr lang="it-IT" sz="1200" b="0" i="0">
                <a:solidFill>
                  <a:srgbClr val="202020"/>
                </a:solidFill>
                <a:effectLst/>
                <a:highlight>
                  <a:srgbClr val="FFFFFF"/>
                </a:highlight>
                <a:latin typeface="Calibri"/>
                <a:ea typeface="Calibri"/>
                <a:cs typeface="Calibri"/>
              </a:rPr>
              <a:t>di </a:t>
            </a:r>
            <a:r>
              <a:rPr lang="it-IT" sz="1200">
                <a:solidFill>
                  <a:srgbClr val="202020"/>
                </a:solidFill>
                <a:highlight>
                  <a:srgbClr val="FFFFFF"/>
                </a:highlight>
                <a:latin typeface="Calibri"/>
                <a:ea typeface="Calibri"/>
                <a:cs typeface="Calibri"/>
              </a:rPr>
              <a:t>produzione </a:t>
            </a:r>
            <a:r>
              <a:rPr lang="it-IT" sz="1200" b="0" i="0">
                <a:solidFill>
                  <a:srgbClr val="202020"/>
                </a:solidFill>
                <a:effectLst/>
                <a:highlight>
                  <a:srgbClr val="FFFFFF"/>
                </a:highlight>
                <a:latin typeface="Calibri"/>
                <a:ea typeface="Calibri"/>
                <a:cs typeface="Calibri"/>
              </a:rPr>
              <a:t>e di </a:t>
            </a:r>
            <a:r>
              <a:rPr lang="it-IT" sz="1200">
                <a:solidFill>
                  <a:srgbClr val="202020"/>
                </a:solidFill>
                <a:highlight>
                  <a:srgbClr val="FFFFFF"/>
                </a:highlight>
                <a:latin typeface="Calibri"/>
                <a:ea typeface="Calibri"/>
                <a:cs typeface="Calibri"/>
              </a:rPr>
              <a:t>campionature richieste garantendo le consegne nei tempi richiesti</a:t>
            </a:r>
            <a:r>
              <a:rPr lang="it-IT" sz="1200" b="0" i="0">
                <a:solidFill>
                  <a:srgbClr val="202020"/>
                </a:solidFill>
                <a:effectLst/>
                <a:highlight>
                  <a:srgbClr val="FFFFFF"/>
                </a:highlight>
                <a:latin typeface="Calibri"/>
                <a:ea typeface="Calibri"/>
                <a:cs typeface="Calibri"/>
              </a:rPr>
              <a:t>, </a:t>
            </a:r>
            <a:r>
              <a:rPr lang="it-IT" sz="1200">
                <a:solidFill>
                  <a:srgbClr val="202020"/>
                </a:solidFill>
                <a:highlight>
                  <a:srgbClr val="FFFFFF"/>
                </a:highlight>
                <a:latin typeface="Calibri"/>
                <a:ea typeface="Calibri"/>
                <a:cs typeface="Calibri"/>
              </a:rPr>
              <a:t>monitoraggio relazioni fornitori </a:t>
            </a:r>
            <a:r>
              <a:rPr lang="it-IT" sz="1200" b="0" i="0">
                <a:solidFill>
                  <a:srgbClr val="202020"/>
                </a:solidFill>
                <a:effectLst/>
                <a:highlight>
                  <a:srgbClr val="FFFFFF"/>
                </a:highlight>
                <a:latin typeface="Calibri"/>
                <a:ea typeface="Calibri"/>
                <a:cs typeface="Calibri"/>
              </a:rPr>
              <a:t>per </a:t>
            </a:r>
            <a:r>
              <a:rPr lang="it-IT" sz="1200">
                <a:solidFill>
                  <a:srgbClr val="202020"/>
                </a:solidFill>
                <a:highlight>
                  <a:srgbClr val="FFFFFF"/>
                </a:highlight>
                <a:latin typeface="Calibri"/>
                <a:ea typeface="Calibri"/>
                <a:cs typeface="Calibri"/>
              </a:rPr>
              <a:t>assicurare alto livello prodotti, ricerca e selezione fornitori attenzionando </a:t>
            </a:r>
            <a:r>
              <a:rPr lang="it-IT" sz="1200" b="0" i="0">
                <a:solidFill>
                  <a:srgbClr val="202020"/>
                </a:solidFill>
                <a:effectLst/>
                <a:highlight>
                  <a:srgbClr val="FFFFFF"/>
                </a:highlight>
                <a:latin typeface="Calibri"/>
                <a:ea typeface="Calibri"/>
                <a:cs typeface="Calibri"/>
              </a:rPr>
              <a:t>il </a:t>
            </a:r>
            <a:r>
              <a:rPr lang="it-IT" sz="1200">
                <a:solidFill>
                  <a:srgbClr val="202020"/>
                </a:solidFill>
                <a:highlight>
                  <a:srgbClr val="FFFFFF"/>
                </a:highlight>
                <a:latin typeface="Calibri"/>
                <a:ea typeface="Calibri"/>
                <a:cs typeface="Calibri"/>
              </a:rPr>
              <a:t>rapporto qualità/prezzo, ricerca nuovi </a:t>
            </a:r>
            <a:r>
              <a:rPr lang="it-IT" sz="1200" b="0" i="0">
                <a:solidFill>
                  <a:srgbClr val="202020"/>
                </a:solidFill>
                <a:effectLst/>
                <a:highlight>
                  <a:srgbClr val="FFFFFF"/>
                </a:highlight>
                <a:latin typeface="Calibri"/>
                <a:ea typeface="Calibri"/>
                <a:cs typeface="Calibri"/>
              </a:rPr>
              <a:t>prodotti </a:t>
            </a:r>
            <a:r>
              <a:rPr lang="it-IT" sz="1200">
                <a:solidFill>
                  <a:srgbClr val="202020"/>
                </a:solidFill>
                <a:highlight>
                  <a:srgbClr val="FFFFFF"/>
                </a:highlight>
                <a:latin typeface="Calibri"/>
                <a:ea typeface="Calibri"/>
                <a:cs typeface="Calibri"/>
              </a:rPr>
              <a:t>sul mercato, gestione trattativa con fornitori, gestione distinte base, gestione magazzino, listini di acquisto </a:t>
            </a:r>
            <a:r>
              <a:rPr lang="it-IT" sz="1200" b="0" i="0">
                <a:solidFill>
                  <a:srgbClr val="202020"/>
                </a:solidFill>
                <a:effectLst/>
                <a:highlight>
                  <a:srgbClr val="FFFFFF"/>
                </a:highlight>
                <a:latin typeface="Calibri"/>
                <a:ea typeface="Calibri"/>
                <a:cs typeface="Calibri"/>
              </a:rPr>
              <a:t>e di</a:t>
            </a:r>
            <a:r>
              <a:rPr lang="it-IT" sz="1200">
                <a:solidFill>
                  <a:srgbClr val="202020"/>
                </a:solidFill>
                <a:highlight>
                  <a:srgbClr val="FFFFFF"/>
                </a:highlight>
                <a:latin typeface="Calibri"/>
                <a:ea typeface="Calibri"/>
                <a:cs typeface="Calibri"/>
              </a:rPr>
              <a:t> vendita, partecipazione a fiere e convegni in Italia ed estero</a:t>
            </a:r>
            <a:endParaRPr lang="it-IT"/>
          </a:p>
          <a:p>
            <a:r>
              <a:rPr lang="it-IT" sz="1200" b="1">
                <a:solidFill>
                  <a:srgbClr val="DA1A2A"/>
                </a:solidFill>
                <a:latin typeface="Roboto"/>
                <a:ea typeface="Roboto"/>
                <a:cs typeface="Roboto"/>
              </a:rPr>
              <a:t>PROFILO IDEALE</a:t>
            </a:r>
            <a:r>
              <a:rPr lang="it-IT" sz="1200">
                <a:solidFill>
                  <a:srgbClr val="DA1A2A"/>
                </a:solidFill>
                <a:latin typeface="Trebuchet MS"/>
                <a:cs typeface="Calibri"/>
              </a:rPr>
              <a:t>: </a:t>
            </a:r>
            <a:r>
              <a:rPr lang="it-IT" sz="1200">
                <a:solidFill>
                  <a:srgbClr val="202020"/>
                </a:solidFill>
                <a:highlight>
                  <a:srgbClr val="FFFFFF"/>
                </a:highlight>
                <a:latin typeface="Calibri"/>
                <a:ea typeface="Calibri"/>
                <a:cs typeface="Calibri"/>
              </a:rPr>
              <a:t>Esperienza di almeno 1 anno nel ruolo, buon uso pacchetto Office,</a:t>
            </a:r>
            <a:r>
              <a:rPr lang="it-IT" sz="1200">
                <a:solidFill>
                  <a:srgbClr val="DA1A2A"/>
                </a:solidFill>
                <a:highlight>
                  <a:srgbClr val="FFFFFF"/>
                </a:highlight>
                <a:latin typeface="Calibri"/>
                <a:ea typeface="Calibri"/>
                <a:cs typeface="Calibri"/>
              </a:rPr>
              <a:t> </a:t>
            </a:r>
            <a:r>
              <a:rPr lang="it-IT" sz="1200">
                <a:solidFill>
                  <a:srgbClr val="202020"/>
                </a:solidFill>
                <a:highlight>
                  <a:srgbClr val="FFFFFF"/>
                </a:highlight>
                <a:latin typeface="Calibri"/>
                <a:ea typeface="Calibri"/>
                <a:cs typeface="Calibri"/>
              </a:rPr>
              <a:t>conoscenza lingua inglese (almeno liv. B1), ottime doti comunicative e relazionali, ottime capacità organizzative, </a:t>
            </a:r>
            <a:r>
              <a:rPr lang="it-IT" sz="1200" err="1">
                <a:solidFill>
                  <a:srgbClr val="202020"/>
                </a:solidFill>
                <a:highlight>
                  <a:srgbClr val="FFFFFF"/>
                </a:highlight>
                <a:latin typeface="Calibri"/>
                <a:ea typeface="Calibri"/>
                <a:cs typeface="Calibri"/>
              </a:rPr>
              <a:t>problem</a:t>
            </a:r>
            <a:r>
              <a:rPr lang="it-IT" sz="1200">
                <a:solidFill>
                  <a:srgbClr val="202020"/>
                </a:solidFill>
                <a:highlight>
                  <a:srgbClr val="FFFFFF"/>
                </a:highlight>
                <a:latin typeface="Calibri"/>
                <a:ea typeface="Calibri"/>
                <a:cs typeface="Calibri"/>
              </a:rPr>
              <a:t> solving, coordinamento, </a:t>
            </a:r>
            <a:r>
              <a:rPr lang="it-IT" sz="1200" err="1">
                <a:solidFill>
                  <a:srgbClr val="202020"/>
                </a:solidFill>
                <a:highlight>
                  <a:srgbClr val="FFFFFF"/>
                </a:highlight>
                <a:latin typeface="Calibri"/>
                <a:ea typeface="Calibri"/>
                <a:cs typeface="Calibri"/>
              </a:rPr>
              <a:t>automunito</a:t>
            </a:r>
            <a:r>
              <a:rPr lang="it-IT" sz="1200" err="1">
                <a:solidFill>
                  <a:srgbClr val="202020"/>
                </a:solidFill>
                <a:latin typeface="Calibri"/>
              </a:rPr>
              <a:t>n</a:t>
            </a:r>
            <a:r>
              <a:rPr lang="it-IT" sz="1200">
                <a:solidFill>
                  <a:srgbClr val="202020"/>
                </a:solidFill>
                <a:latin typeface="Calibri"/>
              </a:rPr>
              <a:t> progettazione CAD / 3D; forte interesse per il mondo dell'automazione, dell'elettronica applicata e dei sistemi embedded.</a:t>
            </a:r>
          </a:p>
          <a:p>
            <a:r>
              <a:rPr lang="it-IT" sz="1200" b="1">
                <a:solidFill>
                  <a:srgbClr val="DA1A2A"/>
                </a:solidFill>
                <a:latin typeface="Roboto"/>
                <a:ea typeface="Roboto"/>
                <a:cs typeface="Roboto"/>
              </a:rPr>
              <a:t>ORARIO DI LAVORO E CCNL</a:t>
            </a:r>
            <a:r>
              <a:rPr lang="it-IT" sz="1200">
                <a:solidFill>
                  <a:srgbClr val="DA1A2A"/>
                </a:solidFill>
                <a:latin typeface="Calibri"/>
                <a:ea typeface="Calibri"/>
                <a:cs typeface="Calibri"/>
              </a:rPr>
              <a:t>: </a:t>
            </a:r>
            <a:r>
              <a:rPr lang="it-IT" sz="1200" b="1" i="0">
                <a:solidFill>
                  <a:srgbClr val="202020"/>
                </a:solidFill>
                <a:effectLst/>
                <a:highlight>
                  <a:srgbClr val="FFFFFF"/>
                </a:highlight>
                <a:latin typeface="Calibri"/>
                <a:ea typeface="Calibri"/>
                <a:cs typeface="Calibri"/>
              </a:rPr>
              <a:t>Full</a:t>
            </a:r>
            <a:r>
              <a:rPr lang="it-IT" sz="1200" b="1">
                <a:solidFill>
                  <a:srgbClr val="202020"/>
                </a:solidFill>
                <a:highlight>
                  <a:srgbClr val="FFFFFF"/>
                </a:highlight>
                <a:latin typeface="Calibri"/>
                <a:ea typeface="Calibri"/>
                <a:cs typeface="Calibri"/>
              </a:rPr>
              <a:t> </a:t>
            </a:r>
            <a:r>
              <a:rPr lang="it-IT" sz="1200" b="1" i="0">
                <a:solidFill>
                  <a:srgbClr val="202020"/>
                </a:solidFill>
                <a:effectLst/>
                <a:highlight>
                  <a:srgbClr val="FFFFFF"/>
                </a:highlight>
                <a:latin typeface="Calibri"/>
                <a:ea typeface="Calibri"/>
                <a:cs typeface="Calibri"/>
              </a:rPr>
              <a:t>time</a:t>
            </a:r>
            <a:r>
              <a:rPr lang="it-IT" sz="1200" b="1">
                <a:solidFill>
                  <a:srgbClr val="202020"/>
                </a:solidFill>
                <a:highlight>
                  <a:srgbClr val="FFFFFF"/>
                </a:highlight>
                <a:latin typeface="Calibri"/>
                <a:ea typeface="Calibri"/>
                <a:cs typeface="Calibri"/>
              </a:rPr>
              <a:t>: 8.30-12.30//13:00-17.00</a:t>
            </a:r>
            <a:r>
              <a:rPr lang="it-IT" sz="1200" b="1" i="0">
                <a:solidFill>
                  <a:srgbClr val="202020"/>
                </a:solidFill>
                <a:effectLst/>
                <a:highlight>
                  <a:srgbClr val="FFFFFF"/>
                </a:highlight>
                <a:latin typeface="Calibri"/>
                <a:ea typeface="Calibri"/>
                <a:cs typeface="Calibri"/>
              </a:rPr>
              <a:t> –</a:t>
            </a:r>
            <a:r>
              <a:rPr lang="it-IT" sz="1200" b="1">
                <a:solidFill>
                  <a:srgbClr val="202020"/>
                </a:solidFill>
                <a:highlight>
                  <a:srgbClr val="FFFFFF"/>
                </a:highlight>
                <a:latin typeface="Calibri"/>
                <a:ea typeface="Calibri"/>
                <a:cs typeface="Calibri"/>
              </a:rPr>
              <a:t> Terziario Confcommercio</a:t>
            </a:r>
            <a:endParaRPr lang="it-IT" sz="1200" b="1">
              <a:solidFill>
                <a:schemeClr val="tx1"/>
              </a:solidFill>
              <a:latin typeface="Calibri"/>
              <a:ea typeface="Calibri"/>
              <a:cs typeface="Calibri"/>
            </a:endParaRPr>
          </a:p>
          <a:p>
            <a:r>
              <a:rPr lang="it-IT" sz="1200" b="1">
                <a:solidFill>
                  <a:srgbClr val="DA1A2A"/>
                </a:solidFill>
                <a:latin typeface="Roboto"/>
                <a:ea typeface="Roboto"/>
                <a:cs typeface="Roboto"/>
              </a:rPr>
              <a:t>RETRIBUZIONE:</a:t>
            </a:r>
            <a:r>
              <a:rPr lang="it-IT" sz="1200">
                <a:solidFill>
                  <a:srgbClr val="202020"/>
                </a:solidFill>
                <a:latin typeface="Calibri"/>
                <a:ea typeface="Roboto"/>
                <a:cs typeface="Roboto"/>
              </a:rPr>
              <a:t> </a:t>
            </a:r>
            <a:r>
              <a:rPr lang="it-IT" sz="1200">
                <a:solidFill>
                  <a:srgbClr val="202020"/>
                </a:solidFill>
                <a:highlight>
                  <a:srgbClr val="FFFFFF"/>
                </a:highlight>
                <a:latin typeface="Calibri"/>
                <a:ea typeface="Calibri"/>
                <a:cs typeface="Calibri"/>
              </a:rPr>
              <a:t>commisurata ad esperienza, RAL massima circa € 32000</a:t>
            </a:r>
            <a:endParaRPr lang="it-IT" sz="1200" b="0" i="0">
              <a:solidFill>
                <a:srgbClr val="202020"/>
              </a:solidFill>
              <a:effectLst/>
              <a:highlight>
                <a:srgbClr val="FFFFFF"/>
              </a:highlight>
              <a:latin typeface="Calibri"/>
              <a:ea typeface="Calibri"/>
              <a:cs typeface="Calibri"/>
            </a:endParaRPr>
          </a:p>
          <a:p>
            <a:r>
              <a:rPr lang="en-US" sz="1200" i="1" err="1">
                <a:solidFill>
                  <a:srgbClr val="212529"/>
                </a:solidFill>
                <a:latin typeface="Calibri"/>
                <a:ea typeface="Calibri"/>
                <a:cs typeface="Calibri"/>
              </a:rPr>
              <a:t>L'offerta</a:t>
            </a:r>
            <a:r>
              <a:rPr lang="en-US" sz="1200" i="1">
                <a:solidFill>
                  <a:srgbClr val="212529"/>
                </a:solidFill>
                <a:latin typeface="Calibri"/>
                <a:ea typeface="Calibri"/>
                <a:cs typeface="Calibri"/>
              </a:rPr>
              <a:t> è </a:t>
            </a:r>
            <a:r>
              <a:rPr lang="en-US" sz="1200" i="1" err="1">
                <a:solidFill>
                  <a:srgbClr val="212529"/>
                </a:solidFill>
                <a:latin typeface="Calibri"/>
                <a:ea typeface="Calibri"/>
                <a:cs typeface="Calibri"/>
              </a:rPr>
              <a:t>rivolta</a:t>
            </a:r>
            <a:r>
              <a:rPr lang="en-US" sz="1200" i="1">
                <a:solidFill>
                  <a:srgbClr val="212529"/>
                </a:solidFill>
                <a:latin typeface="Calibri"/>
                <a:ea typeface="Calibri"/>
                <a:cs typeface="Calibri"/>
              </a:rPr>
              <a:t> a tutte le </a:t>
            </a:r>
            <a:r>
              <a:rPr lang="en-US" sz="1200" i="1" err="1">
                <a:solidFill>
                  <a:srgbClr val="212529"/>
                </a:solidFill>
                <a:latin typeface="Calibri"/>
                <a:ea typeface="Calibri"/>
                <a:cs typeface="Calibri"/>
              </a:rPr>
              <a:t>persone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nel</a:t>
            </a:r>
            <a:r>
              <a:rPr lang="en-US" sz="1200" i="1">
                <a:solidFill>
                  <a:srgbClr val="212529"/>
                </a:solidFill>
                <a:latin typeface="Calibri"/>
                <a:ea typeface="Calibri"/>
                <a:cs typeface="Calibri"/>
              </a:rPr>
              <a:t> rispetto delle pari </a:t>
            </a:r>
            <a:r>
              <a:rPr lang="en-US" sz="1200" i="1" err="1">
                <a:solidFill>
                  <a:srgbClr val="212529"/>
                </a:solidFill>
                <a:latin typeface="Calibri"/>
                <a:ea typeface="Calibri"/>
                <a:cs typeface="Calibri"/>
              </a:rPr>
              <a:t>opportunità</a:t>
            </a:r>
            <a:r>
              <a:rPr lang="en-US" sz="1200" i="1">
                <a:solidFill>
                  <a:srgbClr val="212529"/>
                </a:solidFill>
                <a:latin typeface="Calibri"/>
                <a:ea typeface="Calibri"/>
                <a:cs typeface="Calibri"/>
              </a:rPr>
              <a:t> di </a:t>
            </a:r>
            <a:r>
              <a:rPr lang="en-US" sz="1200" i="1" err="1">
                <a:solidFill>
                  <a:srgbClr val="212529"/>
                </a:solidFill>
                <a:latin typeface="Calibri"/>
                <a:ea typeface="Calibri"/>
                <a:cs typeface="Calibri"/>
              </a:rPr>
              <a:t>genere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diversità</a:t>
            </a:r>
            <a:r>
              <a:rPr lang="en-US" sz="1200" i="1">
                <a:solidFill>
                  <a:srgbClr val="212529"/>
                </a:solidFill>
                <a:latin typeface="Calibri"/>
                <a:ea typeface="Calibri"/>
                <a:cs typeface="Calibri"/>
              </a:rPr>
              <a:t> e </a:t>
            </a:r>
            <a:r>
              <a:rPr lang="en-US" sz="1200" i="1" err="1">
                <a:solidFill>
                  <a:srgbClr val="212529"/>
                </a:solidFill>
                <a:latin typeface="Calibri"/>
                <a:ea typeface="Calibri"/>
                <a:cs typeface="Calibri"/>
              </a:rPr>
              <a:t>inclusione</a:t>
            </a:r>
            <a:r>
              <a:rPr lang="en-US" sz="1200" i="1">
                <a:solidFill>
                  <a:srgbClr val="212529"/>
                </a:solidFill>
                <a:latin typeface="Calibri"/>
                <a:ea typeface="Calibri"/>
                <a:cs typeface="Calibri"/>
              </a:rPr>
              <a:t> (ai sensi </a:t>
            </a:r>
            <a:r>
              <a:rPr lang="en-US" sz="1200" i="1" err="1">
                <a:solidFill>
                  <a:srgbClr val="212529"/>
                </a:solidFill>
                <a:latin typeface="Calibri"/>
                <a:ea typeface="Calibri"/>
                <a:cs typeface="Calibri"/>
              </a:rPr>
              <a:t>Dlgs</a:t>
            </a:r>
            <a:r>
              <a:rPr lang="en-US" sz="1200" i="1">
                <a:solidFill>
                  <a:srgbClr val="212529"/>
                </a:solidFill>
                <a:latin typeface="Calibri"/>
                <a:ea typeface="Calibri"/>
                <a:cs typeface="Calibri"/>
              </a:rPr>
              <a:t> 198/2006, 215/2003 e 216/2003)</a:t>
            </a:r>
            <a:endParaRPr lang="it-IT" sz="120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B4330C4C-D4E8-08CC-7E9E-AE13AB6A3595}"/>
              </a:ext>
            </a:extLst>
          </p:cNvPr>
          <p:cNvSpPr/>
          <p:nvPr/>
        </p:nvSpPr>
        <p:spPr>
          <a:xfrm rot="5400000">
            <a:off x="4679697" y="1227021"/>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BDD355FD-A9D6-35F4-A68A-A73AB2F1F123}"/>
              </a:ext>
            </a:extLst>
          </p:cNvPr>
          <p:cNvSpPr/>
          <p:nvPr/>
        </p:nvSpPr>
        <p:spPr>
          <a:xfrm>
            <a:off x="8602877" y="4405880"/>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202B9C53-D9B0-5C19-7DBF-C1C1FC6D8726}"/>
              </a:ext>
            </a:extLst>
          </p:cNvPr>
          <p:cNvSpPr/>
          <p:nvPr/>
        </p:nvSpPr>
        <p:spPr>
          <a:xfrm>
            <a:off x="9486522" y="486821"/>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A86B2166-D277-851A-E3F0-6F0AE351EF6B}"/>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9F9FF7D1-C2AC-9843-26F3-EEB9AF86D5B7}"/>
              </a:ext>
            </a:extLst>
          </p:cNvPr>
          <p:cNvSpPr/>
          <p:nvPr/>
        </p:nvSpPr>
        <p:spPr>
          <a:xfrm flipH="1">
            <a:off x="801883" y="1982490"/>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EE0273DC-7FE9-5CF9-8427-885A85948611}"/>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B60C394D-F8EC-2058-2FA7-F2D72C6FBAA2}"/>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E8704DC4-EA02-EE92-1661-4E6B7A941FFF}"/>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96E9EB8D-C514-C11C-A5C5-1F1D42967634}"/>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F62B1EBD-6BD6-E5A9-5CCB-8605D62B064B}"/>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9CDFBF6B-7D9E-AF5E-26DB-DD063220DA0A}"/>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932FEEED-2C50-7EB7-5656-570DF4575FC0}"/>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19AF1CCE-AB54-56BC-4CF2-C459FF409945}"/>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73331162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72">
          <a:extLst>
            <a:ext uri="{FF2B5EF4-FFF2-40B4-BE49-F238E27FC236}">
              <a16:creationId xmlns:a16="http://schemas.microsoft.com/office/drawing/2014/main" id="{6CF0BFC3-2E06-5818-2830-109574BB3CAE}"/>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A133E472-CA2C-1162-FBA9-60C1B5773A1D}"/>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736D27FE-A1F9-EC7C-C9AF-28F7C0107100}"/>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6478A4AB-5DE2-4CB9-38B0-E8B26CD4949E}"/>
              </a:ext>
            </a:extLst>
          </p:cNvPr>
          <p:cNvSpPr txBox="1"/>
          <p:nvPr/>
        </p:nvSpPr>
        <p:spPr>
          <a:xfrm>
            <a:off x="1106292" y="119384"/>
            <a:ext cx="7841962" cy="51322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r>
              <a:rPr lang="it-IT" sz="4000" b="1">
                <a:solidFill>
                  <a:srgbClr val="C00000"/>
                </a:solidFill>
                <a:latin typeface="Calibri"/>
                <a:cs typeface="Calibri"/>
              </a:rPr>
              <a:t>Tecnico elettronico</a:t>
            </a:r>
            <a:r>
              <a:rPr lang="it-IT" sz="4000" b="1">
                <a:solidFill>
                  <a:srgbClr val="C00000"/>
                </a:solidFill>
                <a:ea typeface="Calibri"/>
                <a:cs typeface="Calibri"/>
              </a:rPr>
              <a:t> </a:t>
            </a:r>
            <a:r>
              <a:rPr lang="it-IT" sz="2000" b="1">
                <a:solidFill>
                  <a:srgbClr val="C00000"/>
                </a:solidFill>
                <a:latin typeface="Calibri"/>
                <a:ea typeface="Calibri"/>
                <a:cs typeface="Calibri"/>
              </a:rPr>
              <a:t>(ID-105508)</a:t>
            </a:r>
            <a:r>
              <a:rPr lang="it-IT" sz="2000">
                <a:latin typeface="Calibri"/>
                <a:ea typeface="Calibri"/>
                <a:cs typeface="Calibri"/>
              </a:rPr>
              <a:t>  </a:t>
            </a:r>
          </a:p>
          <a:p>
            <a:pPr marL="898525"/>
            <a:endParaRPr lang="it-IT" sz="2000">
              <a:latin typeface="Calibri"/>
              <a:ea typeface="Calibri"/>
              <a:cs typeface="Calibri"/>
            </a:endParaRPr>
          </a:p>
          <a:p>
            <a:pPr marL="898525"/>
            <a:endParaRPr lang="it-IT" sz="2000">
              <a:latin typeface="Calibri"/>
              <a:ea typeface="Calibri"/>
              <a:cs typeface="Calibri"/>
            </a:endParaRPr>
          </a:p>
          <a:p>
            <a:pPr marL="898525"/>
            <a:r>
              <a:rPr lang="it-IT" sz="2000">
                <a:latin typeface="Calibri"/>
                <a:ea typeface="Calibri"/>
                <a:cs typeface="Calibri"/>
              </a:rPr>
              <a:t>TIPOLOGIA DI CONTRATTO: </a:t>
            </a:r>
            <a:r>
              <a:rPr lang="it-IT" sz="2000" b="1">
                <a:latin typeface="Calibri"/>
                <a:ea typeface="Calibri"/>
                <a:cs typeface="Calibri"/>
              </a:rPr>
              <a:t>APPRENDISTATO</a:t>
            </a:r>
          </a:p>
          <a:p>
            <a:endParaRPr lang="it-IT"/>
          </a:p>
          <a:p>
            <a:r>
              <a:rPr lang="it-IT" sz="2000">
                <a:latin typeface="Calibri"/>
                <a:ea typeface="Calibri"/>
                <a:cs typeface="Calibri"/>
              </a:rPr>
              <a:t>  </a:t>
            </a:r>
            <a:r>
              <a:rPr lang="it-IT" sz="2000">
                <a:latin typeface="+mn-lt"/>
                <a:ea typeface="Calibri"/>
                <a:cs typeface="Calibri"/>
              </a:rPr>
              <a:t> </a:t>
            </a:r>
            <a:r>
              <a:rPr lang="it-IT" sz="2000">
                <a:latin typeface="+mn-lt"/>
                <a:ea typeface="Calibri"/>
              </a:rPr>
              <a:t>            SEDE</a:t>
            </a:r>
            <a:r>
              <a:rPr lang="it-IT" sz="2000">
                <a:latin typeface="+mn-lt"/>
              </a:rPr>
              <a:t> DI LAVORO: </a:t>
            </a:r>
            <a:r>
              <a:rPr lang="it-IT" sz="2000" b="1">
                <a:latin typeface="+mn-lt"/>
              </a:rPr>
              <a:t>OPERA </a:t>
            </a:r>
            <a:endParaRPr lang="it-IT" sz="2000" b="1">
              <a:latin typeface="Calibri"/>
              <a:ea typeface="Roboto"/>
            </a:endParaRPr>
          </a:p>
          <a:p>
            <a:endParaRPr lang="it-IT" sz="1200">
              <a:solidFill>
                <a:srgbClr val="202020"/>
              </a:solidFill>
              <a:latin typeface="Calibri"/>
              <a:ea typeface="Calibri"/>
              <a:cs typeface="Calibri"/>
            </a:endParaRPr>
          </a:p>
          <a:p>
            <a:endParaRPr lang="it-IT" sz="1200">
              <a:solidFill>
                <a:srgbClr val="202020"/>
              </a:solidFill>
              <a:latin typeface="Calibri"/>
              <a:ea typeface="Calibri"/>
              <a:cs typeface="Calibri"/>
            </a:endParaRPr>
          </a:p>
          <a:p>
            <a:r>
              <a:rPr lang="it-IT" sz="1200" b="0" i="0">
                <a:solidFill>
                  <a:srgbClr val="202020"/>
                </a:solidFill>
                <a:effectLst/>
                <a:latin typeface="Calibri" panose="020F0502020204030204" pitchFamily="34" charset="0"/>
              </a:rPr>
              <a:t>La risorsa, per azienda operante in ambito produzione, vendita e manutenzione di sistemi fissi di analisi dei prodotti della combustione, centraline e rivelatori di gas per ambiti civili e industriali, si occuperà di Laboratorio: attività di assemblaggio, cablaggio, collaudo e manutenzione su sistemi di nostra produzione; Service Esterno: interventi tecnici, installazioni e manutenzioni presso nostri clienti (trasferte giornaliere sul territorio);  R&amp;D Collaboration: collaborazione attiva con il team interno per il miglioramento continuo dei prodotti e lo sviluppo di nuovi progetti tecnologici.</a:t>
            </a:r>
          </a:p>
          <a:p>
            <a:pPr algn="l"/>
            <a:r>
              <a:rPr lang="it-IT" sz="1200" b="1">
                <a:solidFill>
                  <a:srgbClr val="DA1A2A"/>
                </a:solidFill>
                <a:latin typeface="Roboto"/>
                <a:ea typeface="Roboto"/>
                <a:cs typeface="Roboto"/>
              </a:rPr>
              <a:t>PROFILO IDEALE</a:t>
            </a:r>
            <a:r>
              <a:rPr lang="it-IT" sz="1200">
                <a:solidFill>
                  <a:srgbClr val="DA1A2A"/>
                </a:solidFill>
                <a:latin typeface="Trebuchet MS"/>
                <a:cs typeface="Calibri"/>
              </a:rPr>
              <a:t>: </a:t>
            </a:r>
            <a:r>
              <a:rPr lang="it-IT" sz="1200">
                <a:solidFill>
                  <a:srgbClr val="202020"/>
                </a:solidFill>
                <a:latin typeface="Calibri" panose="020F0502020204030204" pitchFamily="34" charset="0"/>
              </a:rPr>
              <a:t>Disponibilità</a:t>
            </a:r>
            <a:r>
              <a:rPr lang="it-IT" sz="1600" b="0" i="0">
                <a:solidFill>
                  <a:srgbClr val="202020"/>
                </a:solidFill>
                <a:effectLst/>
                <a:latin typeface="inherit"/>
              </a:rPr>
              <a:t> </a:t>
            </a:r>
            <a:r>
              <a:rPr lang="it-IT" sz="1200">
                <a:solidFill>
                  <a:srgbClr val="202020"/>
                </a:solidFill>
                <a:latin typeface="Calibri" panose="020F0502020204030204" pitchFamily="34" charset="0"/>
              </a:rPr>
              <a:t>a trasferte giornaliere presso i clienti; spiccata attitudine pratica, precisione nel cablaggio/assemblaggio e naturale capacità di </a:t>
            </a:r>
            <a:r>
              <a:rPr lang="it-IT" sz="1200" err="1">
                <a:solidFill>
                  <a:srgbClr val="202020"/>
                </a:solidFill>
                <a:latin typeface="Calibri" panose="020F0502020204030204" pitchFamily="34" charset="0"/>
              </a:rPr>
              <a:t>problem</a:t>
            </a:r>
            <a:r>
              <a:rPr lang="it-IT" sz="1200">
                <a:solidFill>
                  <a:srgbClr val="202020"/>
                </a:solidFill>
                <a:latin typeface="Calibri" panose="020F0502020204030204" pitchFamily="34" charset="0"/>
              </a:rPr>
              <a:t> solving; conoscenza dei principi di programmazione; competenze in progettazione CAD / 3D; forte interesse per il mondo dell'automazione, dell'elettronica applicata e dei sistemi embedded.</a:t>
            </a:r>
          </a:p>
          <a:p>
            <a:r>
              <a:rPr lang="it-IT" sz="1200" b="1">
                <a:solidFill>
                  <a:srgbClr val="DA1A2A"/>
                </a:solidFill>
                <a:latin typeface="Roboto"/>
                <a:ea typeface="Roboto"/>
                <a:cs typeface="Roboto"/>
              </a:rPr>
              <a:t>ORARIO DI LAVORO E CCNL</a:t>
            </a:r>
            <a:r>
              <a:rPr lang="it-IT" sz="1200">
                <a:solidFill>
                  <a:srgbClr val="DA1A2A"/>
                </a:solidFill>
                <a:latin typeface="Calibri"/>
                <a:ea typeface="Calibri"/>
                <a:cs typeface="Calibri"/>
              </a:rPr>
              <a:t>: </a:t>
            </a:r>
            <a:r>
              <a:rPr lang="it-IT" sz="1200" b="1" i="0">
                <a:solidFill>
                  <a:srgbClr val="202020"/>
                </a:solidFill>
                <a:effectLst/>
                <a:latin typeface="Calibri" panose="020F0502020204030204" pitchFamily="34" charset="0"/>
              </a:rPr>
              <a:t>Full time 40 h settimanali 8.30/18.00 – M</a:t>
            </a:r>
            <a:r>
              <a:rPr lang="it-IT" sz="1200" b="1" i="0">
                <a:solidFill>
                  <a:srgbClr val="202020"/>
                </a:solidFill>
                <a:effectLst/>
                <a:latin typeface="Arial" panose="020B0604020202020204" pitchFamily="34" charset="0"/>
              </a:rPr>
              <a:t>etalmeccanica</a:t>
            </a:r>
            <a:endParaRPr lang="it-IT" sz="1200" b="1">
              <a:solidFill>
                <a:schemeClr val="tx1"/>
              </a:solidFill>
              <a:latin typeface="Calibri"/>
              <a:ea typeface="Calibri"/>
              <a:cs typeface="Calibri"/>
            </a:endParaRPr>
          </a:p>
          <a:p>
            <a:r>
              <a:rPr lang="it-IT" sz="1200" b="1">
                <a:solidFill>
                  <a:srgbClr val="DA1A2A"/>
                </a:solidFill>
                <a:latin typeface="Roboto"/>
                <a:ea typeface="Roboto"/>
                <a:cs typeface="Roboto"/>
              </a:rPr>
              <a:t>RETRIBUZIONE:</a:t>
            </a:r>
            <a:r>
              <a:rPr lang="it-IT" sz="1200">
                <a:solidFill>
                  <a:srgbClr val="202020"/>
                </a:solidFill>
                <a:latin typeface="Calibri"/>
                <a:ea typeface="Roboto"/>
                <a:cs typeface="Roboto"/>
              </a:rPr>
              <a:t> </a:t>
            </a:r>
            <a:r>
              <a:rPr lang="it-IT" sz="1200" b="0" i="0">
                <a:solidFill>
                  <a:srgbClr val="202020"/>
                </a:solidFill>
                <a:effectLst/>
                <a:latin typeface="Calibri" panose="020F0502020204030204" pitchFamily="34" charset="0"/>
              </a:rPr>
              <a:t>da contratto</a:t>
            </a:r>
          </a:p>
          <a:p>
            <a:r>
              <a:rPr lang="en-US" sz="1200" i="1" err="1">
                <a:solidFill>
                  <a:srgbClr val="212529"/>
                </a:solidFill>
                <a:latin typeface="Calibri"/>
                <a:ea typeface="Calibri"/>
                <a:cs typeface="Calibri"/>
              </a:rPr>
              <a:t>L'offerta</a:t>
            </a:r>
            <a:r>
              <a:rPr lang="en-US" sz="1200" i="1">
                <a:solidFill>
                  <a:srgbClr val="212529"/>
                </a:solidFill>
                <a:latin typeface="Calibri"/>
                <a:ea typeface="Calibri"/>
                <a:cs typeface="Calibri"/>
              </a:rPr>
              <a:t> è </a:t>
            </a:r>
            <a:r>
              <a:rPr lang="en-US" sz="1200" i="1" err="1">
                <a:solidFill>
                  <a:srgbClr val="212529"/>
                </a:solidFill>
                <a:latin typeface="Calibri"/>
                <a:ea typeface="Calibri"/>
                <a:cs typeface="Calibri"/>
              </a:rPr>
              <a:t>rivolta</a:t>
            </a:r>
            <a:r>
              <a:rPr lang="en-US" sz="1200" i="1">
                <a:solidFill>
                  <a:srgbClr val="212529"/>
                </a:solidFill>
                <a:latin typeface="Calibri"/>
                <a:ea typeface="Calibri"/>
                <a:cs typeface="Calibri"/>
              </a:rPr>
              <a:t> a tutte le </a:t>
            </a:r>
            <a:r>
              <a:rPr lang="en-US" sz="1200" i="1" err="1">
                <a:solidFill>
                  <a:srgbClr val="212529"/>
                </a:solidFill>
                <a:latin typeface="Calibri"/>
                <a:ea typeface="Calibri"/>
                <a:cs typeface="Calibri"/>
              </a:rPr>
              <a:t>persone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nel</a:t>
            </a:r>
            <a:r>
              <a:rPr lang="en-US" sz="1200" i="1">
                <a:solidFill>
                  <a:srgbClr val="212529"/>
                </a:solidFill>
                <a:latin typeface="Calibri"/>
                <a:ea typeface="Calibri"/>
                <a:cs typeface="Calibri"/>
              </a:rPr>
              <a:t> rispetto delle pari </a:t>
            </a:r>
            <a:r>
              <a:rPr lang="en-US" sz="1200" i="1" err="1">
                <a:solidFill>
                  <a:srgbClr val="212529"/>
                </a:solidFill>
                <a:latin typeface="Calibri"/>
                <a:ea typeface="Calibri"/>
                <a:cs typeface="Calibri"/>
              </a:rPr>
              <a:t>opportunità</a:t>
            </a:r>
            <a:r>
              <a:rPr lang="en-US" sz="1200" i="1">
                <a:solidFill>
                  <a:srgbClr val="212529"/>
                </a:solidFill>
                <a:latin typeface="Calibri"/>
                <a:ea typeface="Calibri"/>
                <a:cs typeface="Calibri"/>
              </a:rPr>
              <a:t> di </a:t>
            </a:r>
            <a:r>
              <a:rPr lang="en-US" sz="1200" i="1" err="1">
                <a:solidFill>
                  <a:srgbClr val="212529"/>
                </a:solidFill>
                <a:latin typeface="Calibri"/>
                <a:ea typeface="Calibri"/>
                <a:cs typeface="Calibri"/>
              </a:rPr>
              <a:t>genere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diversità</a:t>
            </a:r>
            <a:r>
              <a:rPr lang="en-US" sz="1200" i="1">
                <a:solidFill>
                  <a:srgbClr val="212529"/>
                </a:solidFill>
                <a:latin typeface="Calibri"/>
                <a:ea typeface="Calibri"/>
                <a:cs typeface="Calibri"/>
              </a:rPr>
              <a:t> e </a:t>
            </a:r>
            <a:r>
              <a:rPr lang="en-US" sz="1200" i="1" err="1">
                <a:solidFill>
                  <a:srgbClr val="212529"/>
                </a:solidFill>
                <a:latin typeface="Calibri"/>
                <a:ea typeface="Calibri"/>
                <a:cs typeface="Calibri"/>
              </a:rPr>
              <a:t>inclusione</a:t>
            </a:r>
            <a:r>
              <a:rPr lang="en-US" sz="1200" i="1">
                <a:solidFill>
                  <a:srgbClr val="212529"/>
                </a:solidFill>
                <a:latin typeface="Calibri"/>
                <a:ea typeface="Calibri"/>
                <a:cs typeface="Calibri"/>
              </a:rPr>
              <a:t> (ai sensi </a:t>
            </a:r>
            <a:r>
              <a:rPr lang="en-US" sz="1200" i="1" err="1">
                <a:solidFill>
                  <a:srgbClr val="212529"/>
                </a:solidFill>
                <a:latin typeface="Calibri"/>
                <a:ea typeface="Calibri"/>
                <a:cs typeface="Calibri"/>
              </a:rPr>
              <a:t>Dlgs</a:t>
            </a:r>
            <a:r>
              <a:rPr lang="en-US" sz="1200" i="1">
                <a:solidFill>
                  <a:srgbClr val="212529"/>
                </a:solidFill>
                <a:latin typeface="Calibri"/>
                <a:ea typeface="Calibri"/>
                <a:cs typeface="Calibri"/>
              </a:rPr>
              <a:t> 198/2006, 215/2003 e 216/2003)</a:t>
            </a:r>
            <a:endParaRPr lang="it-IT" sz="120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605D9243-75E1-17D8-D941-7C96AB27684F}"/>
              </a:ext>
            </a:extLst>
          </p:cNvPr>
          <p:cNvSpPr/>
          <p:nvPr/>
        </p:nvSpPr>
        <p:spPr>
          <a:xfrm rot="5400000">
            <a:off x="4679697" y="1227021"/>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65634B68-A1A0-C9D3-C94F-CFA6E0467043}"/>
              </a:ext>
            </a:extLst>
          </p:cNvPr>
          <p:cNvSpPr/>
          <p:nvPr/>
        </p:nvSpPr>
        <p:spPr>
          <a:xfrm>
            <a:off x="8602877" y="4405880"/>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BC8C0D41-9E7D-367F-2452-12ADCF0661A6}"/>
              </a:ext>
            </a:extLst>
          </p:cNvPr>
          <p:cNvSpPr/>
          <p:nvPr/>
        </p:nvSpPr>
        <p:spPr>
          <a:xfrm>
            <a:off x="9486522" y="486821"/>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5E1BCFE8-DD71-A082-0A4D-A01BD2E566DB}"/>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8305191F-1669-D4CB-F464-2A69BDED9AB6}"/>
              </a:ext>
            </a:extLst>
          </p:cNvPr>
          <p:cNvSpPr/>
          <p:nvPr/>
        </p:nvSpPr>
        <p:spPr>
          <a:xfrm flipH="1">
            <a:off x="801883" y="1982490"/>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F41F7887-4D0E-70A8-30F5-7CDFC13D5A51}"/>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A106A6B8-D4F6-76DA-3C4F-B29A17E523FA}"/>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9F3929D9-D9FC-C1C4-300F-6DE06E017E46}"/>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41094A5B-2026-9CDA-9BD4-37A14385CCF0}"/>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A2B3BB98-B109-2DA3-9F03-48D940A30BAC}"/>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FBE54CFC-92E9-5822-E23F-AA00E72A02A6}"/>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00ABDB30-E4B1-9586-C1E6-1A42F6732FBE}"/>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DA68B3A4-0EAA-2E91-9301-6CBB72B73AB4}"/>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14072972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CDFA797B-67C8-B81C-467D-22722B3F9161}"/>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FF30263D-2968-43C3-4DC7-1E36026A880E}"/>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7C5687A6-6ED9-6044-1146-CBC5E562810D}"/>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6A0253D1-D781-F137-73B8-A8C061F81E7E}"/>
              </a:ext>
            </a:extLst>
          </p:cNvPr>
          <p:cNvSpPr txBox="1"/>
          <p:nvPr/>
        </p:nvSpPr>
        <p:spPr>
          <a:xfrm>
            <a:off x="1213792" y="165100"/>
            <a:ext cx="7841962" cy="4960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r>
              <a:rPr lang="it-IT" sz="4000" b="1">
                <a:solidFill>
                  <a:srgbClr val="C00000"/>
                </a:solidFill>
                <a:latin typeface="Calibri"/>
                <a:ea typeface="Calibri"/>
                <a:cs typeface="Calibri"/>
              </a:rPr>
              <a:t>    2 Operai metalmeccanici </a:t>
            </a:r>
            <a:endParaRPr lang="it-IT">
              <a:ea typeface="Calibri"/>
            </a:endParaRPr>
          </a:p>
          <a:p>
            <a:pPr marL="898525"/>
            <a:r>
              <a:rPr lang="it-IT" sz="2000" b="1">
                <a:solidFill>
                  <a:srgbClr val="C00000"/>
                </a:solidFill>
                <a:latin typeface="Calibri"/>
                <a:ea typeface="Calibri"/>
                <a:cs typeface="Calibri"/>
              </a:rPr>
              <a:t>                                 (ID-105244)</a:t>
            </a:r>
            <a:r>
              <a:rPr lang="it-IT" sz="2000">
                <a:latin typeface="Calibri"/>
                <a:ea typeface="Calibri"/>
                <a:cs typeface="Calibri"/>
              </a:rPr>
              <a:t> </a:t>
            </a:r>
            <a:endParaRPr lang="it-IT"/>
          </a:p>
          <a:p>
            <a:pPr marL="898525"/>
            <a:endParaRPr lang="it-IT" sz="2000">
              <a:latin typeface="Calibri"/>
              <a:ea typeface="Calibri"/>
              <a:cs typeface="Calibri"/>
            </a:endParaRPr>
          </a:p>
          <a:p>
            <a:pPr marL="898525"/>
            <a:r>
              <a:rPr lang="it-IT" sz="2000">
                <a:latin typeface="Calibri"/>
                <a:ea typeface="Calibri"/>
                <a:cs typeface="Calibri"/>
              </a:rPr>
              <a:t>TIPOLOGIA DI CONTRATTO:</a:t>
            </a:r>
            <a:r>
              <a:rPr lang="it-IT" sz="2000" b="1">
                <a:latin typeface="Calibri"/>
                <a:ea typeface="Calibri"/>
                <a:cs typeface="Calibri"/>
              </a:rPr>
              <a:t> DETERMINATO/INDETERMINATO</a:t>
            </a:r>
            <a:endParaRPr lang="it-IT" sz="2000">
              <a:latin typeface="Calibri"/>
              <a:ea typeface="Calibri"/>
              <a:cs typeface="Calibri"/>
            </a:endParaRPr>
          </a:p>
          <a:p>
            <a:pPr marL="898525"/>
            <a:r>
              <a:rPr lang="it-IT" sz="2000" b="1">
                <a:solidFill>
                  <a:srgbClr val="C00000"/>
                </a:solidFill>
                <a:latin typeface="Calibri"/>
                <a:ea typeface="Calibri"/>
                <a:cs typeface="Calibri"/>
              </a:rPr>
              <a:t>                           </a:t>
            </a:r>
            <a:r>
              <a:rPr lang="it-IT" sz="2000">
                <a:latin typeface="Calibri"/>
                <a:ea typeface="Calibri"/>
                <a:cs typeface="Calibri"/>
              </a:rPr>
              <a:t> </a:t>
            </a:r>
            <a:endParaRPr lang="it-IT"/>
          </a:p>
          <a:p>
            <a:r>
              <a:rPr lang="it-IT" sz="2000">
                <a:latin typeface="Calibri"/>
                <a:ea typeface="Calibri"/>
                <a:cs typeface="Calibri"/>
              </a:rPr>
              <a:t>         </a:t>
            </a:r>
            <a:r>
              <a:rPr lang="it-IT" sz="2000">
                <a:latin typeface="+mn-lt"/>
                <a:ea typeface="Calibri"/>
                <a:cs typeface="Calibri"/>
              </a:rPr>
              <a:t>       </a:t>
            </a:r>
            <a:r>
              <a:rPr lang="it-IT" sz="2000">
                <a:latin typeface="+mn-lt"/>
                <a:ea typeface="Calibri"/>
              </a:rPr>
              <a:t>SEDE</a:t>
            </a:r>
            <a:r>
              <a:rPr lang="it-IT" sz="2000">
                <a:latin typeface="+mn-lt"/>
              </a:rPr>
              <a:t> DI LAVORO: </a:t>
            </a:r>
            <a:r>
              <a:rPr lang="it-IT" sz="2000" b="1">
                <a:latin typeface="+mn-lt"/>
              </a:rPr>
              <a:t>LACHIARELLA</a:t>
            </a:r>
            <a:endParaRPr lang="it-IT" sz="2000" b="1">
              <a:latin typeface="Calibri"/>
            </a:endParaRPr>
          </a:p>
          <a:p>
            <a:endParaRPr lang="it-IT" sz="1200">
              <a:solidFill>
                <a:srgbClr val="202020"/>
              </a:solidFill>
              <a:highlight>
                <a:srgbClr val="FFFFFF"/>
              </a:highlight>
              <a:latin typeface="Calibri"/>
              <a:ea typeface="Calibri"/>
              <a:cs typeface="Calibri"/>
            </a:endParaRPr>
          </a:p>
          <a:p>
            <a:pPr algn="just"/>
            <a:endParaRPr lang="it-IT" sz="1200">
              <a:solidFill>
                <a:srgbClr val="202020"/>
              </a:solidFill>
              <a:highlight>
                <a:srgbClr val="FFFFFF"/>
              </a:highlight>
              <a:latin typeface="Calibri"/>
              <a:ea typeface="Calibri"/>
              <a:cs typeface="Calibri"/>
            </a:endParaRPr>
          </a:p>
          <a:p>
            <a:pPr algn="just"/>
            <a:endParaRPr lang="it-IT" sz="1200">
              <a:solidFill>
                <a:srgbClr val="202020"/>
              </a:solidFill>
              <a:highlight>
                <a:srgbClr val="FFFFFF"/>
              </a:highlight>
              <a:latin typeface="Calibri"/>
              <a:ea typeface="Calibri"/>
              <a:cs typeface="Calibri"/>
            </a:endParaRPr>
          </a:p>
          <a:p>
            <a:pPr algn="just"/>
            <a:r>
              <a:rPr lang="it-IT" sz="1200">
                <a:solidFill>
                  <a:srgbClr val="202020"/>
                </a:solidFill>
                <a:highlight>
                  <a:srgbClr val="FFFFFF"/>
                </a:highlight>
                <a:latin typeface="Calibri"/>
                <a:ea typeface="Calibri"/>
                <a:cs typeface="Calibri"/>
              </a:rPr>
              <a:t>Le risorse, per storica azienda che produce motori elettrici per ascensori, si dovranno occupare di: Assemblaggio motori elettrici; Creazione bobine in rame; Inserimento nello statore di bobine; Lastratura bobine; Test di collaudo dell'avvolgitore elettrico.</a:t>
            </a:r>
          </a:p>
          <a:p>
            <a:pPr algn="just"/>
            <a:endParaRPr lang="it-IT" sz="1200">
              <a:solidFill>
                <a:srgbClr val="202020"/>
              </a:solidFill>
              <a:highlight>
                <a:srgbClr val="FFFFFF"/>
              </a:highlight>
              <a:latin typeface="Calibri"/>
              <a:ea typeface="Calibri"/>
              <a:cs typeface="Calibri"/>
            </a:endParaRPr>
          </a:p>
          <a:p>
            <a:r>
              <a:rPr lang="it-IT" sz="1200" b="1">
                <a:solidFill>
                  <a:srgbClr val="DA1A2A"/>
                </a:solidFill>
                <a:latin typeface="Roboto"/>
                <a:ea typeface="Roboto"/>
                <a:cs typeface="Roboto"/>
              </a:rPr>
              <a:t>PROFILO IDEALE</a:t>
            </a:r>
            <a:r>
              <a:rPr lang="it-IT" sz="1200">
                <a:solidFill>
                  <a:srgbClr val="DA1A2A"/>
                </a:solidFill>
                <a:latin typeface="Trebuchet MS"/>
                <a:cs typeface="Calibri"/>
              </a:rPr>
              <a:t>: </a:t>
            </a:r>
            <a:r>
              <a:rPr lang="it-IT" sz="1200">
                <a:solidFill>
                  <a:srgbClr val="202020"/>
                </a:solidFill>
                <a:highlight>
                  <a:srgbClr val="FFFFFF"/>
                </a:highlight>
                <a:latin typeface="Calibri"/>
                <a:ea typeface="Calibri"/>
                <a:cs typeface="Calibri"/>
              </a:rPr>
              <a:t>Conoscenza del settore elettronico.</a:t>
            </a:r>
          </a:p>
          <a:p>
            <a:r>
              <a:rPr lang="it-IT" sz="1200" b="1">
                <a:solidFill>
                  <a:srgbClr val="DA1A2A"/>
                </a:solidFill>
                <a:latin typeface="Roboto"/>
                <a:ea typeface="Roboto"/>
                <a:cs typeface="Roboto"/>
              </a:rPr>
              <a:t>ORARIO DI LAVORO E CCNL</a:t>
            </a:r>
            <a:r>
              <a:rPr lang="it-IT" sz="1200">
                <a:solidFill>
                  <a:srgbClr val="DA1A2A"/>
                </a:solidFill>
                <a:latin typeface="Calibri"/>
                <a:ea typeface="Calibri"/>
                <a:cs typeface="Calibri"/>
              </a:rPr>
              <a:t>: </a:t>
            </a:r>
            <a:r>
              <a:rPr lang="it-IT" sz="1200" b="1">
                <a:solidFill>
                  <a:srgbClr val="202020"/>
                </a:solidFill>
                <a:highlight>
                  <a:srgbClr val="FFFFFF"/>
                </a:highlight>
                <a:latin typeface="Calibri"/>
                <a:ea typeface="Calibri"/>
                <a:cs typeface="Calibri"/>
              </a:rPr>
              <a:t>Full Time 8.00/12.00- 15.30/17.30 dal </a:t>
            </a:r>
            <a:r>
              <a:rPr lang="it-IT" sz="1200" b="1" err="1">
                <a:solidFill>
                  <a:srgbClr val="202020"/>
                </a:solidFill>
                <a:highlight>
                  <a:srgbClr val="FFFFFF"/>
                </a:highlight>
                <a:latin typeface="Calibri"/>
                <a:ea typeface="Calibri"/>
                <a:cs typeface="Calibri"/>
              </a:rPr>
              <a:t>lunedi</a:t>
            </a:r>
            <a:r>
              <a:rPr lang="it-IT" sz="1200" b="1">
                <a:solidFill>
                  <a:srgbClr val="202020"/>
                </a:solidFill>
                <a:highlight>
                  <a:srgbClr val="FFFFFF"/>
                </a:highlight>
                <a:latin typeface="Calibri"/>
                <a:ea typeface="Calibri"/>
                <a:cs typeface="Calibri"/>
              </a:rPr>
              <a:t> al </a:t>
            </a:r>
            <a:r>
              <a:rPr lang="it-IT" sz="1200" b="1" err="1">
                <a:solidFill>
                  <a:srgbClr val="202020"/>
                </a:solidFill>
                <a:highlight>
                  <a:srgbClr val="FFFFFF"/>
                </a:highlight>
                <a:latin typeface="Calibri"/>
                <a:ea typeface="Calibri"/>
                <a:cs typeface="Calibri"/>
              </a:rPr>
              <a:t>venerdi</a:t>
            </a:r>
            <a:r>
              <a:rPr lang="it-IT" sz="1200" b="1">
                <a:solidFill>
                  <a:srgbClr val="202020"/>
                </a:solidFill>
                <a:highlight>
                  <a:srgbClr val="FFFFFF"/>
                </a:highlight>
                <a:latin typeface="Calibri"/>
                <a:ea typeface="Calibri"/>
                <a:cs typeface="Calibri"/>
              </a:rPr>
              <a:t> - Metalmeccanico</a:t>
            </a:r>
          </a:p>
          <a:p>
            <a:r>
              <a:rPr lang="it-IT" sz="1200" b="1">
                <a:solidFill>
                  <a:srgbClr val="DA1A2A"/>
                </a:solidFill>
                <a:latin typeface="Roboto"/>
                <a:ea typeface="Roboto"/>
                <a:cs typeface="Roboto"/>
              </a:rPr>
              <a:t>RETRIBUZIONE: </a:t>
            </a:r>
            <a:r>
              <a:rPr lang="it-IT" sz="1200">
                <a:solidFill>
                  <a:srgbClr val="202020"/>
                </a:solidFill>
                <a:latin typeface="Calibri"/>
                <a:ea typeface="Roboto"/>
                <a:cs typeface="Roboto"/>
              </a:rPr>
              <a:t> </a:t>
            </a:r>
            <a:r>
              <a:rPr lang="it-IT" sz="1200">
                <a:solidFill>
                  <a:srgbClr val="202020"/>
                </a:solidFill>
                <a:highlight>
                  <a:srgbClr val="FFFFFF"/>
                </a:highlight>
                <a:latin typeface="Calibri"/>
                <a:ea typeface="Calibri"/>
                <a:cs typeface="Calibri"/>
              </a:rPr>
              <a:t>da contratto</a:t>
            </a:r>
          </a:p>
          <a:p>
            <a:endParaRPr lang="it-IT" sz="1200">
              <a:solidFill>
                <a:srgbClr val="202020"/>
              </a:solidFill>
              <a:highlight>
                <a:srgbClr val="FFFFFF"/>
              </a:highlight>
              <a:latin typeface="Calibri"/>
              <a:ea typeface="Calibri"/>
              <a:cs typeface="Calibri"/>
            </a:endParaRPr>
          </a:p>
          <a:p>
            <a:r>
              <a:rPr lang="en-US" sz="1200" i="1" err="1">
                <a:solidFill>
                  <a:srgbClr val="212529"/>
                </a:solidFill>
                <a:latin typeface="Calibri"/>
                <a:ea typeface="Calibri"/>
                <a:cs typeface="Calibri"/>
              </a:rPr>
              <a:t>L'offerta</a:t>
            </a:r>
            <a:r>
              <a:rPr lang="en-US" sz="1200" i="1">
                <a:solidFill>
                  <a:srgbClr val="212529"/>
                </a:solidFill>
                <a:latin typeface="Calibri"/>
                <a:ea typeface="Calibri"/>
                <a:cs typeface="Calibri"/>
              </a:rPr>
              <a:t> è </a:t>
            </a:r>
            <a:r>
              <a:rPr lang="en-US" sz="1200" i="1" err="1">
                <a:solidFill>
                  <a:srgbClr val="212529"/>
                </a:solidFill>
                <a:latin typeface="Calibri"/>
                <a:ea typeface="Calibri"/>
                <a:cs typeface="Calibri"/>
              </a:rPr>
              <a:t>rivolta</a:t>
            </a:r>
            <a:r>
              <a:rPr lang="en-US" sz="1200" i="1">
                <a:solidFill>
                  <a:srgbClr val="212529"/>
                </a:solidFill>
                <a:latin typeface="Calibri"/>
                <a:ea typeface="Calibri"/>
                <a:cs typeface="Calibri"/>
              </a:rPr>
              <a:t> a tutte le </a:t>
            </a:r>
            <a:r>
              <a:rPr lang="en-US" sz="1200" i="1" err="1">
                <a:solidFill>
                  <a:srgbClr val="212529"/>
                </a:solidFill>
                <a:latin typeface="Calibri"/>
                <a:ea typeface="Calibri"/>
                <a:cs typeface="Calibri"/>
              </a:rPr>
              <a:t>persone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nel</a:t>
            </a:r>
            <a:r>
              <a:rPr lang="en-US" sz="1200" i="1">
                <a:solidFill>
                  <a:srgbClr val="212529"/>
                </a:solidFill>
                <a:latin typeface="Calibri"/>
                <a:ea typeface="Calibri"/>
                <a:cs typeface="Calibri"/>
              </a:rPr>
              <a:t> rispetto delle pari </a:t>
            </a:r>
            <a:r>
              <a:rPr lang="en-US" sz="1200" i="1" err="1">
                <a:solidFill>
                  <a:srgbClr val="212529"/>
                </a:solidFill>
                <a:latin typeface="Calibri"/>
                <a:ea typeface="Calibri"/>
                <a:cs typeface="Calibri"/>
              </a:rPr>
              <a:t>opportunità</a:t>
            </a:r>
            <a:r>
              <a:rPr lang="en-US" sz="1200" i="1">
                <a:solidFill>
                  <a:srgbClr val="212529"/>
                </a:solidFill>
                <a:latin typeface="Calibri"/>
                <a:ea typeface="Calibri"/>
                <a:cs typeface="Calibri"/>
              </a:rPr>
              <a:t> di </a:t>
            </a:r>
            <a:r>
              <a:rPr lang="en-US" sz="1200" i="1" err="1">
                <a:solidFill>
                  <a:srgbClr val="212529"/>
                </a:solidFill>
                <a:latin typeface="Calibri"/>
                <a:ea typeface="Calibri"/>
                <a:cs typeface="Calibri"/>
              </a:rPr>
              <a:t>genere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diversità</a:t>
            </a:r>
            <a:r>
              <a:rPr lang="en-US" sz="1200" i="1">
                <a:solidFill>
                  <a:srgbClr val="212529"/>
                </a:solidFill>
                <a:latin typeface="Calibri"/>
                <a:ea typeface="Calibri"/>
                <a:cs typeface="Calibri"/>
              </a:rPr>
              <a:t> e </a:t>
            </a:r>
            <a:r>
              <a:rPr lang="en-US" sz="1200" i="1" err="1">
                <a:solidFill>
                  <a:srgbClr val="212529"/>
                </a:solidFill>
                <a:latin typeface="Calibri"/>
                <a:ea typeface="Calibri"/>
                <a:cs typeface="Calibri"/>
              </a:rPr>
              <a:t>inclusione</a:t>
            </a:r>
            <a:r>
              <a:rPr lang="en-US" sz="1200" i="1">
                <a:solidFill>
                  <a:srgbClr val="212529"/>
                </a:solidFill>
                <a:latin typeface="Calibri"/>
                <a:ea typeface="Calibri"/>
                <a:cs typeface="Calibri"/>
              </a:rPr>
              <a:t> (ai sensi </a:t>
            </a:r>
            <a:r>
              <a:rPr lang="en-US" sz="1200" i="1" err="1">
                <a:solidFill>
                  <a:srgbClr val="212529"/>
                </a:solidFill>
                <a:latin typeface="Calibri"/>
                <a:ea typeface="Calibri"/>
                <a:cs typeface="Calibri"/>
              </a:rPr>
              <a:t>Dlgs</a:t>
            </a:r>
            <a:r>
              <a:rPr lang="en-US" sz="1200" i="1">
                <a:solidFill>
                  <a:srgbClr val="212529"/>
                </a:solidFill>
                <a:latin typeface="Calibri"/>
                <a:ea typeface="Calibri"/>
                <a:cs typeface="Calibri"/>
              </a:rPr>
              <a:t> 198/2006, 215/2003 e 216/2003)</a:t>
            </a:r>
            <a:endParaRPr lang="it-IT" sz="120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0CCDACF3-47AD-B7E4-129B-DAD426E34278}"/>
              </a:ext>
            </a:extLst>
          </p:cNvPr>
          <p:cNvSpPr/>
          <p:nvPr/>
        </p:nvSpPr>
        <p:spPr>
          <a:xfrm rot="5400000">
            <a:off x="4571575" y="1450988"/>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BCF80634-5332-DFBE-C66F-F8886E47F43F}"/>
              </a:ext>
            </a:extLst>
          </p:cNvPr>
          <p:cNvSpPr/>
          <p:nvPr/>
        </p:nvSpPr>
        <p:spPr>
          <a:xfrm>
            <a:off x="8610600" y="4598954"/>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8D3209EC-DEEE-F477-9604-39450B93B6FE}"/>
              </a:ext>
            </a:extLst>
          </p:cNvPr>
          <p:cNvSpPr/>
          <p:nvPr/>
        </p:nvSpPr>
        <p:spPr>
          <a:xfrm>
            <a:off x="9455630" y="517713"/>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2E39031E-10AB-343B-8B14-1620F75B864C}"/>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024072A8-9CB3-79A4-16BC-47FB56C1EAB9}"/>
              </a:ext>
            </a:extLst>
          </p:cNvPr>
          <p:cNvSpPr/>
          <p:nvPr/>
        </p:nvSpPr>
        <p:spPr>
          <a:xfrm flipH="1">
            <a:off x="794160" y="2136949"/>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5C1EFFD9-4B24-F8D5-7177-635A6B5561C2}"/>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0045B783-1A25-87C7-77B2-3FB3F83C03FF}"/>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72607D64-630F-1925-C1C8-1406D7D93758}"/>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899C02A0-5660-9AB2-5FE4-6BA360FF9F0C}"/>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1FDA9F0F-0A1B-2C20-53F2-3B72F346F882}"/>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4B9683EF-A42E-D635-1DEF-73A9B8FCEC4B}"/>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2430574D-32B7-9051-04F4-EE2DC457D0DC}"/>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D49AA7D3-341D-CD62-EF89-E1F001E88341}"/>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75841064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CDFA797B-67C8-B81C-467D-22722B3F9161}"/>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FF30263D-2968-43C3-4DC7-1E36026A880E}"/>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7C5687A6-6ED9-6044-1146-CBC5E562810D}"/>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6A0253D1-D781-F137-73B8-A8C061F81E7E}"/>
              </a:ext>
            </a:extLst>
          </p:cNvPr>
          <p:cNvSpPr txBox="1"/>
          <p:nvPr/>
        </p:nvSpPr>
        <p:spPr>
          <a:xfrm>
            <a:off x="1213792" y="165100"/>
            <a:ext cx="7841962" cy="4960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r>
              <a:rPr lang="it-IT" sz="4000" b="1">
                <a:solidFill>
                  <a:srgbClr val="C00000"/>
                </a:solidFill>
                <a:latin typeface="Calibri"/>
                <a:ea typeface="Calibri"/>
                <a:cs typeface="Calibri"/>
              </a:rPr>
              <a:t>    Magazziniere/Autista </a:t>
            </a:r>
            <a:endParaRPr lang="it-IT">
              <a:ea typeface="Calibri"/>
            </a:endParaRPr>
          </a:p>
          <a:p>
            <a:pPr marL="898525"/>
            <a:r>
              <a:rPr lang="it-IT" sz="2000" b="1">
                <a:solidFill>
                  <a:srgbClr val="C00000"/>
                </a:solidFill>
                <a:latin typeface="Calibri"/>
                <a:ea typeface="Calibri"/>
                <a:cs typeface="Calibri"/>
              </a:rPr>
              <a:t>                                 (ID-104912)</a:t>
            </a:r>
            <a:r>
              <a:rPr lang="it-IT" sz="2000">
                <a:latin typeface="Calibri"/>
                <a:ea typeface="Calibri"/>
                <a:cs typeface="Calibri"/>
              </a:rPr>
              <a:t> </a:t>
            </a:r>
            <a:endParaRPr lang="it-IT"/>
          </a:p>
          <a:p>
            <a:pPr marL="898525"/>
            <a:endParaRPr lang="it-IT" sz="2000">
              <a:latin typeface="Calibri"/>
              <a:ea typeface="Calibri"/>
              <a:cs typeface="Calibri"/>
            </a:endParaRPr>
          </a:p>
          <a:p>
            <a:pPr marL="898525"/>
            <a:r>
              <a:rPr lang="it-IT" sz="2000">
                <a:latin typeface="Calibri"/>
                <a:ea typeface="Calibri"/>
                <a:cs typeface="Calibri"/>
              </a:rPr>
              <a:t>TIPOLOGIA DI CONTRATTO:</a:t>
            </a:r>
            <a:r>
              <a:rPr lang="it-IT" sz="2000" b="1">
                <a:latin typeface="Calibri"/>
                <a:ea typeface="Calibri"/>
                <a:cs typeface="Calibri"/>
              </a:rPr>
              <a:t> INDETERMINATO</a:t>
            </a:r>
            <a:endParaRPr lang="it-IT" sz="2000">
              <a:latin typeface="Calibri"/>
              <a:ea typeface="Calibri"/>
              <a:cs typeface="Calibri"/>
            </a:endParaRPr>
          </a:p>
          <a:p>
            <a:pPr marL="898525"/>
            <a:r>
              <a:rPr lang="it-IT" sz="2000" b="1">
                <a:solidFill>
                  <a:srgbClr val="C00000"/>
                </a:solidFill>
                <a:latin typeface="Calibri"/>
                <a:ea typeface="Calibri"/>
                <a:cs typeface="Calibri"/>
              </a:rPr>
              <a:t>                           </a:t>
            </a:r>
            <a:r>
              <a:rPr lang="it-IT" sz="2000">
                <a:latin typeface="Calibri"/>
                <a:ea typeface="Calibri"/>
                <a:cs typeface="Calibri"/>
              </a:rPr>
              <a:t> </a:t>
            </a:r>
            <a:endParaRPr lang="it-IT"/>
          </a:p>
          <a:p>
            <a:r>
              <a:rPr lang="it-IT" sz="2000">
                <a:latin typeface="Calibri"/>
                <a:ea typeface="Calibri"/>
                <a:cs typeface="Calibri"/>
              </a:rPr>
              <a:t>         </a:t>
            </a:r>
            <a:r>
              <a:rPr lang="it-IT" sz="2000">
                <a:latin typeface="+mn-lt"/>
                <a:ea typeface="Calibri"/>
                <a:cs typeface="Calibri"/>
              </a:rPr>
              <a:t>       </a:t>
            </a:r>
            <a:r>
              <a:rPr lang="it-IT" sz="2000">
                <a:latin typeface="+mn-lt"/>
                <a:ea typeface="Calibri"/>
              </a:rPr>
              <a:t>SEDE</a:t>
            </a:r>
            <a:r>
              <a:rPr lang="it-IT" sz="2000">
                <a:latin typeface="+mn-lt"/>
              </a:rPr>
              <a:t> DI LAVORO: </a:t>
            </a:r>
            <a:r>
              <a:rPr lang="it-IT" sz="2000" b="1">
                <a:latin typeface="+mn-lt"/>
              </a:rPr>
              <a:t>BINASCO E VERNATE</a:t>
            </a:r>
            <a:endParaRPr lang="it-IT" sz="2000" b="1">
              <a:latin typeface="Calibri"/>
            </a:endParaRPr>
          </a:p>
          <a:p>
            <a:endParaRPr lang="it-IT" sz="1200">
              <a:solidFill>
                <a:srgbClr val="202020"/>
              </a:solidFill>
              <a:highlight>
                <a:srgbClr val="FFFFFF"/>
              </a:highlight>
              <a:latin typeface="Calibri"/>
              <a:ea typeface="Calibri"/>
              <a:cs typeface="Calibri"/>
            </a:endParaRPr>
          </a:p>
          <a:p>
            <a:pPr algn="just"/>
            <a:endParaRPr lang="it-IT" sz="1200">
              <a:solidFill>
                <a:srgbClr val="202020"/>
              </a:solidFill>
              <a:highlight>
                <a:srgbClr val="FFFFFF"/>
              </a:highlight>
              <a:latin typeface="Calibri"/>
              <a:ea typeface="Calibri"/>
              <a:cs typeface="Calibri"/>
            </a:endParaRPr>
          </a:p>
          <a:p>
            <a:pPr algn="just"/>
            <a:r>
              <a:rPr lang="it-IT" sz="1200">
                <a:solidFill>
                  <a:srgbClr val="202020"/>
                </a:solidFill>
                <a:highlight>
                  <a:srgbClr val="FFFFFF"/>
                </a:highlight>
                <a:latin typeface="Calibri"/>
                <a:ea typeface="Calibri"/>
                <a:cs typeface="Calibri"/>
              </a:rPr>
              <a:t>La risorsa si dovrà occupare di magazzino (sistemazione, carico e scarico) e consegne presso clienti. Richiesti spostamenti tra le 2 sedi.</a:t>
            </a:r>
            <a:endParaRPr lang="it-IT"/>
          </a:p>
          <a:p>
            <a:pPr algn="just"/>
            <a:endParaRPr lang="it-IT" sz="1200">
              <a:solidFill>
                <a:srgbClr val="202020"/>
              </a:solidFill>
              <a:highlight>
                <a:srgbClr val="FFFFFF"/>
              </a:highlight>
              <a:latin typeface="Calibri"/>
              <a:ea typeface="Calibri"/>
              <a:cs typeface="Calibri"/>
            </a:endParaRPr>
          </a:p>
          <a:p>
            <a:r>
              <a:rPr lang="it-IT" sz="1200" b="1">
                <a:solidFill>
                  <a:srgbClr val="DA1A2A"/>
                </a:solidFill>
                <a:latin typeface="Roboto"/>
                <a:ea typeface="Roboto"/>
                <a:cs typeface="Roboto"/>
              </a:rPr>
              <a:t>PROFILO IDEALE</a:t>
            </a:r>
            <a:r>
              <a:rPr lang="it-IT" sz="1200">
                <a:solidFill>
                  <a:srgbClr val="DA1A2A"/>
                </a:solidFill>
                <a:latin typeface="Trebuchet MS"/>
                <a:cs typeface="Calibri"/>
              </a:rPr>
              <a:t>: </a:t>
            </a:r>
            <a:r>
              <a:rPr lang="it-IT" sz="1200">
                <a:solidFill>
                  <a:srgbClr val="202020"/>
                </a:solidFill>
                <a:latin typeface="Calibri"/>
                <a:ea typeface="Roboto"/>
                <a:cs typeface="Roboto"/>
              </a:rPr>
              <a:t> </a:t>
            </a:r>
            <a:r>
              <a:rPr lang="it-IT" sz="1200">
                <a:solidFill>
                  <a:srgbClr val="202020"/>
                </a:solidFill>
                <a:highlight>
                  <a:srgbClr val="FFFFFF"/>
                </a:highlight>
                <a:latin typeface="Calibri"/>
                <a:ea typeface="Calibri"/>
                <a:cs typeface="Calibri"/>
              </a:rPr>
              <a:t>indispensabile PATENTE B e PATENTINO DEL MULETTO.</a:t>
            </a:r>
            <a:endParaRPr lang="it-IT" sz="1200" b="1">
              <a:solidFill>
                <a:srgbClr val="202020"/>
              </a:solidFill>
              <a:latin typeface="Calibri"/>
              <a:ea typeface="Roboto"/>
              <a:cs typeface="Roboto"/>
            </a:endParaRPr>
          </a:p>
          <a:p>
            <a:endParaRPr lang="it-IT" sz="1200">
              <a:solidFill>
                <a:srgbClr val="202020"/>
              </a:solidFill>
              <a:highlight>
                <a:srgbClr val="FFFFFF"/>
              </a:highlight>
              <a:latin typeface="Calibri"/>
              <a:ea typeface="Calibri"/>
              <a:cs typeface="Calibri"/>
            </a:endParaRPr>
          </a:p>
          <a:p>
            <a:r>
              <a:rPr lang="it-IT" sz="1200" b="1">
                <a:solidFill>
                  <a:srgbClr val="DA1A2A"/>
                </a:solidFill>
                <a:latin typeface="Roboto"/>
                <a:ea typeface="Roboto"/>
                <a:cs typeface="Roboto"/>
              </a:rPr>
              <a:t>ORARIO DI LAVORO E CCNL</a:t>
            </a:r>
            <a:r>
              <a:rPr lang="it-IT" sz="1200">
                <a:solidFill>
                  <a:srgbClr val="DA1A2A"/>
                </a:solidFill>
                <a:latin typeface="Calibri"/>
                <a:ea typeface="Calibri"/>
                <a:cs typeface="Calibri"/>
              </a:rPr>
              <a:t>: </a:t>
            </a:r>
            <a:r>
              <a:rPr lang="it-IT" sz="1200" b="1">
                <a:solidFill>
                  <a:srgbClr val="202020"/>
                </a:solidFill>
                <a:highlight>
                  <a:srgbClr val="FFFFFF"/>
                </a:highlight>
                <a:latin typeface="Calibri"/>
                <a:ea typeface="Calibri"/>
                <a:cs typeface="Calibri"/>
              </a:rPr>
              <a:t>Full time: 07.00-16.00 – Industria Grafica</a:t>
            </a:r>
            <a:endParaRPr lang="it-IT" sz="1200" b="1">
              <a:solidFill>
                <a:srgbClr val="202020"/>
              </a:solidFill>
              <a:latin typeface="Calibri"/>
              <a:ea typeface="Roboto"/>
              <a:cs typeface="Roboto"/>
            </a:endParaRPr>
          </a:p>
          <a:p>
            <a:endParaRPr lang="it-IT" sz="1200" b="1">
              <a:solidFill>
                <a:srgbClr val="202020"/>
              </a:solidFill>
              <a:highlight>
                <a:srgbClr val="FFFFFF"/>
              </a:highlight>
              <a:latin typeface="Calibri"/>
              <a:ea typeface="Calibri"/>
              <a:cs typeface="Calibri"/>
            </a:endParaRPr>
          </a:p>
          <a:p>
            <a:r>
              <a:rPr lang="it-IT" sz="1200" b="1">
                <a:solidFill>
                  <a:srgbClr val="DA1A2A"/>
                </a:solidFill>
                <a:latin typeface="Roboto"/>
                <a:ea typeface="Roboto"/>
                <a:cs typeface="Roboto"/>
              </a:rPr>
              <a:t>RETRIBUZIONE: </a:t>
            </a:r>
            <a:r>
              <a:rPr lang="it-IT" sz="1200">
                <a:solidFill>
                  <a:srgbClr val="202020"/>
                </a:solidFill>
                <a:latin typeface="Calibri"/>
                <a:ea typeface="Roboto"/>
                <a:cs typeface="Roboto"/>
              </a:rPr>
              <a:t> </a:t>
            </a:r>
            <a:r>
              <a:rPr lang="it-IT" sz="1200">
                <a:solidFill>
                  <a:srgbClr val="202020"/>
                </a:solidFill>
                <a:highlight>
                  <a:srgbClr val="FFFFFF"/>
                </a:highlight>
                <a:latin typeface="Calibri"/>
                <a:ea typeface="Calibri"/>
                <a:cs typeface="Calibri"/>
              </a:rPr>
              <a:t>RAL  a partire da € 20.000.</a:t>
            </a:r>
          </a:p>
          <a:p>
            <a:endParaRPr lang="it-IT" sz="1200">
              <a:solidFill>
                <a:srgbClr val="202020"/>
              </a:solidFill>
              <a:highlight>
                <a:srgbClr val="FFFFFF"/>
              </a:highlight>
              <a:latin typeface="Calibri"/>
              <a:ea typeface="Calibri"/>
              <a:cs typeface="Calibri"/>
            </a:endParaRPr>
          </a:p>
          <a:p>
            <a:r>
              <a:rPr lang="en-US" sz="1200" i="1" err="1">
                <a:solidFill>
                  <a:srgbClr val="212529"/>
                </a:solidFill>
                <a:latin typeface="Calibri"/>
                <a:ea typeface="Calibri"/>
                <a:cs typeface="Calibri"/>
              </a:rPr>
              <a:t>L'offerta</a:t>
            </a:r>
            <a:r>
              <a:rPr lang="en-US" sz="1200" i="1">
                <a:solidFill>
                  <a:srgbClr val="212529"/>
                </a:solidFill>
                <a:latin typeface="Calibri"/>
                <a:ea typeface="Calibri"/>
                <a:cs typeface="Calibri"/>
              </a:rPr>
              <a:t> è </a:t>
            </a:r>
            <a:r>
              <a:rPr lang="en-US" sz="1200" i="1" err="1">
                <a:solidFill>
                  <a:srgbClr val="212529"/>
                </a:solidFill>
                <a:latin typeface="Calibri"/>
                <a:ea typeface="Calibri"/>
                <a:cs typeface="Calibri"/>
              </a:rPr>
              <a:t>rivolta</a:t>
            </a:r>
            <a:r>
              <a:rPr lang="en-US" sz="1200" i="1">
                <a:solidFill>
                  <a:srgbClr val="212529"/>
                </a:solidFill>
                <a:latin typeface="Calibri"/>
                <a:ea typeface="Calibri"/>
                <a:cs typeface="Calibri"/>
              </a:rPr>
              <a:t> a tutte le </a:t>
            </a:r>
            <a:r>
              <a:rPr lang="en-US" sz="1200" i="1" err="1">
                <a:solidFill>
                  <a:srgbClr val="212529"/>
                </a:solidFill>
                <a:latin typeface="Calibri"/>
                <a:ea typeface="Calibri"/>
                <a:cs typeface="Calibri"/>
              </a:rPr>
              <a:t>persone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nel</a:t>
            </a:r>
            <a:r>
              <a:rPr lang="en-US" sz="1200" i="1">
                <a:solidFill>
                  <a:srgbClr val="212529"/>
                </a:solidFill>
                <a:latin typeface="Calibri"/>
                <a:ea typeface="Calibri"/>
                <a:cs typeface="Calibri"/>
              </a:rPr>
              <a:t> rispetto delle pari </a:t>
            </a:r>
            <a:r>
              <a:rPr lang="en-US" sz="1200" i="1" err="1">
                <a:solidFill>
                  <a:srgbClr val="212529"/>
                </a:solidFill>
                <a:latin typeface="Calibri"/>
                <a:ea typeface="Calibri"/>
                <a:cs typeface="Calibri"/>
              </a:rPr>
              <a:t>opportunità</a:t>
            </a:r>
            <a:r>
              <a:rPr lang="en-US" sz="1200" i="1">
                <a:solidFill>
                  <a:srgbClr val="212529"/>
                </a:solidFill>
                <a:latin typeface="Calibri"/>
                <a:ea typeface="Calibri"/>
                <a:cs typeface="Calibri"/>
              </a:rPr>
              <a:t> di </a:t>
            </a:r>
            <a:r>
              <a:rPr lang="en-US" sz="1200" i="1" err="1">
                <a:solidFill>
                  <a:srgbClr val="212529"/>
                </a:solidFill>
                <a:latin typeface="Calibri"/>
                <a:ea typeface="Calibri"/>
                <a:cs typeface="Calibri"/>
              </a:rPr>
              <a:t>genere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diversità</a:t>
            </a:r>
            <a:r>
              <a:rPr lang="en-US" sz="1200" i="1">
                <a:solidFill>
                  <a:srgbClr val="212529"/>
                </a:solidFill>
                <a:latin typeface="Calibri"/>
                <a:ea typeface="Calibri"/>
                <a:cs typeface="Calibri"/>
              </a:rPr>
              <a:t> e </a:t>
            </a:r>
            <a:r>
              <a:rPr lang="en-US" sz="1200" i="1" err="1">
                <a:solidFill>
                  <a:srgbClr val="212529"/>
                </a:solidFill>
                <a:latin typeface="Calibri"/>
                <a:ea typeface="Calibri"/>
                <a:cs typeface="Calibri"/>
              </a:rPr>
              <a:t>inclusione</a:t>
            </a:r>
            <a:r>
              <a:rPr lang="en-US" sz="1200" i="1">
                <a:solidFill>
                  <a:srgbClr val="212529"/>
                </a:solidFill>
                <a:latin typeface="Calibri"/>
                <a:ea typeface="Calibri"/>
                <a:cs typeface="Calibri"/>
              </a:rPr>
              <a:t> (ai sensi </a:t>
            </a:r>
            <a:r>
              <a:rPr lang="en-US" sz="1200" i="1" err="1">
                <a:solidFill>
                  <a:srgbClr val="212529"/>
                </a:solidFill>
                <a:latin typeface="Calibri"/>
                <a:ea typeface="Calibri"/>
                <a:cs typeface="Calibri"/>
              </a:rPr>
              <a:t>Dlgs</a:t>
            </a:r>
            <a:r>
              <a:rPr lang="en-US" sz="1200" i="1">
                <a:solidFill>
                  <a:srgbClr val="212529"/>
                </a:solidFill>
                <a:latin typeface="Calibri"/>
                <a:ea typeface="Calibri"/>
                <a:cs typeface="Calibri"/>
              </a:rPr>
              <a:t> 198/2006, 215/2003 e 216/2003)</a:t>
            </a:r>
            <a:endParaRPr lang="it-IT" sz="120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0CCDACF3-47AD-B7E4-129B-DAD426E34278}"/>
              </a:ext>
            </a:extLst>
          </p:cNvPr>
          <p:cNvSpPr/>
          <p:nvPr/>
        </p:nvSpPr>
        <p:spPr>
          <a:xfrm rot="5400000">
            <a:off x="4571575" y="1450988"/>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BCF80634-5332-DFBE-C66F-F8886E47F43F}"/>
              </a:ext>
            </a:extLst>
          </p:cNvPr>
          <p:cNvSpPr/>
          <p:nvPr/>
        </p:nvSpPr>
        <p:spPr>
          <a:xfrm>
            <a:off x="8610600" y="4598954"/>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8D3209EC-DEEE-F477-9604-39450B93B6FE}"/>
              </a:ext>
            </a:extLst>
          </p:cNvPr>
          <p:cNvSpPr/>
          <p:nvPr/>
        </p:nvSpPr>
        <p:spPr>
          <a:xfrm>
            <a:off x="9455630" y="517713"/>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2E39031E-10AB-343B-8B14-1620F75B864C}"/>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024072A8-9CB3-79A4-16BC-47FB56C1EAB9}"/>
              </a:ext>
            </a:extLst>
          </p:cNvPr>
          <p:cNvSpPr/>
          <p:nvPr/>
        </p:nvSpPr>
        <p:spPr>
          <a:xfrm flipH="1">
            <a:off x="794160" y="2136949"/>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5C1EFFD9-4B24-F8D5-7177-635A6B5561C2}"/>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0045B783-1A25-87C7-77B2-3FB3F83C03FF}"/>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72607D64-630F-1925-C1C8-1406D7D93758}"/>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899C02A0-5660-9AB2-5FE4-6BA360FF9F0C}"/>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1FDA9F0F-0A1B-2C20-53F2-3B72F346F882}"/>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4B9683EF-A42E-D635-1DEF-73A9B8FCEC4B}"/>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2430574D-32B7-9051-04F4-EE2DC457D0DC}"/>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D49AA7D3-341D-CD62-EF89-E1F001E88341}"/>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406266997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ADB0C37F-AF76-8E94-1575-C4EC38E442CA}"/>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A72DC695-45FF-1516-0D1B-A44D0836EA77}"/>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0FC1875F-08EC-CDE7-BA64-0C3F51CD890F}"/>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504796CC-EA1B-BB72-55BE-F46DD9D4AD91}"/>
              </a:ext>
            </a:extLst>
          </p:cNvPr>
          <p:cNvSpPr txBox="1"/>
          <p:nvPr/>
        </p:nvSpPr>
        <p:spPr>
          <a:xfrm>
            <a:off x="1048416" y="226710"/>
            <a:ext cx="7841962" cy="482516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r>
              <a:rPr lang="it-IT" sz="4000" b="1">
                <a:solidFill>
                  <a:srgbClr val="C00000"/>
                </a:solidFill>
                <a:latin typeface="Calibri"/>
                <a:ea typeface="Calibri"/>
                <a:cs typeface="Calibri"/>
              </a:rPr>
              <a:t>      Operaio generico</a:t>
            </a:r>
            <a:r>
              <a:rPr lang="it-IT" sz="2000" b="1">
                <a:solidFill>
                  <a:srgbClr val="C00000"/>
                </a:solidFill>
                <a:latin typeface="Calibri"/>
                <a:ea typeface="Calibri"/>
                <a:cs typeface="Calibri"/>
              </a:rPr>
              <a:t> (ID-104515)</a:t>
            </a:r>
            <a:r>
              <a:rPr lang="it-IT" sz="2000">
                <a:latin typeface="Calibri"/>
                <a:ea typeface="Calibri"/>
                <a:cs typeface="Calibri"/>
              </a:rPr>
              <a:t> </a:t>
            </a:r>
          </a:p>
          <a:p>
            <a:pPr marL="898525"/>
            <a:endParaRPr lang="it-IT" sz="2000">
              <a:latin typeface="Calibri"/>
              <a:ea typeface="Calibri"/>
              <a:cs typeface="Calibri"/>
            </a:endParaRPr>
          </a:p>
          <a:p>
            <a:pPr marL="898525"/>
            <a:endParaRPr lang="it-IT"/>
          </a:p>
          <a:p>
            <a:pPr marL="898525"/>
            <a:r>
              <a:rPr lang="it-IT" sz="2000">
                <a:latin typeface="Calibri"/>
                <a:ea typeface="Calibri"/>
                <a:cs typeface="Calibri"/>
              </a:rPr>
              <a:t>TIPOLOGIA DI CONTRATTO:</a:t>
            </a:r>
            <a:r>
              <a:rPr lang="it-IT" sz="2000" b="1">
                <a:latin typeface="Calibri"/>
                <a:ea typeface="Calibri"/>
                <a:cs typeface="Calibri"/>
              </a:rPr>
              <a:t> DETERMINATO</a:t>
            </a:r>
            <a:endParaRPr lang="it-IT" sz="2000">
              <a:latin typeface="Calibri"/>
              <a:ea typeface="Calibri"/>
              <a:cs typeface="Calibri"/>
            </a:endParaRPr>
          </a:p>
          <a:p>
            <a:pPr marL="898525"/>
            <a:r>
              <a:rPr lang="it-IT" sz="2000" b="1">
                <a:solidFill>
                  <a:srgbClr val="C00000"/>
                </a:solidFill>
                <a:latin typeface="Calibri"/>
                <a:ea typeface="Calibri"/>
                <a:cs typeface="Calibri"/>
              </a:rPr>
              <a:t>                           </a:t>
            </a:r>
            <a:r>
              <a:rPr lang="it-IT" sz="2000">
                <a:latin typeface="Calibri"/>
                <a:ea typeface="Calibri"/>
                <a:cs typeface="Calibri"/>
              </a:rPr>
              <a:t> </a:t>
            </a:r>
            <a:endParaRPr lang="it-IT"/>
          </a:p>
          <a:p>
            <a:r>
              <a:rPr lang="it-IT" sz="2000">
                <a:latin typeface="Calibri"/>
                <a:ea typeface="Calibri"/>
                <a:cs typeface="Calibri"/>
              </a:rPr>
              <a:t>         </a:t>
            </a:r>
            <a:r>
              <a:rPr lang="it-IT" sz="2000">
                <a:latin typeface="+mn-lt"/>
                <a:ea typeface="Calibri"/>
                <a:cs typeface="Calibri"/>
              </a:rPr>
              <a:t>       </a:t>
            </a:r>
            <a:r>
              <a:rPr lang="it-IT" sz="2000">
                <a:latin typeface="+mn-lt"/>
                <a:ea typeface="Calibri"/>
              </a:rPr>
              <a:t>SEDE</a:t>
            </a:r>
            <a:r>
              <a:rPr lang="it-IT" sz="2000">
                <a:latin typeface="+mn-lt"/>
              </a:rPr>
              <a:t> DI LAVORO: </a:t>
            </a:r>
            <a:r>
              <a:rPr lang="it-IT" sz="2000" b="1">
                <a:latin typeface="+mn-lt"/>
              </a:rPr>
              <a:t>FIZZONASCO DI PIEVE EMANUELE</a:t>
            </a:r>
          </a:p>
          <a:p>
            <a:endParaRPr lang="it-IT" sz="2000" b="1">
              <a:solidFill>
                <a:srgbClr val="202020"/>
              </a:solidFill>
              <a:highlight>
                <a:srgbClr val="FFFFFF"/>
              </a:highlight>
              <a:latin typeface="+mn-lt"/>
              <a:ea typeface="Calibri"/>
              <a:cs typeface="Calibri"/>
            </a:endParaRPr>
          </a:p>
          <a:p>
            <a:endParaRPr lang="it-IT" sz="1200">
              <a:solidFill>
                <a:srgbClr val="202020"/>
              </a:solidFill>
              <a:highlight>
                <a:srgbClr val="FFFFFF"/>
              </a:highlight>
              <a:latin typeface="Calibri"/>
              <a:ea typeface="Calibri"/>
              <a:cs typeface="Calibri"/>
            </a:endParaRPr>
          </a:p>
          <a:p>
            <a:pPr algn="l"/>
            <a:r>
              <a:rPr lang="it-IT" sz="1200">
                <a:solidFill>
                  <a:srgbClr val="202020"/>
                </a:solidFill>
                <a:latin typeface="Calibri"/>
              </a:rPr>
              <a:t>La risorsa, per azienda metalmeccanica produttrice di mole abrasive, si occuperà di: Miscelazione: Pesatura e dosaggio di abrasivi (corindone), resine e additivi; Stampaggio: Caricamento impasti e conduzione delle presse (manuali/auto); Finitura: Rettifica dei diametri, </a:t>
            </a:r>
            <a:r>
              <a:rPr lang="it-IT" sz="1200" err="1">
                <a:solidFill>
                  <a:srgbClr val="202020"/>
                </a:solidFill>
                <a:latin typeface="Calibri"/>
              </a:rPr>
              <a:t>boccolatura</a:t>
            </a:r>
            <a:r>
              <a:rPr lang="it-IT" sz="1200">
                <a:solidFill>
                  <a:srgbClr val="202020"/>
                </a:solidFill>
                <a:latin typeface="Calibri"/>
              </a:rPr>
              <a:t> e rimozione imperfezioni; Collaudo: Test di sicurezza (scoppio/velocità), equilibratura e controllo misure; Logistica: Marcatura dati tecnici, etichettatura e imballaggio protettivo.</a:t>
            </a:r>
          </a:p>
          <a:p>
            <a:pPr algn="l"/>
            <a:endParaRPr lang="it-IT" sz="1200">
              <a:solidFill>
                <a:srgbClr val="202020"/>
              </a:solidFill>
              <a:latin typeface="Calibri" panose="020F0502020204030204" pitchFamily="34" charset="0"/>
            </a:endParaRPr>
          </a:p>
          <a:p>
            <a:pPr algn="l"/>
            <a:r>
              <a:rPr lang="it-IT" sz="1200" b="1">
                <a:solidFill>
                  <a:srgbClr val="DA1A2A"/>
                </a:solidFill>
                <a:latin typeface="Roboto"/>
                <a:ea typeface="Roboto"/>
                <a:cs typeface="Roboto"/>
              </a:rPr>
              <a:t>PROFILO IDEALE</a:t>
            </a:r>
            <a:r>
              <a:rPr lang="it-IT" sz="1200">
                <a:solidFill>
                  <a:srgbClr val="DA1A2A"/>
                </a:solidFill>
                <a:latin typeface="Trebuchet MS"/>
                <a:cs typeface="Calibri"/>
              </a:rPr>
              <a:t>: </a:t>
            </a:r>
            <a:r>
              <a:rPr lang="it-IT" sz="1200">
                <a:solidFill>
                  <a:srgbClr val="202020"/>
                </a:solidFill>
                <a:latin typeface="Calibri"/>
              </a:rPr>
              <a:t>Si richiede interesse per  il settore, si valutano profili anche senza esperienza.</a:t>
            </a:r>
          </a:p>
          <a:p>
            <a:r>
              <a:rPr lang="it-IT" sz="1200" b="1">
                <a:solidFill>
                  <a:srgbClr val="DA1A2A"/>
                </a:solidFill>
                <a:latin typeface="Roboto"/>
                <a:ea typeface="Roboto"/>
                <a:cs typeface="Roboto"/>
              </a:rPr>
              <a:t>ORARIO DI LAVORO E CCNL</a:t>
            </a:r>
            <a:r>
              <a:rPr lang="it-IT" sz="1200">
                <a:solidFill>
                  <a:srgbClr val="DA1A2A"/>
                </a:solidFill>
                <a:latin typeface="Calibri"/>
                <a:ea typeface="Calibri"/>
                <a:cs typeface="Calibri"/>
              </a:rPr>
              <a:t>: </a:t>
            </a:r>
            <a:r>
              <a:rPr lang="it-IT" sz="1200" b="1">
                <a:solidFill>
                  <a:srgbClr val="202020"/>
                </a:solidFill>
                <a:latin typeface="Calibri"/>
              </a:rPr>
              <a:t>Full Time 8.00/17.00 </a:t>
            </a:r>
            <a:r>
              <a:rPr lang="it-IT" sz="1200" b="1" err="1">
                <a:solidFill>
                  <a:srgbClr val="202020"/>
                </a:solidFill>
                <a:latin typeface="Calibri"/>
              </a:rPr>
              <a:t>lun</a:t>
            </a:r>
            <a:r>
              <a:rPr lang="it-IT" sz="1200" b="1">
                <a:solidFill>
                  <a:srgbClr val="202020"/>
                </a:solidFill>
                <a:latin typeface="Calibri"/>
              </a:rPr>
              <a:t>- </a:t>
            </a:r>
            <a:r>
              <a:rPr lang="it-IT" sz="1200" b="1" err="1">
                <a:solidFill>
                  <a:srgbClr val="202020"/>
                </a:solidFill>
                <a:latin typeface="Calibri"/>
              </a:rPr>
              <a:t>ven</a:t>
            </a:r>
            <a:r>
              <a:rPr lang="it-IT" sz="1200" b="1">
                <a:solidFill>
                  <a:srgbClr val="202020"/>
                </a:solidFill>
                <a:latin typeface="Calibri"/>
              </a:rPr>
              <a:t>  - Metalmeccanico</a:t>
            </a:r>
          </a:p>
          <a:p>
            <a:r>
              <a:rPr lang="it-IT" sz="1200" b="1">
                <a:solidFill>
                  <a:srgbClr val="DA1A2A"/>
                </a:solidFill>
                <a:latin typeface="Roboto"/>
                <a:ea typeface="Roboto"/>
                <a:cs typeface="Roboto"/>
              </a:rPr>
              <a:t>RETRIBUZIONE: </a:t>
            </a:r>
            <a:r>
              <a:rPr lang="it-IT" sz="1200">
                <a:solidFill>
                  <a:srgbClr val="202020"/>
                </a:solidFill>
                <a:highlight>
                  <a:srgbClr val="FFFFFF"/>
                </a:highlight>
                <a:latin typeface="Calibri"/>
                <a:ea typeface="Calibri"/>
                <a:cs typeface="Calibri"/>
              </a:rPr>
              <a:t>RAL da valutare in base al profilo senior o junior </a:t>
            </a:r>
            <a:endParaRPr lang="it-IT"/>
          </a:p>
          <a:p>
            <a:endParaRPr lang="en-US" sz="1200" i="1">
              <a:solidFill>
                <a:srgbClr val="212529"/>
              </a:solidFill>
              <a:latin typeface="Calibri"/>
              <a:ea typeface="Calibri"/>
              <a:cs typeface="Calibri"/>
            </a:endParaRPr>
          </a:p>
          <a:p>
            <a:r>
              <a:rPr lang="en-US" sz="1200" i="1" err="1">
                <a:solidFill>
                  <a:srgbClr val="212529"/>
                </a:solidFill>
                <a:latin typeface="Calibri"/>
                <a:ea typeface="Calibri"/>
                <a:cs typeface="Calibri"/>
              </a:rPr>
              <a:t>L'offerta</a:t>
            </a:r>
            <a:r>
              <a:rPr lang="en-US" sz="1200" i="1">
                <a:solidFill>
                  <a:srgbClr val="212529"/>
                </a:solidFill>
                <a:latin typeface="Calibri"/>
                <a:ea typeface="Calibri"/>
                <a:cs typeface="Calibri"/>
              </a:rPr>
              <a:t> è </a:t>
            </a:r>
            <a:r>
              <a:rPr lang="en-US" sz="1200" i="1" err="1">
                <a:solidFill>
                  <a:srgbClr val="212529"/>
                </a:solidFill>
                <a:latin typeface="Calibri"/>
                <a:ea typeface="Calibri"/>
                <a:cs typeface="Calibri"/>
              </a:rPr>
              <a:t>rivolta</a:t>
            </a:r>
            <a:r>
              <a:rPr lang="en-US" sz="1200" i="1">
                <a:solidFill>
                  <a:srgbClr val="212529"/>
                </a:solidFill>
                <a:latin typeface="Calibri"/>
                <a:ea typeface="Calibri"/>
                <a:cs typeface="Calibri"/>
              </a:rPr>
              <a:t> a tutte le </a:t>
            </a:r>
            <a:r>
              <a:rPr lang="en-US" sz="1200" i="1" err="1">
                <a:solidFill>
                  <a:srgbClr val="212529"/>
                </a:solidFill>
                <a:latin typeface="Calibri"/>
                <a:ea typeface="Calibri"/>
                <a:cs typeface="Calibri"/>
              </a:rPr>
              <a:t>persone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nel</a:t>
            </a:r>
            <a:r>
              <a:rPr lang="en-US" sz="1200" i="1">
                <a:solidFill>
                  <a:srgbClr val="212529"/>
                </a:solidFill>
                <a:latin typeface="Calibri"/>
                <a:ea typeface="Calibri"/>
                <a:cs typeface="Calibri"/>
              </a:rPr>
              <a:t> rispetto delle pari </a:t>
            </a:r>
            <a:r>
              <a:rPr lang="en-US" sz="1200" i="1" err="1">
                <a:solidFill>
                  <a:srgbClr val="212529"/>
                </a:solidFill>
                <a:latin typeface="Calibri"/>
                <a:ea typeface="Calibri"/>
                <a:cs typeface="Calibri"/>
              </a:rPr>
              <a:t>opportunità</a:t>
            </a:r>
            <a:r>
              <a:rPr lang="en-US" sz="1200" i="1">
                <a:solidFill>
                  <a:srgbClr val="212529"/>
                </a:solidFill>
                <a:latin typeface="Calibri"/>
                <a:ea typeface="Calibri"/>
                <a:cs typeface="Calibri"/>
              </a:rPr>
              <a:t> di </a:t>
            </a:r>
            <a:r>
              <a:rPr lang="en-US" sz="1200" i="1" err="1">
                <a:solidFill>
                  <a:srgbClr val="212529"/>
                </a:solidFill>
                <a:latin typeface="Calibri"/>
                <a:ea typeface="Calibri"/>
                <a:cs typeface="Calibri"/>
              </a:rPr>
              <a:t>genere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diversità</a:t>
            </a:r>
            <a:r>
              <a:rPr lang="en-US" sz="1200" i="1">
                <a:solidFill>
                  <a:srgbClr val="212529"/>
                </a:solidFill>
                <a:latin typeface="Calibri"/>
                <a:ea typeface="Calibri"/>
                <a:cs typeface="Calibri"/>
              </a:rPr>
              <a:t> e </a:t>
            </a:r>
            <a:r>
              <a:rPr lang="en-US" sz="1200" i="1" err="1">
                <a:solidFill>
                  <a:srgbClr val="212529"/>
                </a:solidFill>
                <a:latin typeface="Calibri"/>
                <a:ea typeface="Calibri"/>
                <a:cs typeface="Calibri"/>
              </a:rPr>
              <a:t>inclusione</a:t>
            </a:r>
            <a:r>
              <a:rPr lang="en-US" sz="1200" i="1">
                <a:solidFill>
                  <a:srgbClr val="212529"/>
                </a:solidFill>
                <a:latin typeface="Calibri"/>
                <a:ea typeface="Calibri"/>
                <a:cs typeface="Calibri"/>
              </a:rPr>
              <a:t> (ai sensi </a:t>
            </a:r>
            <a:r>
              <a:rPr lang="en-US" sz="1200" i="1" err="1">
                <a:solidFill>
                  <a:srgbClr val="212529"/>
                </a:solidFill>
                <a:latin typeface="Calibri"/>
                <a:ea typeface="Calibri"/>
                <a:cs typeface="Calibri"/>
              </a:rPr>
              <a:t>Dlgs</a:t>
            </a:r>
            <a:r>
              <a:rPr lang="en-US" sz="1200" i="1">
                <a:solidFill>
                  <a:srgbClr val="212529"/>
                </a:solidFill>
                <a:latin typeface="Calibri"/>
                <a:ea typeface="Calibri"/>
                <a:cs typeface="Calibri"/>
              </a:rPr>
              <a:t> 198/2006, 215/2003 e 216/2003)</a:t>
            </a:r>
            <a:endParaRPr lang="it-IT" sz="120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1C79EF0F-0610-D7D7-699F-4EC0C440A21B}"/>
              </a:ext>
            </a:extLst>
          </p:cNvPr>
          <p:cNvSpPr/>
          <p:nvPr/>
        </p:nvSpPr>
        <p:spPr>
          <a:xfrm rot="5400000">
            <a:off x="4571575" y="1450988"/>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8F6548C0-21AE-0B31-7A84-85C61936A4DC}"/>
              </a:ext>
            </a:extLst>
          </p:cNvPr>
          <p:cNvSpPr/>
          <p:nvPr/>
        </p:nvSpPr>
        <p:spPr>
          <a:xfrm>
            <a:off x="8610600" y="4598954"/>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29F1A19B-BD32-386B-E9D7-BB3386CFE144}"/>
              </a:ext>
            </a:extLst>
          </p:cNvPr>
          <p:cNvSpPr/>
          <p:nvPr/>
        </p:nvSpPr>
        <p:spPr>
          <a:xfrm>
            <a:off x="9455630" y="517713"/>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E6D9145A-F8B3-297E-AB54-9A04D34C1D7B}"/>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C158C207-8D0F-C207-36CF-320DA49EB3EB}"/>
              </a:ext>
            </a:extLst>
          </p:cNvPr>
          <p:cNvSpPr/>
          <p:nvPr/>
        </p:nvSpPr>
        <p:spPr>
          <a:xfrm flipH="1">
            <a:off x="794160" y="2136949"/>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D7FAA3EB-F23D-BB30-E62B-3DB5A68D79A5}"/>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1CBC0E4C-F922-CB86-DA79-32ABCA5FF843}"/>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962FBBBC-7764-D35F-16AE-F76948F777C5}"/>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AC23A0A1-7729-E76D-49B3-70F814A39431}"/>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7C7D3856-E7AE-5EF5-901C-2498C673013F}"/>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983D9EB0-4C5A-655F-66BE-1632FE46FBDB}"/>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A1F51C56-F6EE-BB30-74AF-3BC37180D790}"/>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6666628D-3BA0-D912-0191-77A104DFD7A2}"/>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93365149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ADB0C37F-AF76-8E94-1575-C4EC38E442CA}"/>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A72DC695-45FF-1516-0D1B-A44D0836EA77}"/>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0FC1875F-08EC-CDE7-BA64-0C3F51CD890F}"/>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504796CC-EA1B-BB72-55BE-F46DD9D4AD91}"/>
              </a:ext>
            </a:extLst>
          </p:cNvPr>
          <p:cNvSpPr txBox="1"/>
          <p:nvPr/>
        </p:nvSpPr>
        <p:spPr>
          <a:xfrm>
            <a:off x="1048416" y="91622"/>
            <a:ext cx="7841962" cy="4960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r>
              <a:rPr lang="it-IT" sz="4000" b="1">
                <a:solidFill>
                  <a:srgbClr val="C00000"/>
                </a:solidFill>
                <a:latin typeface="Calibri"/>
                <a:ea typeface="Calibri"/>
                <a:cs typeface="Calibri"/>
              </a:rPr>
              <a:t>2 Operatori macchine </a:t>
            </a:r>
          </a:p>
          <a:p>
            <a:pPr marL="898525"/>
            <a:r>
              <a:rPr lang="it-IT" sz="4000" b="1">
                <a:solidFill>
                  <a:srgbClr val="C00000"/>
                </a:solidFill>
                <a:latin typeface="Calibri"/>
                <a:ea typeface="Calibri"/>
                <a:cs typeface="Calibri"/>
              </a:rPr>
              <a:t>CNC</a:t>
            </a:r>
            <a:r>
              <a:rPr lang="it-IT" sz="2000" b="1">
                <a:solidFill>
                  <a:srgbClr val="C00000"/>
                </a:solidFill>
                <a:latin typeface="Calibri"/>
                <a:ea typeface="Calibri"/>
                <a:cs typeface="Calibri"/>
              </a:rPr>
              <a:t>  (ID-104343)</a:t>
            </a:r>
            <a:r>
              <a:rPr lang="it-IT" sz="2000">
                <a:latin typeface="Calibri"/>
                <a:ea typeface="Calibri"/>
                <a:cs typeface="Calibri"/>
              </a:rPr>
              <a:t> </a:t>
            </a:r>
            <a:endParaRPr lang="it-IT"/>
          </a:p>
          <a:p>
            <a:pPr marL="898525"/>
            <a:r>
              <a:rPr lang="it-IT" sz="2000">
                <a:latin typeface="Calibri"/>
                <a:ea typeface="Calibri"/>
                <a:cs typeface="Calibri"/>
              </a:rPr>
              <a:t>TIPOLOGIA DI CONTRATTO:</a:t>
            </a:r>
            <a:r>
              <a:rPr lang="it-IT" sz="2000" b="1">
                <a:latin typeface="Calibri"/>
                <a:ea typeface="Calibri"/>
                <a:cs typeface="Calibri"/>
              </a:rPr>
              <a:t> INDETERMINATO</a:t>
            </a:r>
            <a:endParaRPr lang="it-IT" sz="2000">
              <a:latin typeface="Calibri"/>
              <a:ea typeface="Calibri"/>
              <a:cs typeface="Calibri"/>
            </a:endParaRPr>
          </a:p>
          <a:p>
            <a:pPr marL="898525"/>
            <a:r>
              <a:rPr lang="it-IT" sz="2000" b="1">
                <a:solidFill>
                  <a:srgbClr val="C00000"/>
                </a:solidFill>
                <a:latin typeface="Calibri"/>
                <a:ea typeface="Calibri"/>
                <a:cs typeface="Calibri"/>
              </a:rPr>
              <a:t>                           </a:t>
            </a:r>
            <a:r>
              <a:rPr lang="it-IT" sz="2000">
                <a:latin typeface="Calibri"/>
                <a:ea typeface="Calibri"/>
                <a:cs typeface="Calibri"/>
              </a:rPr>
              <a:t> </a:t>
            </a:r>
            <a:endParaRPr lang="it-IT"/>
          </a:p>
          <a:p>
            <a:r>
              <a:rPr lang="it-IT" sz="2000">
                <a:latin typeface="Calibri"/>
                <a:ea typeface="Calibri"/>
                <a:cs typeface="Calibri"/>
              </a:rPr>
              <a:t>         </a:t>
            </a:r>
            <a:r>
              <a:rPr lang="it-IT" sz="2000">
                <a:latin typeface="+mn-lt"/>
                <a:ea typeface="Calibri"/>
                <a:cs typeface="Calibri"/>
              </a:rPr>
              <a:t>       </a:t>
            </a:r>
            <a:r>
              <a:rPr lang="it-IT" sz="2000">
                <a:latin typeface="+mn-lt"/>
                <a:ea typeface="Calibri"/>
              </a:rPr>
              <a:t>SEDE</a:t>
            </a:r>
            <a:r>
              <a:rPr lang="it-IT" sz="2000">
                <a:latin typeface="+mn-lt"/>
              </a:rPr>
              <a:t> DI LAVORO: </a:t>
            </a:r>
            <a:r>
              <a:rPr lang="it-IT" sz="2000" b="1">
                <a:latin typeface="+mn-lt"/>
              </a:rPr>
              <a:t>ZIBIDO SAN GIACOMO</a:t>
            </a:r>
          </a:p>
          <a:p>
            <a:endParaRPr lang="it-IT" sz="1200">
              <a:solidFill>
                <a:srgbClr val="202020"/>
              </a:solidFill>
              <a:highlight>
                <a:srgbClr val="FFFFFF"/>
              </a:highlight>
              <a:latin typeface="Calibri"/>
              <a:ea typeface="Calibri"/>
              <a:cs typeface="Calibri"/>
            </a:endParaRPr>
          </a:p>
          <a:p>
            <a:pPr algn="just"/>
            <a:endParaRPr lang="it-IT" sz="1200">
              <a:solidFill>
                <a:srgbClr val="202020"/>
              </a:solidFill>
              <a:highlight>
                <a:srgbClr val="FFFFFF"/>
              </a:highlight>
              <a:latin typeface="Calibri"/>
              <a:ea typeface="Calibri"/>
              <a:cs typeface="Calibri"/>
            </a:endParaRPr>
          </a:p>
          <a:p>
            <a:pPr algn="l"/>
            <a:r>
              <a:rPr lang="it-IT" sz="1200">
                <a:solidFill>
                  <a:srgbClr val="202020"/>
                </a:solidFill>
                <a:latin typeface="Calibri" panose="020F0502020204030204" pitchFamily="34" charset="0"/>
              </a:rPr>
              <a:t>Le risorse,  per Fonderie Maestri </a:t>
            </a:r>
            <a:r>
              <a:rPr lang="it-IT" sz="1200" err="1">
                <a:solidFill>
                  <a:srgbClr val="202020"/>
                </a:solidFill>
                <a:latin typeface="Calibri" panose="020F0502020204030204" pitchFamily="34" charset="0"/>
              </a:rPr>
              <a:t>Srl</a:t>
            </a:r>
            <a:r>
              <a:rPr lang="it-IT" sz="1200">
                <a:solidFill>
                  <a:srgbClr val="202020"/>
                </a:solidFill>
                <a:latin typeface="Calibri" panose="020F0502020204030204" pitchFamily="34" charset="0"/>
              </a:rPr>
              <a:t>, si dovranno occupare delle seguenti mansioni: Attrezzaggio e setup: Preparazione centri di lavoro CNC e montaggio utensili a bordo macchina; Conduzione operativa: Gestione del ciclo di produzione e monitoraggio costante della lavorazione; Controllo qualità: Verifica dimensionale dei pezzi tramite calibri, micrometri e strumenti di misura; Ottimizzazione parametri: Piccole modifiche ai correttori quote per garantire la precisione tecnici;</a:t>
            </a:r>
            <a:r>
              <a:rPr lang="it-IT" sz="1600" b="0" i="0">
                <a:solidFill>
                  <a:srgbClr val="202020"/>
                </a:solidFill>
                <a:effectLst/>
                <a:latin typeface="Roboto" panose="02000000000000000000" pitchFamily="2" charset="0"/>
              </a:rPr>
              <a:t> </a:t>
            </a:r>
            <a:r>
              <a:rPr lang="it-IT" sz="1200">
                <a:solidFill>
                  <a:srgbClr val="202020"/>
                </a:solidFill>
                <a:latin typeface="Calibri" panose="020F0502020204030204" pitchFamily="34" charset="0"/>
              </a:rPr>
              <a:t>Manutenzione base: Pulizia e gestione ordinaria del macchinario per l'efficienza produttiva .</a:t>
            </a:r>
          </a:p>
          <a:p>
            <a:pPr algn="l"/>
            <a:r>
              <a:rPr lang="it-IT" sz="1200" b="1">
                <a:solidFill>
                  <a:srgbClr val="DA1A2A"/>
                </a:solidFill>
                <a:latin typeface="Roboto"/>
                <a:ea typeface="Roboto"/>
                <a:cs typeface="Roboto"/>
              </a:rPr>
              <a:t>PROFILO IDEALE</a:t>
            </a:r>
            <a:r>
              <a:rPr lang="it-IT" sz="1200">
                <a:solidFill>
                  <a:srgbClr val="DA1A2A"/>
                </a:solidFill>
                <a:latin typeface="Trebuchet MS"/>
                <a:cs typeface="Calibri"/>
              </a:rPr>
              <a:t>: </a:t>
            </a:r>
            <a:r>
              <a:rPr lang="it-IT" sz="1200">
                <a:solidFill>
                  <a:srgbClr val="202020"/>
                </a:solidFill>
                <a:latin typeface="Calibri" panose="020F0502020204030204" pitchFamily="34" charset="0"/>
              </a:rPr>
              <a:t>Capacità di lettura disegno meccanico e di interpretare autonomamente schemi tecnici e tolleranze;</a:t>
            </a:r>
          </a:p>
          <a:p>
            <a:pPr algn="l"/>
            <a:r>
              <a:rPr lang="it-IT" sz="1200">
                <a:solidFill>
                  <a:srgbClr val="202020"/>
                </a:solidFill>
                <a:latin typeface="Calibri" panose="020F0502020204030204" pitchFamily="34" charset="0"/>
              </a:rPr>
              <a:t>uso strumenti di misura, padronanza di calibro, micrometro e tamponi per il controllo qualità; esperienza su centri CNC; conoscenza operativa delle macchine utensili e dei principali linguaggi di programmazione.</a:t>
            </a:r>
          </a:p>
          <a:p>
            <a:r>
              <a:rPr lang="it-IT" sz="1200" b="1">
                <a:solidFill>
                  <a:srgbClr val="DA1A2A"/>
                </a:solidFill>
                <a:latin typeface="Roboto"/>
                <a:ea typeface="Roboto"/>
                <a:cs typeface="Roboto"/>
              </a:rPr>
              <a:t>ORARIO DI LAVORO E CCNL</a:t>
            </a:r>
            <a:r>
              <a:rPr lang="it-IT" sz="1200">
                <a:solidFill>
                  <a:srgbClr val="DA1A2A"/>
                </a:solidFill>
                <a:latin typeface="Calibri"/>
                <a:ea typeface="Calibri"/>
                <a:cs typeface="Calibri"/>
              </a:rPr>
              <a:t>: </a:t>
            </a:r>
            <a:r>
              <a:rPr lang="it-IT" sz="1200" b="1">
                <a:solidFill>
                  <a:srgbClr val="202020"/>
                </a:solidFill>
                <a:latin typeface="Calibri" panose="020F0502020204030204" pitchFamily="34" charset="0"/>
              </a:rPr>
              <a:t>Full Time 40 ore </a:t>
            </a:r>
            <a:r>
              <a:rPr lang="it-IT" sz="1200" b="1" err="1">
                <a:solidFill>
                  <a:srgbClr val="202020"/>
                </a:solidFill>
                <a:latin typeface="Calibri" panose="020F0502020204030204" pitchFamily="34" charset="0"/>
              </a:rPr>
              <a:t>lun</a:t>
            </a:r>
            <a:r>
              <a:rPr lang="it-IT" sz="1200" b="1">
                <a:solidFill>
                  <a:srgbClr val="202020"/>
                </a:solidFill>
                <a:latin typeface="Calibri" panose="020F0502020204030204" pitchFamily="34" charset="0"/>
              </a:rPr>
              <a:t> - </a:t>
            </a:r>
            <a:r>
              <a:rPr lang="it-IT" sz="1200" b="1" err="1">
                <a:solidFill>
                  <a:srgbClr val="202020"/>
                </a:solidFill>
                <a:latin typeface="Calibri" panose="020F0502020204030204" pitchFamily="34" charset="0"/>
              </a:rPr>
              <a:t>ven</a:t>
            </a:r>
            <a:r>
              <a:rPr lang="it-IT" sz="1200" b="1">
                <a:solidFill>
                  <a:srgbClr val="202020"/>
                </a:solidFill>
                <a:latin typeface="Calibri" panose="020F0502020204030204" pitchFamily="34" charset="0"/>
              </a:rPr>
              <a:t> 7.00/16.00 - Metalmeccanico Confapi</a:t>
            </a:r>
          </a:p>
          <a:p>
            <a:r>
              <a:rPr lang="it-IT" sz="1200" b="1">
                <a:solidFill>
                  <a:srgbClr val="DA1A2A"/>
                </a:solidFill>
                <a:latin typeface="Roboto"/>
                <a:ea typeface="Roboto"/>
                <a:cs typeface="Roboto"/>
              </a:rPr>
              <a:t>RETRIBUZIONE: </a:t>
            </a:r>
            <a:r>
              <a:rPr lang="it-IT" sz="1200">
                <a:solidFill>
                  <a:srgbClr val="202020"/>
                </a:solidFill>
                <a:highlight>
                  <a:srgbClr val="FFFFFF"/>
                </a:highlight>
                <a:latin typeface="Calibri"/>
                <a:ea typeface="Calibri"/>
                <a:cs typeface="Calibri"/>
              </a:rPr>
              <a:t>RAL € 28.000/30.000 + buoni pasto </a:t>
            </a:r>
            <a:endParaRPr lang="it-IT"/>
          </a:p>
          <a:p>
            <a:endParaRPr lang="en-US" sz="1200" i="1">
              <a:solidFill>
                <a:srgbClr val="212529"/>
              </a:solidFill>
              <a:latin typeface="Calibri"/>
              <a:ea typeface="Calibri"/>
              <a:cs typeface="Calibri"/>
            </a:endParaRPr>
          </a:p>
          <a:p>
            <a:r>
              <a:rPr lang="en-US" sz="1200" i="1" err="1">
                <a:solidFill>
                  <a:srgbClr val="212529"/>
                </a:solidFill>
                <a:latin typeface="Calibri"/>
                <a:ea typeface="Calibri"/>
                <a:cs typeface="Calibri"/>
              </a:rPr>
              <a:t>L'offerta</a:t>
            </a:r>
            <a:r>
              <a:rPr lang="en-US" sz="1200" i="1">
                <a:solidFill>
                  <a:srgbClr val="212529"/>
                </a:solidFill>
                <a:latin typeface="Calibri"/>
                <a:ea typeface="Calibri"/>
                <a:cs typeface="Calibri"/>
              </a:rPr>
              <a:t> è </a:t>
            </a:r>
            <a:r>
              <a:rPr lang="en-US" sz="1200" i="1" err="1">
                <a:solidFill>
                  <a:srgbClr val="212529"/>
                </a:solidFill>
                <a:latin typeface="Calibri"/>
                <a:ea typeface="Calibri"/>
                <a:cs typeface="Calibri"/>
              </a:rPr>
              <a:t>rivolta</a:t>
            </a:r>
            <a:r>
              <a:rPr lang="en-US" sz="1200" i="1">
                <a:solidFill>
                  <a:srgbClr val="212529"/>
                </a:solidFill>
                <a:latin typeface="Calibri"/>
                <a:ea typeface="Calibri"/>
                <a:cs typeface="Calibri"/>
              </a:rPr>
              <a:t> a tutte le </a:t>
            </a:r>
            <a:r>
              <a:rPr lang="en-US" sz="1200" i="1" err="1">
                <a:solidFill>
                  <a:srgbClr val="212529"/>
                </a:solidFill>
                <a:latin typeface="Calibri"/>
                <a:ea typeface="Calibri"/>
                <a:cs typeface="Calibri"/>
              </a:rPr>
              <a:t>persone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nel</a:t>
            </a:r>
            <a:r>
              <a:rPr lang="en-US" sz="1200" i="1">
                <a:solidFill>
                  <a:srgbClr val="212529"/>
                </a:solidFill>
                <a:latin typeface="Calibri"/>
                <a:ea typeface="Calibri"/>
                <a:cs typeface="Calibri"/>
              </a:rPr>
              <a:t> rispetto delle pari </a:t>
            </a:r>
            <a:r>
              <a:rPr lang="en-US" sz="1200" i="1" err="1">
                <a:solidFill>
                  <a:srgbClr val="212529"/>
                </a:solidFill>
                <a:latin typeface="Calibri"/>
                <a:ea typeface="Calibri"/>
                <a:cs typeface="Calibri"/>
              </a:rPr>
              <a:t>opportunità</a:t>
            </a:r>
            <a:r>
              <a:rPr lang="en-US" sz="1200" i="1">
                <a:solidFill>
                  <a:srgbClr val="212529"/>
                </a:solidFill>
                <a:latin typeface="Calibri"/>
                <a:ea typeface="Calibri"/>
                <a:cs typeface="Calibri"/>
              </a:rPr>
              <a:t> di </a:t>
            </a:r>
            <a:r>
              <a:rPr lang="en-US" sz="1200" i="1" err="1">
                <a:solidFill>
                  <a:srgbClr val="212529"/>
                </a:solidFill>
                <a:latin typeface="Calibri"/>
                <a:ea typeface="Calibri"/>
                <a:cs typeface="Calibri"/>
              </a:rPr>
              <a:t>genere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diversità</a:t>
            </a:r>
            <a:r>
              <a:rPr lang="en-US" sz="1200" i="1">
                <a:solidFill>
                  <a:srgbClr val="212529"/>
                </a:solidFill>
                <a:latin typeface="Calibri"/>
                <a:ea typeface="Calibri"/>
                <a:cs typeface="Calibri"/>
              </a:rPr>
              <a:t> e </a:t>
            </a:r>
            <a:r>
              <a:rPr lang="en-US" sz="1200" i="1" err="1">
                <a:solidFill>
                  <a:srgbClr val="212529"/>
                </a:solidFill>
                <a:latin typeface="Calibri"/>
                <a:ea typeface="Calibri"/>
                <a:cs typeface="Calibri"/>
              </a:rPr>
              <a:t>inclusione</a:t>
            </a:r>
            <a:r>
              <a:rPr lang="en-US" sz="1200" i="1">
                <a:solidFill>
                  <a:srgbClr val="212529"/>
                </a:solidFill>
                <a:latin typeface="Calibri"/>
                <a:ea typeface="Calibri"/>
                <a:cs typeface="Calibri"/>
              </a:rPr>
              <a:t> (ai sensi </a:t>
            </a:r>
            <a:r>
              <a:rPr lang="en-US" sz="1200" i="1" err="1">
                <a:solidFill>
                  <a:srgbClr val="212529"/>
                </a:solidFill>
                <a:latin typeface="Calibri"/>
                <a:ea typeface="Calibri"/>
                <a:cs typeface="Calibri"/>
              </a:rPr>
              <a:t>Dlgs</a:t>
            </a:r>
            <a:r>
              <a:rPr lang="en-US" sz="1200" i="1">
                <a:solidFill>
                  <a:srgbClr val="212529"/>
                </a:solidFill>
                <a:latin typeface="Calibri"/>
                <a:ea typeface="Calibri"/>
                <a:cs typeface="Calibri"/>
              </a:rPr>
              <a:t> 198/2006, 215/2003 e 216/2003)</a:t>
            </a:r>
            <a:endParaRPr lang="it-IT" sz="120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1C79EF0F-0610-D7D7-699F-4EC0C440A21B}"/>
              </a:ext>
            </a:extLst>
          </p:cNvPr>
          <p:cNvSpPr/>
          <p:nvPr/>
        </p:nvSpPr>
        <p:spPr>
          <a:xfrm rot="5400000">
            <a:off x="4571575" y="1450988"/>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8F6548C0-21AE-0B31-7A84-85C61936A4DC}"/>
              </a:ext>
            </a:extLst>
          </p:cNvPr>
          <p:cNvSpPr/>
          <p:nvPr/>
        </p:nvSpPr>
        <p:spPr>
          <a:xfrm>
            <a:off x="8610600" y="4598954"/>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29F1A19B-BD32-386B-E9D7-BB3386CFE144}"/>
              </a:ext>
            </a:extLst>
          </p:cNvPr>
          <p:cNvSpPr/>
          <p:nvPr/>
        </p:nvSpPr>
        <p:spPr>
          <a:xfrm>
            <a:off x="9455630" y="517713"/>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E6D9145A-F8B3-297E-AB54-9A04D34C1D7B}"/>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C158C207-8D0F-C207-36CF-320DA49EB3EB}"/>
              </a:ext>
            </a:extLst>
          </p:cNvPr>
          <p:cNvSpPr/>
          <p:nvPr/>
        </p:nvSpPr>
        <p:spPr>
          <a:xfrm flipH="1">
            <a:off x="794160" y="2136949"/>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D7FAA3EB-F23D-BB30-E62B-3DB5A68D79A5}"/>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1CBC0E4C-F922-CB86-DA79-32ABCA5FF843}"/>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962FBBBC-7764-D35F-16AE-F76948F777C5}"/>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AC23A0A1-7729-E76D-49B3-70F814A39431}"/>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7C7D3856-E7AE-5EF5-901C-2498C673013F}"/>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983D9EB0-4C5A-655F-66BE-1632FE46FBDB}"/>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A1F51C56-F6EE-BB30-74AF-3BC37180D790}"/>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6666628D-3BA0-D912-0191-77A104DFD7A2}"/>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52247911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ADB0C37F-AF76-8E94-1575-C4EC38E442CA}"/>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A72DC695-45FF-1516-0D1B-A44D0836EA77}"/>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0FC1875F-08EC-CDE7-BA64-0C3F51CD890F}"/>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504796CC-EA1B-BB72-55BE-F46DD9D4AD91}"/>
              </a:ext>
            </a:extLst>
          </p:cNvPr>
          <p:cNvSpPr txBox="1"/>
          <p:nvPr/>
        </p:nvSpPr>
        <p:spPr>
          <a:xfrm>
            <a:off x="1048416" y="91622"/>
            <a:ext cx="7841962" cy="4960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r>
              <a:rPr lang="it-IT" sz="4000" b="1">
                <a:solidFill>
                  <a:srgbClr val="C00000"/>
                </a:solidFill>
                <a:latin typeface="Calibri"/>
                <a:ea typeface="Calibri"/>
                <a:cs typeface="Calibri"/>
              </a:rPr>
              <a:t>Operaio di produzione </a:t>
            </a:r>
          </a:p>
          <a:p>
            <a:pPr marL="898525"/>
            <a:r>
              <a:rPr lang="it-IT" sz="4000" b="1">
                <a:solidFill>
                  <a:srgbClr val="C00000"/>
                </a:solidFill>
                <a:latin typeface="Calibri"/>
                <a:ea typeface="Calibri"/>
                <a:cs typeface="Calibri"/>
              </a:rPr>
              <a:t>farmaceutico</a:t>
            </a:r>
            <a:r>
              <a:rPr lang="it-IT" sz="2000" b="1">
                <a:solidFill>
                  <a:srgbClr val="C00000"/>
                </a:solidFill>
                <a:latin typeface="Calibri"/>
                <a:ea typeface="Calibri"/>
                <a:cs typeface="Calibri"/>
              </a:rPr>
              <a:t> (ID-104339)</a:t>
            </a:r>
            <a:r>
              <a:rPr lang="it-IT" sz="2000">
                <a:latin typeface="Calibri"/>
                <a:ea typeface="Calibri"/>
                <a:cs typeface="Calibri"/>
              </a:rPr>
              <a:t> </a:t>
            </a:r>
            <a:endParaRPr lang="it-IT"/>
          </a:p>
          <a:p>
            <a:pPr marL="898525"/>
            <a:r>
              <a:rPr lang="it-IT" sz="2000">
                <a:latin typeface="Calibri"/>
                <a:ea typeface="Calibri"/>
                <a:cs typeface="Calibri"/>
              </a:rPr>
              <a:t>TIPOLOGIA DI CONTRATTO:</a:t>
            </a:r>
            <a:r>
              <a:rPr lang="it-IT" sz="2000" b="1">
                <a:latin typeface="Calibri"/>
                <a:ea typeface="Calibri"/>
                <a:cs typeface="Calibri"/>
              </a:rPr>
              <a:t> INDETERMINATO</a:t>
            </a:r>
            <a:endParaRPr lang="it-IT" sz="2000">
              <a:latin typeface="Calibri"/>
              <a:ea typeface="Calibri"/>
              <a:cs typeface="Calibri"/>
            </a:endParaRPr>
          </a:p>
          <a:p>
            <a:pPr marL="898525"/>
            <a:r>
              <a:rPr lang="it-IT" sz="2000" b="1">
                <a:solidFill>
                  <a:srgbClr val="C00000"/>
                </a:solidFill>
                <a:latin typeface="Calibri"/>
                <a:ea typeface="Calibri"/>
                <a:cs typeface="Calibri"/>
              </a:rPr>
              <a:t>                           </a:t>
            </a:r>
            <a:r>
              <a:rPr lang="it-IT" sz="2000">
                <a:latin typeface="Calibri"/>
                <a:ea typeface="Calibri"/>
                <a:cs typeface="Calibri"/>
              </a:rPr>
              <a:t> </a:t>
            </a:r>
            <a:endParaRPr lang="it-IT"/>
          </a:p>
          <a:p>
            <a:r>
              <a:rPr lang="it-IT" sz="2000">
                <a:latin typeface="Calibri"/>
                <a:ea typeface="Calibri"/>
                <a:cs typeface="Calibri"/>
              </a:rPr>
              <a:t>         </a:t>
            </a:r>
            <a:r>
              <a:rPr lang="it-IT" sz="2000">
                <a:latin typeface="+mn-lt"/>
                <a:ea typeface="Calibri"/>
                <a:cs typeface="Calibri"/>
              </a:rPr>
              <a:t>       </a:t>
            </a:r>
            <a:r>
              <a:rPr lang="it-IT" sz="2000">
                <a:latin typeface="+mn-lt"/>
                <a:ea typeface="Calibri"/>
              </a:rPr>
              <a:t>SEDE</a:t>
            </a:r>
            <a:r>
              <a:rPr lang="it-IT" sz="2000">
                <a:latin typeface="+mn-lt"/>
              </a:rPr>
              <a:t> DI LAVORO: </a:t>
            </a:r>
            <a:r>
              <a:rPr lang="it-IT" sz="2000" b="1">
                <a:latin typeface="+mn-lt"/>
              </a:rPr>
              <a:t>FIZZONASCO DI PIEVE EMANUELE</a:t>
            </a:r>
          </a:p>
          <a:p>
            <a:endParaRPr lang="it-IT" sz="1200">
              <a:solidFill>
                <a:srgbClr val="202020"/>
              </a:solidFill>
              <a:highlight>
                <a:srgbClr val="FFFFFF"/>
              </a:highlight>
              <a:latin typeface="Calibri"/>
              <a:ea typeface="Calibri"/>
              <a:cs typeface="Calibri"/>
            </a:endParaRPr>
          </a:p>
          <a:p>
            <a:pPr algn="just"/>
            <a:endParaRPr lang="it-IT" sz="1200">
              <a:solidFill>
                <a:srgbClr val="202020"/>
              </a:solidFill>
              <a:highlight>
                <a:srgbClr val="FFFFFF"/>
              </a:highlight>
              <a:latin typeface="Calibri"/>
              <a:ea typeface="Calibri"/>
              <a:cs typeface="Calibri"/>
            </a:endParaRPr>
          </a:p>
          <a:p>
            <a:pPr algn="l"/>
            <a:r>
              <a:rPr lang="it-IT" sz="1200">
                <a:solidFill>
                  <a:srgbClr val="202020"/>
                </a:solidFill>
                <a:latin typeface="Calibri" panose="020F0502020204030204" pitchFamily="34" charset="0"/>
              </a:rPr>
              <a:t>La risorsa, per industria chimica operante nella produzione di estratti vegetali, si occuperà  di carico, scarico, estrattori, filtrazioni, torchiature, concentrazioni e miscelazioni.</a:t>
            </a:r>
          </a:p>
          <a:p>
            <a:pPr algn="l"/>
            <a:endParaRPr lang="it-IT" sz="1200">
              <a:solidFill>
                <a:srgbClr val="202020"/>
              </a:solidFill>
              <a:latin typeface="Calibri" panose="020F0502020204030204" pitchFamily="34" charset="0"/>
            </a:endParaRPr>
          </a:p>
          <a:p>
            <a:pPr algn="l"/>
            <a:r>
              <a:rPr lang="it-IT" sz="1200" b="1">
                <a:solidFill>
                  <a:srgbClr val="DA1A2A"/>
                </a:solidFill>
                <a:latin typeface="Roboto"/>
                <a:ea typeface="Roboto"/>
                <a:cs typeface="Roboto"/>
              </a:rPr>
              <a:t>PROFILO IDEALE</a:t>
            </a:r>
            <a:r>
              <a:rPr lang="it-IT" sz="1200">
                <a:solidFill>
                  <a:srgbClr val="DA1A2A"/>
                </a:solidFill>
                <a:latin typeface="Trebuchet MS"/>
                <a:cs typeface="Calibri"/>
              </a:rPr>
              <a:t>: </a:t>
            </a:r>
            <a:r>
              <a:rPr lang="it-IT" sz="1200">
                <a:solidFill>
                  <a:srgbClr val="202020"/>
                </a:solidFill>
                <a:latin typeface="Calibri" panose="020F0502020204030204" pitchFamily="34" charset="0"/>
              </a:rPr>
              <a:t>Esperienza nella produzione.</a:t>
            </a:r>
          </a:p>
          <a:p>
            <a:endParaRPr lang="it-IT" sz="1200">
              <a:solidFill>
                <a:srgbClr val="202020"/>
              </a:solidFill>
              <a:latin typeface="Calibri" panose="020F0502020204030204" pitchFamily="34" charset="0"/>
              <a:ea typeface="Roboto"/>
            </a:endParaRPr>
          </a:p>
          <a:p>
            <a:r>
              <a:rPr lang="it-IT" sz="1200" b="1">
                <a:solidFill>
                  <a:srgbClr val="DA1A2A"/>
                </a:solidFill>
                <a:latin typeface="Roboto"/>
                <a:ea typeface="Roboto"/>
                <a:cs typeface="Roboto"/>
              </a:rPr>
              <a:t>ORARIO DI LAVORO E CCNL</a:t>
            </a:r>
            <a:r>
              <a:rPr lang="it-IT" sz="1200">
                <a:solidFill>
                  <a:srgbClr val="DA1A2A"/>
                </a:solidFill>
                <a:latin typeface="Calibri"/>
                <a:ea typeface="Calibri"/>
                <a:cs typeface="Calibri"/>
              </a:rPr>
              <a:t>: </a:t>
            </a:r>
            <a:r>
              <a:rPr lang="it-IT" sz="1200" b="1">
                <a:solidFill>
                  <a:srgbClr val="202020"/>
                </a:solidFill>
                <a:latin typeface="Calibri" panose="020F0502020204030204" pitchFamily="34" charset="0"/>
              </a:rPr>
              <a:t>Full Time su turni: 08.00-17.00, 6:00-14:00; 14:00-22:00; 22:00-06:00 da lunedì a sabato- Industria chimica</a:t>
            </a:r>
          </a:p>
          <a:p>
            <a:endParaRPr lang="it-IT" sz="1200" b="1">
              <a:solidFill>
                <a:srgbClr val="202020"/>
              </a:solidFill>
              <a:latin typeface="Calibri" panose="020F0502020204030204" pitchFamily="34" charset="0"/>
            </a:endParaRPr>
          </a:p>
          <a:p>
            <a:r>
              <a:rPr lang="it-IT" sz="1200" b="1">
                <a:solidFill>
                  <a:srgbClr val="DA1A2A"/>
                </a:solidFill>
                <a:latin typeface="Roboto"/>
                <a:ea typeface="Roboto"/>
                <a:cs typeface="Roboto"/>
              </a:rPr>
              <a:t>RETRIBUZIONE: </a:t>
            </a:r>
            <a:r>
              <a:rPr lang="it-IT" sz="1200">
                <a:solidFill>
                  <a:srgbClr val="202020"/>
                </a:solidFill>
                <a:highlight>
                  <a:srgbClr val="FFFFFF"/>
                </a:highlight>
                <a:latin typeface="Calibri"/>
                <a:ea typeface="Calibri"/>
                <a:cs typeface="Calibri"/>
              </a:rPr>
              <a:t>RAL in base all’esperienza acquisita.</a:t>
            </a:r>
            <a:endParaRPr lang="it-IT"/>
          </a:p>
          <a:p>
            <a:endParaRPr lang="en-US" sz="1200" i="1">
              <a:solidFill>
                <a:srgbClr val="212529"/>
              </a:solidFill>
              <a:latin typeface="Calibri"/>
              <a:ea typeface="Calibri"/>
              <a:cs typeface="Calibri"/>
            </a:endParaRPr>
          </a:p>
          <a:p>
            <a:r>
              <a:rPr lang="en-US" sz="1200" i="1" err="1">
                <a:solidFill>
                  <a:srgbClr val="212529"/>
                </a:solidFill>
                <a:latin typeface="Calibri"/>
                <a:ea typeface="Calibri"/>
                <a:cs typeface="Calibri"/>
              </a:rPr>
              <a:t>L'offerta</a:t>
            </a:r>
            <a:r>
              <a:rPr lang="en-US" sz="1200" i="1">
                <a:solidFill>
                  <a:srgbClr val="212529"/>
                </a:solidFill>
                <a:latin typeface="Calibri"/>
                <a:ea typeface="Calibri"/>
                <a:cs typeface="Calibri"/>
              </a:rPr>
              <a:t> è </a:t>
            </a:r>
            <a:r>
              <a:rPr lang="en-US" sz="1200" i="1" err="1">
                <a:solidFill>
                  <a:srgbClr val="212529"/>
                </a:solidFill>
                <a:latin typeface="Calibri"/>
                <a:ea typeface="Calibri"/>
                <a:cs typeface="Calibri"/>
              </a:rPr>
              <a:t>rivolta</a:t>
            </a:r>
            <a:r>
              <a:rPr lang="en-US" sz="1200" i="1">
                <a:solidFill>
                  <a:srgbClr val="212529"/>
                </a:solidFill>
                <a:latin typeface="Calibri"/>
                <a:ea typeface="Calibri"/>
                <a:cs typeface="Calibri"/>
              </a:rPr>
              <a:t> a tutte le </a:t>
            </a:r>
            <a:r>
              <a:rPr lang="en-US" sz="1200" i="1" err="1">
                <a:solidFill>
                  <a:srgbClr val="212529"/>
                </a:solidFill>
                <a:latin typeface="Calibri"/>
                <a:ea typeface="Calibri"/>
                <a:cs typeface="Calibri"/>
              </a:rPr>
              <a:t>persone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nel</a:t>
            </a:r>
            <a:r>
              <a:rPr lang="en-US" sz="1200" i="1">
                <a:solidFill>
                  <a:srgbClr val="212529"/>
                </a:solidFill>
                <a:latin typeface="Calibri"/>
                <a:ea typeface="Calibri"/>
                <a:cs typeface="Calibri"/>
              </a:rPr>
              <a:t> rispetto delle pari </a:t>
            </a:r>
            <a:r>
              <a:rPr lang="en-US" sz="1200" i="1" err="1">
                <a:solidFill>
                  <a:srgbClr val="212529"/>
                </a:solidFill>
                <a:latin typeface="Calibri"/>
                <a:ea typeface="Calibri"/>
                <a:cs typeface="Calibri"/>
              </a:rPr>
              <a:t>opportunità</a:t>
            </a:r>
            <a:r>
              <a:rPr lang="en-US" sz="1200" i="1">
                <a:solidFill>
                  <a:srgbClr val="212529"/>
                </a:solidFill>
                <a:latin typeface="Calibri"/>
                <a:ea typeface="Calibri"/>
                <a:cs typeface="Calibri"/>
              </a:rPr>
              <a:t> di </a:t>
            </a:r>
            <a:r>
              <a:rPr lang="en-US" sz="1200" i="1" err="1">
                <a:solidFill>
                  <a:srgbClr val="212529"/>
                </a:solidFill>
                <a:latin typeface="Calibri"/>
                <a:ea typeface="Calibri"/>
                <a:cs typeface="Calibri"/>
              </a:rPr>
              <a:t>genere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diversità</a:t>
            </a:r>
            <a:r>
              <a:rPr lang="en-US" sz="1200" i="1">
                <a:solidFill>
                  <a:srgbClr val="212529"/>
                </a:solidFill>
                <a:latin typeface="Calibri"/>
                <a:ea typeface="Calibri"/>
                <a:cs typeface="Calibri"/>
              </a:rPr>
              <a:t> e </a:t>
            </a:r>
            <a:r>
              <a:rPr lang="en-US" sz="1200" i="1" err="1">
                <a:solidFill>
                  <a:srgbClr val="212529"/>
                </a:solidFill>
                <a:latin typeface="Calibri"/>
                <a:ea typeface="Calibri"/>
                <a:cs typeface="Calibri"/>
              </a:rPr>
              <a:t>inclusione</a:t>
            </a:r>
            <a:r>
              <a:rPr lang="en-US" sz="1200" i="1">
                <a:solidFill>
                  <a:srgbClr val="212529"/>
                </a:solidFill>
                <a:latin typeface="Calibri"/>
                <a:ea typeface="Calibri"/>
                <a:cs typeface="Calibri"/>
              </a:rPr>
              <a:t> (ai sensi </a:t>
            </a:r>
            <a:r>
              <a:rPr lang="en-US" sz="1200" i="1" err="1">
                <a:solidFill>
                  <a:srgbClr val="212529"/>
                </a:solidFill>
                <a:latin typeface="Calibri"/>
                <a:ea typeface="Calibri"/>
                <a:cs typeface="Calibri"/>
              </a:rPr>
              <a:t>Dlgs</a:t>
            </a:r>
            <a:r>
              <a:rPr lang="en-US" sz="1200" i="1">
                <a:solidFill>
                  <a:srgbClr val="212529"/>
                </a:solidFill>
                <a:latin typeface="Calibri"/>
                <a:ea typeface="Calibri"/>
                <a:cs typeface="Calibri"/>
              </a:rPr>
              <a:t> 198/2006, 215/2003 e 216/2003)</a:t>
            </a:r>
            <a:endParaRPr lang="it-IT" sz="120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1C79EF0F-0610-D7D7-699F-4EC0C440A21B}"/>
              </a:ext>
            </a:extLst>
          </p:cNvPr>
          <p:cNvSpPr/>
          <p:nvPr/>
        </p:nvSpPr>
        <p:spPr>
          <a:xfrm rot="5400000">
            <a:off x="4571575" y="1450988"/>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8F6548C0-21AE-0B31-7A84-85C61936A4DC}"/>
              </a:ext>
            </a:extLst>
          </p:cNvPr>
          <p:cNvSpPr/>
          <p:nvPr/>
        </p:nvSpPr>
        <p:spPr>
          <a:xfrm>
            <a:off x="8610600" y="4598954"/>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29F1A19B-BD32-386B-E9D7-BB3386CFE144}"/>
              </a:ext>
            </a:extLst>
          </p:cNvPr>
          <p:cNvSpPr/>
          <p:nvPr/>
        </p:nvSpPr>
        <p:spPr>
          <a:xfrm>
            <a:off x="9455630" y="517713"/>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E6D9145A-F8B3-297E-AB54-9A04D34C1D7B}"/>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C158C207-8D0F-C207-36CF-320DA49EB3EB}"/>
              </a:ext>
            </a:extLst>
          </p:cNvPr>
          <p:cNvSpPr/>
          <p:nvPr/>
        </p:nvSpPr>
        <p:spPr>
          <a:xfrm flipH="1">
            <a:off x="794160" y="2136949"/>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D7FAA3EB-F23D-BB30-E62B-3DB5A68D79A5}"/>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1CBC0E4C-F922-CB86-DA79-32ABCA5FF843}"/>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962FBBBC-7764-D35F-16AE-F76948F777C5}"/>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AC23A0A1-7729-E76D-49B3-70F814A39431}"/>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7C7D3856-E7AE-5EF5-901C-2498C673013F}"/>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983D9EB0-4C5A-655F-66BE-1632FE46FBDB}"/>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A1F51C56-F6EE-BB30-74AF-3BC37180D790}"/>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6666628D-3BA0-D912-0191-77A104DFD7A2}"/>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98858288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ADB0C37F-AF76-8E94-1575-C4EC38E442CA}"/>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A72DC695-45FF-1516-0D1B-A44D0836EA77}"/>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0FC1875F-08EC-CDE7-BA64-0C3F51CD890F}"/>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504796CC-EA1B-BB72-55BE-F46DD9D4AD91}"/>
              </a:ext>
            </a:extLst>
          </p:cNvPr>
          <p:cNvSpPr txBox="1"/>
          <p:nvPr/>
        </p:nvSpPr>
        <p:spPr>
          <a:xfrm>
            <a:off x="1213792" y="165100"/>
            <a:ext cx="7841962" cy="4960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r>
              <a:rPr lang="it-IT" sz="4000" b="1">
                <a:solidFill>
                  <a:srgbClr val="C00000"/>
                </a:solidFill>
                <a:latin typeface="Calibri"/>
                <a:ea typeface="Calibri"/>
                <a:cs typeface="Calibri"/>
              </a:rPr>
              <a:t>Operatore macchine da stampa</a:t>
            </a:r>
            <a:endParaRPr lang="it-IT">
              <a:ea typeface="Calibri"/>
            </a:endParaRPr>
          </a:p>
          <a:p>
            <a:pPr marL="898525"/>
            <a:r>
              <a:rPr lang="it-IT" sz="4000" b="1">
                <a:solidFill>
                  <a:srgbClr val="C00000"/>
                </a:solidFill>
                <a:latin typeface="Calibri"/>
                <a:ea typeface="Calibri"/>
                <a:cs typeface="Calibri"/>
              </a:rPr>
              <a:t>digitali</a:t>
            </a:r>
            <a:r>
              <a:rPr lang="it-IT" sz="2000" b="1">
                <a:solidFill>
                  <a:srgbClr val="C00000"/>
                </a:solidFill>
                <a:latin typeface="Calibri"/>
                <a:ea typeface="Calibri"/>
                <a:cs typeface="Calibri"/>
              </a:rPr>
              <a:t>   </a:t>
            </a:r>
            <a:r>
              <a:rPr lang="it-IT" sz="4000" b="1">
                <a:solidFill>
                  <a:srgbClr val="C00000"/>
                </a:solidFill>
                <a:latin typeface="Calibri"/>
                <a:ea typeface="Calibri"/>
                <a:cs typeface="Calibri"/>
              </a:rPr>
              <a:t>junior</a:t>
            </a:r>
            <a:r>
              <a:rPr lang="it-IT" sz="2000" b="1">
                <a:solidFill>
                  <a:srgbClr val="C00000"/>
                </a:solidFill>
                <a:latin typeface="Calibri"/>
                <a:ea typeface="Calibri"/>
                <a:cs typeface="Calibri"/>
              </a:rPr>
              <a:t> (ID-103880)</a:t>
            </a:r>
            <a:r>
              <a:rPr lang="it-IT" sz="2000">
                <a:latin typeface="Calibri"/>
                <a:ea typeface="Calibri"/>
                <a:cs typeface="Calibri"/>
              </a:rPr>
              <a:t> </a:t>
            </a:r>
            <a:endParaRPr lang="it-IT"/>
          </a:p>
          <a:p>
            <a:pPr marL="898525"/>
            <a:r>
              <a:rPr lang="it-IT" sz="2000">
                <a:latin typeface="Calibri"/>
                <a:ea typeface="Calibri"/>
                <a:cs typeface="Calibri"/>
              </a:rPr>
              <a:t>TIPOLOGIA DI CONTRATTO:</a:t>
            </a:r>
            <a:r>
              <a:rPr lang="it-IT" sz="2000" b="1">
                <a:latin typeface="Calibri"/>
                <a:ea typeface="Calibri"/>
                <a:cs typeface="Calibri"/>
              </a:rPr>
              <a:t> INDETERMINATO</a:t>
            </a:r>
            <a:endParaRPr lang="it-IT" sz="2000">
              <a:latin typeface="Calibri"/>
              <a:ea typeface="Calibri"/>
              <a:cs typeface="Calibri"/>
            </a:endParaRPr>
          </a:p>
          <a:p>
            <a:pPr marL="898525"/>
            <a:r>
              <a:rPr lang="it-IT" sz="2000" b="1">
                <a:solidFill>
                  <a:srgbClr val="C00000"/>
                </a:solidFill>
                <a:latin typeface="Calibri"/>
                <a:ea typeface="Calibri"/>
                <a:cs typeface="Calibri"/>
              </a:rPr>
              <a:t>                           </a:t>
            </a:r>
            <a:r>
              <a:rPr lang="it-IT" sz="2000">
                <a:latin typeface="Calibri"/>
                <a:ea typeface="Calibri"/>
                <a:cs typeface="Calibri"/>
              </a:rPr>
              <a:t> </a:t>
            </a:r>
            <a:endParaRPr lang="it-IT"/>
          </a:p>
          <a:p>
            <a:r>
              <a:rPr lang="it-IT" sz="2000">
                <a:latin typeface="Calibri"/>
                <a:ea typeface="Calibri"/>
                <a:cs typeface="Calibri"/>
              </a:rPr>
              <a:t>         </a:t>
            </a:r>
            <a:r>
              <a:rPr lang="it-IT" sz="2000">
                <a:latin typeface="+mn-lt"/>
                <a:ea typeface="Calibri"/>
                <a:cs typeface="Calibri"/>
              </a:rPr>
              <a:t>       </a:t>
            </a:r>
            <a:r>
              <a:rPr lang="it-IT" sz="2000">
                <a:latin typeface="+mn-lt"/>
                <a:ea typeface="Calibri"/>
              </a:rPr>
              <a:t>SEDE</a:t>
            </a:r>
            <a:r>
              <a:rPr lang="it-IT" sz="2000">
                <a:latin typeface="+mn-lt"/>
              </a:rPr>
              <a:t> DI LAVORO: </a:t>
            </a:r>
            <a:r>
              <a:rPr lang="it-IT" sz="2000" b="1">
                <a:latin typeface="+mn-lt"/>
              </a:rPr>
              <a:t>BINASCO</a:t>
            </a:r>
          </a:p>
          <a:p>
            <a:endParaRPr lang="it-IT" sz="1200">
              <a:solidFill>
                <a:srgbClr val="202020"/>
              </a:solidFill>
              <a:highlight>
                <a:srgbClr val="FFFFFF"/>
              </a:highlight>
              <a:latin typeface="Calibri"/>
              <a:ea typeface="Calibri"/>
              <a:cs typeface="Calibri"/>
            </a:endParaRPr>
          </a:p>
          <a:p>
            <a:pPr algn="just"/>
            <a:endParaRPr lang="it-IT" sz="1200">
              <a:solidFill>
                <a:srgbClr val="202020"/>
              </a:solidFill>
              <a:highlight>
                <a:srgbClr val="FFFFFF"/>
              </a:highlight>
              <a:latin typeface="Calibri"/>
              <a:ea typeface="Calibri"/>
              <a:cs typeface="Calibri"/>
            </a:endParaRPr>
          </a:p>
          <a:p>
            <a:pPr algn="just"/>
            <a:endParaRPr lang="it-IT" sz="1200">
              <a:solidFill>
                <a:srgbClr val="202020"/>
              </a:solidFill>
              <a:highlight>
                <a:srgbClr val="FFFFFF"/>
              </a:highlight>
              <a:latin typeface="Calibri"/>
              <a:ea typeface="Calibri"/>
              <a:cs typeface="Calibri"/>
            </a:endParaRPr>
          </a:p>
          <a:p>
            <a:pPr algn="just"/>
            <a:r>
              <a:rPr lang="it-IT" sz="1200">
                <a:solidFill>
                  <a:srgbClr val="202020"/>
                </a:solidFill>
                <a:highlight>
                  <a:srgbClr val="FFFFFF"/>
                </a:highlight>
                <a:latin typeface="Calibri"/>
                <a:ea typeface="Calibri"/>
                <a:cs typeface="Calibri"/>
              </a:rPr>
              <a:t>La risorsa si dovrà occupare di stampa su macchine digitali.</a:t>
            </a:r>
            <a:endParaRPr lang="it-IT"/>
          </a:p>
          <a:p>
            <a:endParaRPr lang="it-IT" sz="1200" b="1">
              <a:solidFill>
                <a:srgbClr val="DA1A2A"/>
              </a:solidFill>
              <a:latin typeface="Roboto"/>
              <a:ea typeface="Roboto"/>
              <a:cs typeface="Roboto"/>
            </a:endParaRPr>
          </a:p>
          <a:p>
            <a:r>
              <a:rPr lang="it-IT" sz="1200" b="1">
                <a:solidFill>
                  <a:srgbClr val="DA1A2A"/>
                </a:solidFill>
                <a:latin typeface="Roboto"/>
                <a:ea typeface="Roboto"/>
                <a:cs typeface="Roboto"/>
              </a:rPr>
              <a:t>PROFILO IDEALE</a:t>
            </a:r>
            <a:r>
              <a:rPr lang="it-IT" sz="1200">
                <a:solidFill>
                  <a:srgbClr val="DA1A2A"/>
                </a:solidFill>
                <a:latin typeface="Trebuchet MS"/>
                <a:cs typeface="Calibri"/>
              </a:rPr>
              <a:t>: </a:t>
            </a:r>
            <a:r>
              <a:rPr lang="it-IT" sz="1200">
                <a:solidFill>
                  <a:srgbClr val="202020"/>
                </a:solidFill>
                <a:highlight>
                  <a:srgbClr val="FFFFFF"/>
                </a:highlight>
                <a:latin typeface="Calibri"/>
                <a:ea typeface="Calibri"/>
                <a:cs typeface="Calibri"/>
              </a:rPr>
              <a:t>possesso diploma, capacità di collaborazione tra i colleghi, preferibile patente B</a:t>
            </a:r>
            <a:endParaRPr lang="it-IT" sz="1200" b="1">
              <a:solidFill>
                <a:srgbClr val="202020"/>
              </a:solidFill>
              <a:latin typeface="Roboto"/>
              <a:ea typeface="Roboto"/>
              <a:cs typeface="Roboto"/>
            </a:endParaRPr>
          </a:p>
          <a:p>
            <a:endParaRPr lang="it-IT" sz="1200" b="1">
              <a:solidFill>
                <a:srgbClr val="DA1A2A"/>
              </a:solidFill>
              <a:latin typeface="Roboto"/>
              <a:ea typeface="Roboto"/>
              <a:cs typeface="Roboto"/>
            </a:endParaRPr>
          </a:p>
          <a:p>
            <a:r>
              <a:rPr lang="it-IT" sz="1200" b="1">
                <a:solidFill>
                  <a:srgbClr val="DA1A2A"/>
                </a:solidFill>
                <a:latin typeface="Roboto"/>
                <a:ea typeface="Roboto"/>
                <a:cs typeface="Roboto"/>
              </a:rPr>
              <a:t>ORARIO DI LAVORO E CCNL</a:t>
            </a:r>
            <a:r>
              <a:rPr lang="it-IT" sz="1200">
                <a:solidFill>
                  <a:srgbClr val="DA1A2A"/>
                </a:solidFill>
                <a:latin typeface="Calibri"/>
                <a:ea typeface="Calibri"/>
                <a:cs typeface="Calibri"/>
              </a:rPr>
              <a:t>: </a:t>
            </a:r>
            <a:r>
              <a:rPr lang="it-IT" sz="1200" b="1">
                <a:solidFill>
                  <a:srgbClr val="202020"/>
                </a:solidFill>
                <a:highlight>
                  <a:srgbClr val="FFFFFF"/>
                </a:highlight>
                <a:latin typeface="Calibri"/>
                <a:ea typeface="Calibri"/>
                <a:cs typeface="Calibri"/>
              </a:rPr>
              <a:t>Full time: 09.00-13-00 14.00-18.00 – Industria Grafica</a:t>
            </a:r>
            <a:endParaRPr lang="it-IT" sz="1200" b="1">
              <a:solidFill>
                <a:srgbClr val="202020"/>
              </a:solidFill>
              <a:latin typeface="Roboto"/>
              <a:ea typeface="Roboto"/>
              <a:cs typeface="Roboto"/>
            </a:endParaRPr>
          </a:p>
          <a:p>
            <a:endParaRPr lang="it-IT" sz="1200" b="1">
              <a:solidFill>
                <a:srgbClr val="202020"/>
              </a:solidFill>
              <a:highlight>
                <a:srgbClr val="FFFFFF"/>
              </a:highlight>
              <a:latin typeface="Calibri"/>
              <a:ea typeface="Calibri"/>
              <a:cs typeface="Calibri"/>
            </a:endParaRPr>
          </a:p>
          <a:p>
            <a:r>
              <a:rPr lang="it-IT" sz="1200" b="1">
                <a:solidFill>
                  <a:srgbClr val="DA1A2A"/>
                </a:solidFill>
                <a:latin typeface="Roboto"/>
                <a:ea typeface="Roboto"/>
                <a:cs typeface="Roboto"/>
              </a:rPr>
              <a:t>RETRIBUZIONE: </a:t>
            </a:r>
            <a:r>
              <a:rPr lang="it-IT" sz="1200">
                <a:solidFill>
                  <a:srgbClr val="202020"/>
                </a:solidFill>
                <a:highlight>
                  <a:srgbClr val="FFFFFF"/>
                </a:highlight>
                <a:latin typeface="Calibri"/>
                <a:ea typeface="Calibri"/>
                <a:cs typeface="Calibri"/>
              </a:rPr>
              <a:t>RAL  a partire da € 20.000.</a:t>
            </a:r>
            <a:endParaRPr lang="it-IT"/>
          </a:p>
          <a:p>
            <a:endParaRPr lang="en-US" sz="1200" i="1">
              <a:solidFill>
                <a:srgbClr val="212529"/>
              </a:solidFill>
              <a:latin typeface="Calibri"/>
              <a:ea typeface="Calibri"/>
              <a:cs typeface="Calibri"/>
            </a:endParaRPr>
          </a:p>
          <a:p>
            <a:r>
              <a:rPr lang="en-US" sz="1200" i="1" err="1">
                <a:solidFill>
                  <a:srgbClr val="212529"/>
                </a:solidFill>
                <a:latin typeface="Calibri"/>
                <a:ea typeface="Calibri"/>
                <a:cs typeface="Calibri"/>
              </a:rPr>
              <a:t>L'offerta</a:t>
            </a:r>
            <a:r>
              <a:rPr lang="en-US" sz="1200" i="1">
                <a:solidFill>
                  <a:srgbClr val="212529"/>
                </a:solidFill>
                <a:latin typeface="Calibri"/>
                <a:ea typeface="Calibri"/>
                <a:cs typeface="Calibri"/>
              </a:rPr>
              <a:t> è </a:t>
            </a:r>
            <a:r>
              <a:rPr lang="en-US" sz="1200" i="1" err="1">
                <a:solidFill>
                  <a:srgbClr val="212529"/>
                </a:solidFill>
                <a:latin typeface="Calibri"/>
                <a:ea typeface="Calibri"/>
                <a:cs typeface="Calibri"/>
              </a:rPr>
              <a:t>rivolta</a:t>
            </a:r>
            <a:r>
              <a:rPr lang="en-US" sz="1200" i="1">
                <a:solidFill>
                  <a:srgbClr val="212529"/>
                </a:solidFill>
                <a:latin typeface="Calibri"/>
                <a:ea typeface="Calibri"/>
                <a:cs typeface="Calibri"/>
              </a:rPr>
              <a:t> a tutte le </a:t>
            </a:r>
            <a:r>
              <a:rPr lang="en-US" sz="1200" i="1" err="1">
                <a:solidFill>
                  <a:srgbClr val="212529"/>
                </a:solidFill>
                <a:latin typeface="Calibri"/>
                <a:ea typeface="Calibri"/>
                <a:cs typeface="Calibri"/>
              </a:rPr>
              <a:t>persone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nel</a:t>
            </a:r>
            <a:r>
              <a:rPr lang="en-US" sz="1200" i="1">
                <a:solidFill>
                  <a:srgbClr val="212529"/>
                </a:solidFill>
                <a:latin typeface="Calibri"/>
                <a:ea typeface="Calibri"/>
                <a:cs typeface="Calibri"/>
              </a:rPr>
              <a:t> rispetto delle pari </a:t>
            </a:r>
            <a:r>
              <a:rPr lang="en-US" sz="1200" i="1" err="1">
                <a:solidFill>
                  <a:srgbClr val="212529"/>
                </a:solidFill>
                <a:latin typeface="Calibri"/>
                <a:ea typeface="Calibri"/>
                <a:cs typeface="Calibri"/>
              </a:rPr>
              <a:t>opportunità</a:t>
            </a:r>
            <a:r>
              <a:rPr lang="en-US" sz="1200" i="1">
                <a:solidFill>
                  <a:srgbClr val="212529"/>
                </a:solidFill>
                <a:latin typeface="Calibri"/>
                <a:ea typeface="Calibri"/>
                <a:cs typeface="Calibri"/>
              </a:rPr>
              <a:t> di </a:t>
            </a:r>
            <a:r>
              <a:rPr lang="en-US" sz="1200" i="1" err="1">
                <a:solidFill>
                  <a:srgbClr val="212529"/>
                </a:solidFill>
                <a:latin typeface="Calibri"/>
                <a:ea typeface="Calibri"/>
                <a:cs typeface="Calibri"/>
              </a:rPr>
              <a:t>genere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diversità</a:t>
            </a:r>
            <a:r>
              <a:rPr lang="en-US" sz="1200" i="1">
                <a:solidFill>
                  <a:srgbClr val="212529"/>
                </a:solidFill>
                <a:latin typeface="Calibri"/>
                <a:ea typeface="Calibri"/>
                <a:cs typeface="Calibri"/>
              </a:rPr>
              <a:t> e </a:t>
            </a:r>
            <a:r>
              <a:rPr lang="en-US" sz="1200" i="1" err="1">
                <a:solidFill>
                  <a:srgbClr val="212529"/>
                </a:solidFill>
                <a:latin typeface="Calibri"/>
                <a:ea typeface="Calibri"/>
                <a:cs typeface="Calibri"/>
              </a:rPr>
              <a:t>inclusione</a:t>
            </a:r>
            <a:r>
              <a:rPr lang="en-US" sz="1200" i="1">
                <a:solidFill>
                  <a:srgbClr val="212529"/>
                </a:solidFill>
                <a:latin typeface="Calibri"/>
                <a:ea typeface="Calibri"/>
                <a:cs typeface="Calibri"/>
              </a:rPr>
              <a:t> (ai sensi </a:t>
            </a:r>
            <a:r>
              <a:rPr lang="en-US" sz="1200" i="1" err="1">
                <a:solidFill>
                  <a:srgbClr val="212529"/>
                </a:solidFill>
                <a:latin typeface="Calibri"/>
                <a:ea typeface="Calibri"/>
                <a:cs typeface="Calibri"/>
              </a:rPr>
              <a:t>Dlgs</a:t>
            </a:r>
            <a:r>
              <a:rPr lang="en-US" sz="1200" i="1">
                <a:solidFill>
                  <a:srgbClr val="212529"/>
                </a:solidFill>
                <a:latin typeface="Calibri"/>
                <a:ea typeface="Calibri"/>
                <a:cs typeface="Calibri"/>
              </a:rPr>
              <a:t> 198/2006, 215/2003 e 216/2003)</a:t>
            </a:r>
            <a:endParaRPr lang="it-IT" sz="120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1C79EF0F-0610-D7D7-699F-4EC0C440A21B}"/>
              </a:ext>
            </a:extLst>
          </p:cNvPr>
          <p:cNvSpPr/>
          <p:nvPr/>
        </p:nvSpPr>
        <p:spPr>
          <a:xfrm rot="5400000">
            <a:off x="4571575" y="1450988"/>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8F6548C0-21AE-0B31-7A84-85C61936A4DC}"/>
              </a:ext>
            </a:extLst>
          </p:cNvPr>
          <p:cNvSpPr/>
          <p:nvPr/>
        </p:nvSpPr>
        <p:spPr>
          <a:xfrm>
            <a:off x="8610600" y="4598954"/>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29F1A19B-BD32-386B-E9D7-BB3386CFE144}"/>
              </a:ext>
            </a:extLst>
          </p:cNvPr>
          <p:cNvSpPr/>
          <p:nvPr/>
        </p:nvSpPr>
        <p:spPr>
          <a:xfrm>
            <a:off x="9455630" y="517713"/>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E6D9145A-F8B3-297E-AB54-9A04D34C1D7B}"/>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C158C207-8D0F-C207-36CF-320DA49EB3EB}"/>
              </a:ext>
            </a:extLst>
          </p:cNvPr>
          <p:cNvSpPr/>
          <p:nvPr/>
        </p:nvSpPr>
        <p:spPr>
          <a:xfrm flipH="1">
            <a:off x="794160" y="2136949"/>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D7FAA3EB-F23D-BB30-E62B-3DB5A68D79A5}"/>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1CBC0E4C-F922-CB86-DA79-32ABCA5FF843}"/>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962FBBBC-7764-D35F-16AE-F76948F777C5}"/>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AC23A0A1-7729-E76D-49B3-70F814A39431}"/>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7C7D3856-E7AE-5EF5-901C-2498C673013F}"/>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983D9EB0-4C5A-655F-66BE-1632FE46FBDB}"/>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A1F51C56-F6EE-BB30-74AF-3BC37180D790}"/>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6666628D-3BA0-D912-0191-77A104DFD7A2}"/>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18029615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ADB0C37F-AF76-8E94-1575-C4EC38E442CA}"/>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A72DC695-45FF-1516-0D1B-A44D0836EA77}"/>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0FC1875F-08EC-CDE7-BA64-0C3F51CD890F}"/>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504796CC-EA1B-BB72-55BE-F46DD9D4AD91}"/>
              </a:ext>
            </a:extLst>
          </p:cNvPr>
          <p:cNvSpPr txBox="1"/>
          <p:nvPr/>
        </p:nvSpPr>
        <p:spPr>
          <a:xfrm>
            <a:off x="1213792" y="165100"/>
            <a:ext cx="7841962" cy="4960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r>
              <a:rPr lang="it-IT" sz="4000" b="1">
                <a:solidFill>
                  <a:srgbClr val="C00000"/>
                </a:solidFill>
                <a:latin typeface="Calibri"/>
                <a:ea typeface="Calibri"/>
                <a:cs typeface="Calibri"/>
              </a:rPr>
              <a:t>Cuoco c/esperienza </a:t>
            </a:r>
            <a:r>
              <a:rPr lang="it-IT" sz="2000" b="1">
                <a:solidFill>
                  <a:srgbClr val="C00000"/>
                </a:solidFill>
                <a:latin typeface="Calibri"/>
                <a:ea typeface="Calibri"/>
                <a:cs typeface="Calibri"/>
              </a:rPr>
              <a:t>(ID-103879)</a:t>
            </a:r>
            <a:r>
              <a:rPr lang="it-IT" sz="2000">
                <a:latin typeface="Calibri"/>
                <a:ea typeface="Calibri"/>
                <a:cs typeface="Calibri"/>
              </a:rPr>
              <a:t> </a:t>
            </a:r>
          </a:p>
          <a:p>
            <a:pPr marL="898525"/>
            <a:endParaRPr lang="it-IT"/>
          </a:p>
          <a:p>
            <a:pPr marL="898525"/>
            <a:endParaRPr lang="it-IT" sz="2000">
              <a:latin typeface="Calibri"/>
              <a:ea typeface="Calibri"/>
              <a:cs typeface="Calibri"/>
            </a:endParaRPr>
          </a:p>
          <a:p>
            <a:pPr marL="898525"/>
            <a:r>
              <a:rPr lang="it-IT" sz="2000">
                <a:latin typeface="Calibri"/>
                <a:ea typeface="Calibri"/>
                <a:cs typeface="Calibri"/>
              </a:rPr>
              <a:t>TIPOLOGIA DI CONTRATTO:</a:t>
            </a:r>
            <a:r>
              <a:rPr lang="it-IT" sz="2000" b="1">
                <a:latin typeface="Calibri"/>
                <a:ea typeface="Calibri"/>
                <a:cs typeface="Calibri"/>
              </a:rPr>
              <a:t> DETERMINATO</a:t>
            </a:r>
            <a:endParaRPr lang="it-IT" sz="2000">
              <a:latin typeface="Calibri"/>
              <a:ea typeface="Calibri"/>
              <a:cs typeface="Calibri"/>
            </a:endParaRPr>
          </a:p>
          <a:p>
            <a:pPr marL="898525"/>
            <a:r>
              <a:rPr lang="it-IT" sz="2000" b="1">
                <a:solidFill>
                  <a:srgbClr val="C00000"/>
                </a:solidFill>
                <a:latin typeface="Calibri"/>
                <a:ea typeface="Calibri"/>
                <a:cs typeface="Calibri"/>
              </a:rPr>
              <a:t>                           </a:t>
            </a:r>
            <a:r>
              <a:rPr lang="it-IT" sz="2000">
                <a:latin typeface="Calibri"/>
                <a:ea typeface="Calibri"/>
                <a:cs typeface="Calibri"/>
              </a:rPr>
              <a:t> </a:t>
            </a:r>
            <a:endParaRPr lang="it-IT"/>
          </a:p>
          <a:p>
            <a:r>
              <a:rPr lang="it-IT" sz="2000">
                <a:latin typeface="Calibri"/>
                <a:ea typeface="Calibri"/>
                <a:cs typeface="Calibri"/>
              </a:rPr>
              <a:t>         </a:t>
            </a:r>
            <a:r>
              <a:rPr lang="it-IT" sz="2000">
                <a:latin typeface="+mn-lt"/>
                <a:ea typeface="Calibri"/>
                <a:cs typeface="Calibri"/>
              </a:rPr>
              <a:t>       </a:t>
            </a:r>
            <a:r>
              <a:rPr lang="it-IT" sz="2000">
                <a:latin typeface="+mn-lt"/>
                <a:ea typeface="Calibri"/>
              </a:rPr>
              <a:t>SEDE</a:t>
            </a:r>
            <a:r>
              <a:rPr lang="it-IT" sz="2000">
                <a:latin typeface="+mn-lt"/>
              </a:rPr>
              <a:t> DI LAVORO: </a:t>
            </a:r>
            <a:r>
              <a:rPr lang="it-IT" sz="2000" b="1">
                <a:latin typeface="+mn-lt"/>
              </a:rPr>
              <a:t>SAN ZENONE AL LAMBRO</a:t>
            </a:r>
          </a:p>
          <a:p>
            <a:endParaRPr lang="it-IT" sz="1200">
              <a:solidFill>
                <a:srgbClr val="202020"/>
              </a:solidFill>
              <a:highlight>
                <a:srgbClr val="FFFFFF"/>
              </a:highlight>
              <a:latin typeface="Calibri"/>
              <a:ea typeface="Calibri"/>
              <a:cs typeface="Calibri"/>
            </a:endParaRPr>
          </a:p>
          <a:p>
            <a:pPr algn="just"/>
            <a:endParaRPr lang="it-IT" sz="1200">
              <a:solidFill>
                <a:srgbClr val="202020"/>
              </a:solidFill>
              <a:highlight>
                <a:srgbClr val="FFFFFF"/>
              </a:highlight>
              <a:latin typeface="Calibri"/>
              <a:ea typeface="Calibri"/>
              <a:cs typeface="Calibri"/>
            </a:endParaRPr>
          </a:p>
          <a:p>
            <a:pPr algn="just"/>
            <a:endParaRPr lang="it-IT" sz="1200">
              <a:solidFill>
                <a:srgbClr val="202020"/>
              </a:solidFill>
              <a:highlight>
                <a:srgbClr val="FFFFFF"/>
              </a:highlight>
              <a:latin typeface="Calibri"/>
              <a:ea typeface="Calibri"/>
              <a:cs typeface="Calibri"/>
            </a:endParaRPr>
          </a:p>
          <a:p>
            <a:pPr algn="just"/>
            <a:r>
              <a:rPr lang="it-IT" sz="1200">
                <a:solidFill>
                  <a:srgbClr val="202020"/>
                </a:solidFill>
                <a:highlight>
                  <a:srgbClr val="FFFFFF"/>
                </a:highlight>
                <a:latin typeface="Calibri"/>
                <a:ea typeface="Calibri"/>
                <a:cs typeface="Calibri"/>
              </a:rPr>
              <a:t>La risorsa, per realtà del mondo no profit attiva in vari ambiti e per diversi tipi di fragilità, per il proprio centro di accoglienza per richiedenti asilo politico di San Zenone al Lambro, si occuperà delle seguenti mansioni: Preparazione dei pasti; Gestione della cucina: scorte, approvvigionamenti, conservazione e ordine; Preparazione e distribuzione dei pasti per grandi numeri.</a:t>
            </a:r>
            <a:endParaRPr lang="it-IT" sz="1200" b="1">
              <a:solidFill>
                <a:srgbClr val="DA1A2A"/>
              </a:solidFill>
              <a:latin typeface="Roboto"/>
              <a:ea typeface="Roboto"/>
              <a:cs typeface="Roboto"/>
            </a:endParaRPr>
          </a:p>
          <a:p>
            <a:r>
              <a:rPr lang="it-IT" sz="1200" b="1">
                <a:solidFill>
                  <a:srgbClr val="DA1A2A"/>
                </a:solidFill>
                <a:latin typeface="Roboto"/>
                <a:ea typeface="Roboto"/>
                <a:cs typeface="Roboto"/>
              </a:rPr>
              <a:t>PROFILO IDEALE</a:t>
            </a:r>
            <a:r>
              <a:rPr lang="it-IT" sz="1200">
                <a:solidFill>
                  <a:srgbClr val="DA1A2A"/>
                </a:solidFill>
                <a:latin typeface="Trebuchet MS"/>
                <a:cs typeface="Calibri"/>
              </a:rPr>
              <a:t>: </a:t>
            </a:r>
            <a:r>
              <a:rPr lang="it-IT" sz="1200">
                <a:solidFill>
                  <a:srgbClr val="202020"/>
                </a:solidFill>
                <a:highlight>
                  <a:srgbClr val="FFFFFF"/>
                </a:highlight>
                <a:latin typeface="Calibri"/>
                <a:ea typeface="Calibri"/>
                <a:cs typeface="Calibri"/>
              </a:rPr>
              <a:t>Esperienza in contesti con grossi volumi; Ottime capacità relazionali; Capacità di controllo squadra in cucina.</a:t>
            </a:r>
            <a:endParaRPr lang="it-IT" sz="1200" b="1">
              <a:solidFill>
                <a:srgbClr val="DA1A2A"/>
              </a:solidFill>
              <a:latin typeface="Roboto"/>
              <a:ea typeface="Roboto"/>
              <a:cs typeface="Roboto"/>
            </a:endParaRPr>
          </a:p>
          <a:p>
            <a:r>
              <a:rPr lang="it-IT" sz="1200" b="1">
                <a:solidFill>
                  <a:srgbClr val="DA1A2A"/>
                </a:solidFill>
                <a:latin typeface="Roboto"/>
                <a:ea typeface="Roboto"/>
                <a:cs typeface="Roboto"/>
              </a:rPr>
              <a:t>ORARIO DI LAVORO E CCNL</a:t>
            </a:r>
            <a:r>
              <a:rPr lang="it-IT" sz="1200">
                <a:solidFill>
                  <a:srgbClr val="DA1A2A"/>
                </a:solidFill>
                <a:latin typeface="Calibri"/>
                <a:ea typeface="Calibri"/>
                <a:cs typeface="Calibri"/>
              </a:rPr>
              <a:t>: </a:t>
            </a:r>
            <a:r>
              <a:rPr lang="it-IT" sz="1200" b="1">
                <a:solidFill>
                  <a:srgbClr val="202020"/>
                </a:solidFill>
                <a:highlight>
                  <a:srgbClr val="FFFFFF"/>
                </a:highlight>
                <a:latin typeface="Calibri"/>
                <a:ea typeface="Calibri"/>
                <a:cs typeface="Calibri"/>
              </a:rPr>
              <a:t>Full Time su turni, 36 ore settimanali (6 gg su 7) 9.00/18.00 - Cooperative sociali</a:t>
            </a:r>
            <a:endParaRPr lang="it-IT" sz="1200" b="1">
              <a:solidFill>
                <a:srgbClr val="202020"/>
              </a:solidFill>
              <a:latin typeface="Roboto"/>
              <a:ea typeface="Roboto"/>
              <a:cs typeface="Roboto"/>
            </a:endParaRPr>
          </a:p>
          <a:p>
            <a:endParaRPr lang="it-IT" sz="1200" b="1">
              <a:solidFill>
                <a:srgbClr val="202020"/>
              </a:solidFill>
              <a:highlight>
                <a:srgbClr val="FFFFFF"/>
              </a:highlight>
              <a:latin typeface="Calibri"/>
              <a:ea typeface="Calibri"/>
              <a:cs typeface="Calibri"/>
            </a:endParaRPr>
          </a:p>
          <a:p>
            <a:r>
              <a:rPr lang="it-IT" sz="1200" b="1">
                <a:solidFill>
                  <a:srgbClr val="DA1A2A"/>
                </a:solidFill>
                <a:latin typeface="Roboto"/>
                <a:ea typeface="Roboto"/>
                <a:cs typeface="Roboto"/>
              </a:rPr>
              <a:t>RETRIBUZIONE: </a:t>
            </a:r>
            <a:r>
              <a:rPr lang="it-IT" sz="1200">
                <a:solidFill>
                  <a:srgbClr val="202020"/>
                </a:solidFill>
                <a:highlight>
                  <a:srgbClr val="FFFFFF"/>
                </a:highlight>
                <a:latin typeface="Calibri"/>
                <a:ea typeface="Calibri"/>
                <a:cs typeface="Calibri"/>
              </a:rPr>
              <a:t>RAL € 20.000.</a:t>
            </a:r>
            <a:endParaRPr lang="it-IT"/>
          </a:p>
          <a:p>
            <a:endParaRPr lang="en-US" sz="1200" i="1">
              <a:solidFill>
                <a:srgbClr val="212529"/>
              </a:solidFill>
              <a:latin typeface="Calibri"/>
              <a:ea typeface="Calibri"/>
              <a:cs typeface="Calibri"/>
            </a:endParaRPr>
          </a:p>
          <a:p>
            <a:r>
              <a:rPr lang="en-US" sz="1200" i="1" err="1">
                <a:solidFill>
                  <a:srgbClr val="212529"/>
                </a:solidFill>
                <a:latin typeface="Calibri"/>
                <a:ea typeface="Calibri"/>
                <a:cs typeface="Calibri"/>
              </a:rPr>
              <a:t>L'offerta</a:t>
            </a:r>
            <a:r>
              <a:rPr lang="en-US" sz="1200" i="1">
                <a:solidFill>
                  <a:srgbClr val="212529"/>
                </a:solidFill>
                <a:latin typeface="Calibri"/>
                <a:ea typeface="Calibri"/>
                <a:cs typeface="Calibri"/>
              </a:rPr>
              <a:t> è </a:t>
            </a:r>
            <a:r>
              <a:rPr lang="en-US" sz="1200" i="1" err="1">
                <a:solidFill>
                  <a:srgbClr val="212529"/>
                </a:solidFill>
                <a:latin typeface="Calibri"/>
                <a:ea typeface="Calibri"/>
                <a:cs typeface="Calibri"/>
              </a:rPr>
              <a:t>rivolta</a:t>
            </a:r>
            <a:r>
              <a:rPr lang="en-US" sz="1200" i="1">
                <a:solidFill>
                  <a:srgbClr val="212529"/>
                </a:solidFill>
                <a:latin typeface="Calibri"/>
                <a:ea typeface="Calibri"/>
                <a:cs typeface="Calibri"/>
              </a:rPr>
              <a:t> a tutte le </a:t>
            </a:r>
            <a:r>
              <a:rPr lang="en-US" sz="1200" i="1" err="1">
                <a:solidFill>
                  <a:srgbClr val="212529"/>
                </a:solidFill>
                <a:latin typeface="Calibri"/>
                <a:ea typeface="Calibri"/>
                <a:cs typeface="Calibri"/>
              </a:rPr>
              <a:t>persone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nel</a:t>
            </a:r>
            <a:r>
              <a:rPr lang="en-US" sz="1200" i="1">
                <a:solidFill>
                  <a:srgbClr val="212529"/>
                </a:solidFill>
                <a:latin typeface="Calibri"/>
                <a:ea typeface="Calibri"/>
                <a:cs typeface="Calibri"/>
              </a:rPr>
              <a:t> rispetto delle pari </a:t>
            </a:r>
            <a:r>
              <a:rPr lang="en-US" sz="1200" i="1" err="1">
                <a:solidFill>
                  <a:srgbClr val="212529"/>
                </a:solidFill>
                <a:latin typeface="Calibri"/>
                <a:ea typeface="Calibri"/>
                <a:cs typeface="Calibri"/>
              </a:rPr>
              <a:t>opportunità</a:t>
            </a:r>
            <a:r>
              <a:rPr lang="en-US" sz="1200" i="1">
                <a:solidFill>
                  <a:srgbClr val="212529"/>
                </a:solidFill>
                <a:latin typeface="Calibri"/>
                <a:ea typeface="Calibri"/>
                <a:cs typeface="Calibri"/>
              </a:rPr>
              <a:t> di </a:t>
            </a:r>
            <a:r>
              <a:rPr lang="en-US" sz="1200" i="1" err="1">
                <a:solidFill>
                  <a:srgbClr val="212529"/>
                </a:solidFill>
                <a:latin typeface="Calibri"/>
                <a:ea typeface="Calibri"/>
                <a:cs typeface="Calibri"/>
              </a:rPr>
              <a:t>genere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diversità</a:t>
            </a:r>
            <a:r>
              <a:rPr lang="en-US" sz="1200" i="1">
                <a:solidFill>
                  <a:srgbClr val="212529"/>
                </a:solidFill>
                <a:latin typeface="Calibri"/>
                <a:ea typeface="Calibri"/>
                <a:cs typeface="Calibri"/>
              </a:rPr>
              <a:t> e </a:t>
            </a:r>
            <a:r>
              <a:rPr lang="en-US" sz="1200" i="1" err="1">
                <a:solidFill>
                  <a:srgbClr val="212529"/>
                </a:solidFill>
                <a:latin typeface="Calibri"/>
                <a:ea typeface="Calibri"/>
                <a:cs typeface="Calibri"/>
              </a:rPr>
              <a:t>inclusione</a:t>
            </a:r>
            <a:r>
              <a:rPr lang="en-US" sz="1200" i="1">
                <a:solidFill>
                  <a:srgbClr val="212529"/>
                </a:solidFill>
                <a:latin typeface="Calibri"/>
                <a:ea typeface="Calibri"/>
                <a:cs typeface="Calibri"/>
              </a:rPr>
              <a:t> (ai sensi </a:t>
            </a:r>
            <a:r>
              <a:rPr lang="en-US" sz="1200" i="1" err="1">
                <a:solidFill>
                  <a:srgbClr val="212529"/>
                </a:solidFill>
                <a:latin typeface="Calibri"/>
                <a:ea typeface="Calibri"/>
                <a:cs typeface="Calibri"/>
              </a:rPr>
              <a:t>Dlgs</a:t>
            </a:r>
            <a:r>
              <a:rPr lang="en-US" sz="1200" i="1">
                <a:solidFill>
                  <a:srgbClr val="212529"/>
                </a:solidFill>
                <a:latin typeface="Calibri"/>
                <a:ea typeface="Calibri"/>
                <a:cs typeface="Calibri"/>
              </a:rPr>
              <a:t> 198/2006, 215/2003 e 216/2003)</a:t>
            </a:r>
            <a:endParaRPr lang="it-IT" sz="120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1C79EF0F-0610-D7D7-699F-4EC0C440A21B}"/>
              </a:ext>
            </a:extLst>
          </p:cNvPr>
          <p:cNvSpPr/>
          <p:nvPr/>
        </p:nvSpPr>
        <p:spPr>
          <a:xfrm rot="5400000">
            <a:off x="4571575" y="1450988"/>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8F6548C0-21AE-0B31-7A84-85C61936A4DC}"/>
              </a:ext>
            </a:extLst>
          </p:cNvPr>
          <p:cNvSpPr/>
          <p:nvPr/>
        </p:nvSpPr>
        <p:spPr>
          <a:xfrm>
            <a:off x="8610600" y="4598954"/>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29F1A19B-BD32-386B-E9D7-BB3386CFE144}"/>
              </a:ext>
            </a:extLst>
          </p:cNvPr>
          <p:cNvSpPr/>
          <p:nvPr/>
        </p:nvSpPr>
        <p:spPr>
          <a:xfrm>
            <a:off x="9455630" y="517713"/>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E6D9145A-F8B3-297E-AB54-9A04D34C1D7B}"/>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C158C207-8D0F-C207-36CF-320DA49EB3EB}"/>
              </a:ext>
            </a:extLst>
          </p:cNvPr>
          <p:cNvSpPr/>
          <p:nvPr/>
        </p:nvSpPr>
        <p:spPr>
          <a:xfrm flipH="1">
            <a:off x="794160" y="2136949"/>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D7FAA3EB-F23D-BB30-E62B-3DB5A68D79A5}"/>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1CBC0E4C-F922-CB86-DA79-32ABCA5FF843}"/>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962FBBBC-7764-D35F-16AE-F76948F777C5}"/>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AC23A0A1-7729-E76D-49B3-70F814A39431}"/>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7C7D3856-E7AE-5EF5-901C-2498C673013F}"/>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983D9EB0-4C5A-655F-66BE-1632FE46FBDB}"/>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A1F51C56-F6EE-BB30-74AF-3BC37180D790}"/>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6666628D-3BA0-D912-0191-77A104DFD7A2}"/>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405517997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F76F32A2-18CA-AE80-9EB6-A69D75350E08}"/>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34FE77FC-7DA1-D8E9-53B5-510E2202167F}"/>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1CAA5B89-F13D-084F-21F3-804B6747294A}"/>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69737426-692A-656C-A532-1CF6C3E977CD}"/>
              </a:ext>
            </a:extLst>
          </p:cNvPr>
          <p:cNvSpPr txBox="1"/>
          <p:nvPr/>
        </p:nvSpPr>
        <p:spPr>
          <a:xfrm>
            <a:off x="1213792" y="165100"/>
            <a:ext cx="7841962" cy="4960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r>
              <a:rPr lang="it-IT" sz="4000" b="1">
                <a:solidFill>
                  <a:srgbClr val="C00000"/>
                </a:solidFill>
                <a:latin typeface="Calibri"/>
                <a:ea typeface="Calibri"/>
                <a:cs typeface="Calibri"/>
              </a:rPr>
              <a:t>Back office amministrativo</a:t>
            </a:r>
          </a:p>
          <a:p>
            <a:pPr marL="898525"/>
            <a:r>
              <a:rPr lang="it-IT" sz="4000" b="1">
                <a:solidFill>
                  <a:srgbClr val="C00000"/>
                </a:solidFill>
                <a:latin typeface="Calibri"/>
                <a:ea typeface="Calibri"/>
                <a:cs typeface="Calibri"/>
              </a:rPr>
              <a:t>                </a:t>
            </a:r>
            <a:r>
              <a:rPr lang="it-IT" sz="2000" b="1">
                <a:solidFill>
                  <a:srgbClr val="C00000"/>
                </a:solidFill>
                <a:latin typeface="Calibri"/>
                <a:ea typeface="Calibri"/>
                <a:cs typeface="Calibri"/>
              </a:rPr>
              <a:t>(ID-103776)</a:t>
            </a:r>
            <a:r>
              <a:rPr lang="it-IT" sz="2000">
                <a:latin typeface="Calibri"/>
                <a:ea typeface="Calibri"/>
                <a:cs typeface="Calibri"/>
              </a:rPr>
              <a:t> </a:t>
            </a:r>
            <a:endParaRPr lang="it-IT"/>
          </a:p>
          <a:p>
            <a:r>
              <a:rPr lang="it-IT" sz="2000">
                <a:latin typeface="Calibri"/>
                <a:ea typeface="Calibri"/>
                <a:cs typeface="Calibri"/>
              </a:rPr>
              <a:t>          TIPOLOGIA DI CONTRATTO:</a:t>
            </a:r>
            <a:r>
              <a:rPr lang="it-IT" sz="2000" b="1">
                <a:latin typeface="Calibri"/>
                <a:ea typeface="Calibri"/>
                <a:cs typeface="Calibri"/>
              </a:rPr>
              <a:t> STAGE</a:t>
            </a:r>
            <a:endParaRPr lang="it-IT" sz="2000">
              <a:latin typeface="Calibri"/>
              <a:ea typeface="Calibri"/>
              <a:cs typeface="Calibri"/>
            </a:endParaRPr>
          </a:p>
          <a:p>
            <a:pPr marL="898525"/>
            <a:r>
              <a:rPr lang="it-IT" sz="2000" b="1">
                <a:solidFill>
                  <a:srgbClr val="C00000"/>
                </a:solidFill>
                <a:latin typeface="Calibri"/>
                <a:ea typeface="Calibri"/>
                <a:cs typeface="Calibri"/>
              </a:rPr>
              <a:t>                           </a:t>
            </a:r>
            <a:r>
              <a:rPr lang="it-IT" sz="2000">
                <a:latin typeface="Calibri"/>
                <a:ea typeface="Calibri"/>
                <a:cs typeface="Calibri"/>
              </a:rPr>
              <a:t> </a:t>
            </a:r>
            <a:endParaRPr lang="it-IT"/>
          </a:p>
          <a:p>
            <a:r>
              <a:rPr lang="it-IT" sz="2000">
                <a:latin typeface="Calibri"/>
                <a:ea typeface="Calibri"/>
                <a:cs typeface="Calibri"/>
              </a:rPr>
              <a:t>         </a:t>
            </a:r>
            <a:r>
              <a:rPr lang="it-IT" sz="2000">
                <a:latin typeface="+mn-lt"/>
                <a:ea typeface="Calibri"/>
                <a:cs typeface="Calibri"/>
              </a:rPr>
              <a:t>  </a:t>
            </a:r>
            <a:r>
              <a:rPr lang="it-IT" sz="2000">
                <a:latin typeface="+mn-lt"/>
                <a:ea typeface="Calibri"/>
              </a:rPr>
              <a:t>SEDE</a:t>
            </a:r>
            <a:r>
              <a:rPr lang="it-IT" sz="2000">
                <a:latin typeface="+mn-lt"/>
              </a:rPr>
              <a:t> DI LAVORO: </a:t>
            </a:r>
            <a:r>
              <a:rPr lang="it-IT" sz="2000" b="1">
                <a:latin typeface="+mn-lt"/>
              </a:rPr>
              <a:t>LOCATE TRIULZI</a:t>
            </a:r>
            <a:endParaRPr lang="it-IT" sz="2000" b="1">
              <a:latin typeface="Calibri"/>
            </a:endParaRPr>
          </a:p>
          <a:p>
            <a:endParaRPr lang="it-IT" sz="1200">
              <a:solidFill>
                <a:srgbClr val="202020"/>
              </a:solidFill>
              <a:latin typeface="Calibri"/>
              <a:ea typeface="Calibri"/>
              <a:cs typeface="Calibri"/>
            </a:endParaRPr>
          </a:p>
          <a:p>
            <a:endParaRPr lang="it-IT" sz="1200">
              <a:solidFill>
                <a:srgbClr val="202020"/>
              </a:solidFill>
              <a:latin typeface="Calibri"/>
              <a:ea typeface="Calibri"/>
              <a:cs typeface="Calibri"/>
            </a:endParaRPr>
          </a:p>
          <a:p>
            <a:r>
              <a:rPr lang="it-IT" sz="1200">
                <a:solidFill>
                  <a:srgbClr val="202020"/>
                </a:solidFill>
                <a:highlight>
                  <a:srgbClr val="FFFFFF"/>
                </a:highlight>
                <a:latin typeface="Calibri"/>
                <a:ea typeface="Calibri"/>
                <a:cs typeface="Calibri"/>
              </a:rPr>
              <a:t>La risorsa, per società che commercializza dispositivi medici, si occuperà di attività di data entry, archivio, compilazione data base, ricerche tramite internet di articoli da presentare in bandi di gara, ricerche fornitori...</a:t>
            </a:r>
            <a:endParaRPr lang="it-IT"/>
          </a:p>
          <a:p>
            <a:endParaRPr lang="it-IT" sz="1200">
              <a:solidFill>
                <a:srgbClr val="202020"/>
              </a:solidFill>
              <a:highlight>
                <a:srgbClr val="FFFFFF"/>
              </a:highlight>
              <a:latin typeface="Calibri"/>
              <a:ea typeface="Calibri"/>
              <a:cs typeface="Calibri"/>
            </a:endParaRPr>
          </a:p>
          <a:p>
            <a:r>
              <a:rPr lang="it-IT" sz="1200" b="1">
                <a:solidFill>
                  <a:srgbClr val="DA1A2A"/>
                </a:solidFill>
                <a:latin typeface="Roboto"/>
                <a:ea typeface="Roboto"/>
                <a:cs typeface="Roboto"/>
              </a:rPr>
              <a:t>PROFILO IDEALE</a:t>
            </a:r>
            <a:r>
              <a:rPr lang="it-IT" sz="1200">
                <a:solidFill>
                  <a:srgbClr val="DA1A2A"/>
                </a:solidFill>
                <a:latin typeface="Trebuchet MS"/>
                <a:cs typeface="Calibri"/>
              </a:rPr>
              <a:t>: </a:t>
            </a:r>
            <a:r>
              <a:rPr lang="it-IT" sz="1200">
                <a:solidFill>
                  <a:srgbClr val="202020"/>
                </a:solidFill>
                <a:highlight>
                  <a:srgbClr val="FFFFFF"/>
                </a:highlight>
                <a:latin typeface="Calibri"/>
                <a:ea typeface="Calibri"/>
                <a:cs typeface="Calibri"/>
              </a:rPr>
              <a:t>Indispensabile diploma scuola superiore, buona conoscenza lingua inglese (almeno liv. B1), buon uso pacchetto Office, indispensabile mezzo proprio per raggiungimento sede.</a:t>
            </a:r>
            <a:endParaRPr lang="it-IT" sz="1200">
              <a:solidFill>
                <a:srgbClr val="DA1A2A"/>
              </a:solidFill>
              <a:latin typeface="Calibri"/>
              <a:ea typeface="Roboto"/>
              <a:cs typeface="Calibri"/>
            </a:endParaRPr>
          </a:p>
          <a:p>
            <a:r>
              <a:rPr lang="it-IT" sz="1200" b="1">
                <a:solidFill>
                  <a:srgbClr val="DA1A2A"/>
                </a:solidFill>
                <a:latin typeface="Roboto"/>
                <a:ea typeface="Roboto"/>
                <a:cs typeface="Roboto"/>
              </a:rPr>
              <a:t>ORARIO DI LAVORO E CCNL</a:t>
            </a:r>
            <a:r>
              <a:rPr lang="it-IT" sz="1200">
                <a:solidFill>
                  <a:srgbClr val="DA1A2A"/>
                </a:solidFill>
                <a:latin typeface="Calibri"/>
                <a:ea typeface="Calibri"/>
                <a:cs typeface="Calibri"/>
              </a:rPr>
              <a:t>: </a:t>
            </a:r>
            <a:r>
              <a:rPr lang="it-IT" sz="1200" b="1">
                <a:solidFill>
                  <a:srgbClr val="202020"/>
                </a:solidFill>
                <a:latin typeface="Calibri"/>
                <a:ea typeface="Calibri"/>
                <a:cs typeface="Calibri"/>
              </a:rPr>
              <a:t>Full time: 9.00/18.00 – Commercio Terziario e Servizi</a:t>
            </a:r>
          </a:p>
          <a:p>
            <a:r>
              <a:rPr lang="it-IT" sz="1200" b="1">
                <a:solidFill>
                  <a:srgbClr val="DA1A2A"/>
                </a:solidFill>
                <a:latin typeface="Roboto"/>
                <a:ea typeface="Roboto"/>
                <a:cs typeface="Roboto"/>
              </a:rPr>
              <a:t>RETRIBUZIONE: </a:t>
            </a:r>
            <a:r>
              <a:rPr lang="it-IT" sz="1200">
                <a:solidFill>
                  <a:srgbClr val="202020"/>
                </a:solidFill>
                <a:latin typeface="Calibri"/>
                <a:ea typeface="Calibri"/>
                <a:cs typeface="Calibri"/>
              </a:rPr>
              <a:t>indennità di tirocinio € 600</a:t>
            </a:r>
            <a:endParaRPr lang="it-IT"/>
          </a:p>
          <a:p>
            <a:endParaRPr lang="en-US" sz="1200" i="1">
              <a:solidFill>
                <a:srgbClr val="212529"/>
              </a:solidFill>
              <a:latin typeface="Calibri"/>
              <a:ea typeface="Calibri"/>
              <a:cs typeface="Calibri"/>
            </a:endParaRPr>
          </a:p>
          <a:p>
            <a:r>
              <a:rPr lang="en-US" sz="1200" i="1" err="1">
                <a:solidFill>
                  <a:srgbClr val="212529"/>
                </a:solidFill>
                <a:latin typeface="Calibri"/>
                <a:ea typeface="Calibri"/>
                <a:cs typeface="Calibri"/>
              </a:rPr>
              <a:t>L'offerta</a:t>
            </a:r>
            <a:r>
              <a:rPr lang="en-US" sz="1200" i="1">
                <a:solidFill>
                  <a:srgbClr val="212529"/>
                </a:solidFill>
                <a:latin typeface="Calibri"/>
                <a:ea typeface="Calibri"/>
                <a:cs typeface="Calibri"/>
              </a:rPr>
              <a:t> è </a:t>
            </a:r>
            <a:r>
              <a:rPr lang="en-US" sz="1200" i="1" err="1">
                <a:solidFill>
                  <a:srgbClr val="212529"/>
                </a:solidFill>
                <a:latin typeface="Calibri"/>
                <a:ea typeface="Calibri"/>
                <a:cs typeface="Calibri"/>
              </a:rPr>
              <a:t>rivolta</a:t>
            </a:r>
            <a:r>
              <a:rPr lang="en-US" sz="1200" i="1">
                <a:solidFill>
                  <a:srgbClr val="212529"/>
                </a:solidFill>
                <a:latin typeface="Calibri"/>
                <a:ea typeface="Calibri"/>
                <a:cs typeface="Calibri"/>
              </a:rPr>
              <a:t> a tutte le </a:t>
            </a:r>
            <a:r>
              <a:rPr lang="en-US" sz="1200" i="1" err="1">
                <a:solidFill>
                  <a:srgbClr val="212529"/>
                </a:solidFill>
                <a:latin typeface="Calibri"/>
                <a:ea typeface="Calibri"/>
                <a:cs typeface="Calibri"/>
              </a:rPr>
              <a:t>persone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nel</a:t>
            </a:r>
            <a:r>
              <a:rPr lang="en-US" sz="1200" i="1">
                <a:solidFill>
                  <a:srgbClr val="212529"/>
                </a:solidFill>
                <a:latin typeface="Calibri"/>
                <a:ea typeface="Calibri"/>
                <a:cs typeface="Calibri"/>
              </a:rPr>
              <a:t> rispetto delle pari </a:t>
            </a:r>
            <a:r>
              <a:rPr lang="en-US" sz="1200" i="1" err="1">
                <a:solidFill>
                  <a:srgbClr val="212529"/>
                </a:solidFill>
                <a:latin typeface="Calibri"/>
                <a:ea typeface="Calibri"/>
                <a:cs typeface="Calibri"/>
              </a:rPr>
              <a:t>opportunità</a:t>
            </a:r>
            <a:r>
              <a:rPr lang="en-US" sz="1200" i="1">
                <a:solidFill>
                  <a:srgbClr val="212529"/>
                </a:solidFill>
                <a:latin typeface="Calibri"/>
                <a:ea typeface="Calibri"/>
                <a:cs typeface="Calibri"/>
              </a:rPr>
              <a:t> di </a:t>
            </a:r>
            <a:r>
              <a:rPr lang="en-US" sz="1200" i="1" err="1">
                <a:solidFill>
                  <a:srgbClr val="212529"/>
                </a:solidFill>
                <a:latin typeface="Calibri"/>
                <a:ea typeface="Calibri"/>
                <a:cs typeface="Calibri"/>
              </a:rPr>
              <a:t>genere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diversità</a:t>
            </a:r>
            <a:r>
              <a:rPr lang="en-US" sz="1200" i="1">
                <a:solidFill>
                  <a:srgbClr val="212529"/>
                </a:solidFill>
                <a:latin typeface="Calibri"/>
                <a:ea typeface="Calibri"/>
                <a:cs typeface="Calibri"/>
              </a:rPr>
              <a:t> e </a:t>
            </a:r>
            <a:r>
              <a:rPr lang="en-US" sz="1200" i="1" err="1">
                <a:solidFill>
                  <a:srgbClr val="212529"/>
                </a:solidFill>
                <a:latin typeface="Calibri"/>
                <a:ea typeface="Calibri"/>
                <a:cs typeface="Calibri"/>
              </a:rPr>
              <a:t>inclusione</a:t>
            </a:r>
            <a:r>
              <a:rPr lang="en-US" sz="1200" i="1">
                <a:solidFill>
                  <a:srgbClr val="212529"/>
                </a:solidFill>
                <a:latin typeface="Calibri"/>
                <a:ea typeface="Calibri"/>
                <a:cs typeface="Calibri"/>
              </a:rPr>
              <a:t> (ai sensi </a:t>
            </a:r>
            <a:r>
              <a:rPr lang="en-US" sz="1200" i="1" err="1">
                <a:solidFill>
                  <a:srgbClr val="212529"/>
                </a:solidFill>
                <a:latin typeface="Calibri"/>
                <a:ea typeface="Calibri"/>
                <a:cs typeface="Calibri"/>
              </a:rPr>
              <a:t>Dlgs</a:t>
            </a:r>
            <a:r>
              <a:rPr lang="en-US" sz="1200" i="1">
                <a:solidFill>
                  <a:srgbClr val="212529"/>
                </a:solidFill>
                <a:latin typeface="Calibri"/>
                <a:ea typeface="Calibri"/>
                <a:cs typeface="Calibri"/>
              </a:rPr>
              <a:t> 198/2006, 215/2003 e 216/2003)</a:t>
            </a:r>
            <a:endParaRPr lang="it-IT" sz="120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7DEF33EC-CD16-CD47-9C07-3DA76C742F5E}"/>
              </a:ext>
            </a:extLst>
          </p:cNvPr>
          <p:cNvSpPr/>
          <p:nvPr/>
        </p:nvSpPr>
        <p:spPr>
          <a:xfrm rot="5400000">
            <a:off x="4571575" y="1450988"/>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DFC1A1FC-A93F-B6D0-EB27-D0AF5AB29754}"/>
              </a:ext>
            </a:extLst>
          </p:cNvPr>
          <p:cNvSpPr/>
          <p:nvPr/>
        </p:nvSpPr>
        <p:spPr>
          <a:xfrm>
            <a:off x="8610600" y="4598954"/>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FE164099-4E98-FA4F-0A70-24D1CC8796CB}"/>
              </a:ext>
            </a:extLst>
          </p:cNvPr>
          <p:cNvSpPr/>
          <p:nvPr/>
        </p:nvSpPr>
        <p:spPr>
          <a:xfrm>
            <a:off x="9486522" y="486821"/>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AC9F4A2D-0869-F06A-E83B-C5D1C686AE43}"/>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D0C93A3A-748E-7D6D-CAC8-757DA680C4AA}"/>
              </a:ext>
            </a:extLst>
          </p:cNvPr>
          <p:cNvSpPr/>
          <p:nvPr/>
        </p:nvSpPr>
        <p:spPr>
          <a:xfrm flipH="1">
            <a:off x="794160" y="2136949"/>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507E0574-77D5-C9C5-CF56-334B8C73AC96}"/>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EE998BE5-4BFF-DFBF-E5C4-0E2854999F65}"/>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011C47A3-3142-4A27-DD9C-6733785DA30E}"/>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E21F3548-38E4-7585-E6A9-EEF90602307B}"/>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BD65E91E-440F-CAAE-DBE4-BE226C0B3FA4}"/>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3E9C2139-96AD-F5B5-99AF-04938474E6CA}"/>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37983D6D-7001-B090-F140-237C85BEB620}"/>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3D4DE94D-02C6-1259-E588-447C458B3B7D}"/>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8618206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2;p4">
            <a:extLst>
              <a:ext uri="{FF2B5EF4-FFF2-40B4-BE49-F238E27FC236}">
                <a16:creationId xmlns:a16="http://schemas.microsoft.com/office/drawing/2014/main" id="{329E4BED-BB0F-5DD4-7EA1-E488E38FA243}"/>
              </a:ext>
            </a:extLst>
          </p:cNvPr>
          <p:cNvSpPr txBox="1">
            <a:spLocks noGrp="1"/>
          </p:cNvSpPr>
          <p:nvPr>
            <p:ph idx="1"/>
          </p:nvPr>
        </p:nvSpPr>
        <p:spPr>
          <a:xfrm>
            <a:off x="530862" y="1484634"/>
            <a:ext cx="7886700" cy="326231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hivo"/>
                <a:ea typeface="Chivo"/>
                <a:cs typeface="Chivo"/>
                <a:sym typeface="Chivo"/>
              </a:defRPr>
            </a:lvl1pPr>
            <a:lvl2pPr marL="914400" marR="0" lvl="1" indent="-228600" algn="l" rtl="0">
              <a:lnSpc>
                <a:spcPct val="90000"/>
              </a:lnSpc>
              <a:spcBef>
                <a:spcPts val="375"/>
              </a:spcBef>
              <a:spcAft>
                <a:spcPts val="0"/>
              </a:spcAft>
              <a:buClr>
                <a:srgbClr val="FFC988"/>
              </a:buClr>
              <a:buSzPts val="1500"/>
              <a:buFont typeface="Arial"/>
              <a:buNone/>
              <a:defRPr sz="1500" b="0" i="0" u="none" strike="noStrike" cap="none">
                <a:solidFill>
                  <a:srgbClr val="FFC988"/>
                </a:solidFill>
                <a:latin typeface="Chivo"/>
                <a:ea typeface="Chivo"/>
                <a:cs typeface="Chivo"/>
                <a:sym typeface="Chivo"/>
              </a:defRPr>
            </a:lvl2pPr>
            <a:lvl3pPr marL="1371600" marR="0" lvl="2" indent="-228600" algn="l" rtl="0">
              <a:lnSpc>
                <a:spcPct val="90000"/>
              </a:lnSpc>
              <a:spcBef>
                <a:spcPts val="375"/>
              </a:spcBef>
              <a:spcAft>
                <a:spcPts val="0"/>
              </a:spcAft>
              <a:buClr>
                <a:srgbClr val="FFC988"/>
              </a:buClr>
              <a:buSzPts val="1350"/>
              <a:buFont typeface="Arial"/>
              <a:buNone/>
              <a:defRPr sz="1350" b="0" i="0" u="none" strike="noStrike" cap="none">
                <a:solidFill>
                  <a:srgbClr val="FFC988"/>
                </a:solidFill>
                <a:latin typeface="Chivo"/>
                <a:ea typeface="Chivo"/>
                <a:cs typeface="Chivo"/>
                <a:sym typeface="Chivo"/>
              </a:defRPr>
            </a:lvl3pPr>
            <a:lvl4pPr marL="1828800" marR="0" lvl="3" indent="-228600" algn="l" rtl="0">
              <a:lnSpc>
                <a:spcPct val="90000"/>
              </a:lnSpc>
              <a:spcBef>
                <a:spcPts val="375"/>
              </a:spcBef>
              <a:spcAft>
                <a:spcPts val="0"/>
              </a:spcAft>
              <a:buClr>
                <a:srgbClr val="FFC988"/>
              </a:buClr>
              <a:buSzPts val="1200"/>
              <a:buFont typeface="Arial"/>
              <a:buNone/>
              <a:defRPr sz="1200" b="0" i="0" u="none" strike="noStrike" cap="none">
                <a:solidFill>
                  <a:srgbClr val="FFC988"/>
                </a:solidFill>
                <a:latin typeface="Chivo"/>
                <a:ea typeface="Chivo"/>
                <a:cs typeface="Chivo"/>
                <a:sym typeface="Chivo"/>
              </a:defRPr>
            </a:lvl4pPr>
            <a:lvl5pPr marL="2286000" marR="0" lvl="4" indent="-228600" algn="l" rtl="0">
              <a:lnSpc>
                <a:spcPct val="90000"/>
              </a:lnSpc>
              <a:spcBef>
                <a:spcPts val="375"/>
              </a:spcBef>
              <a:spcAft>
                <a:spcPts val="0"/>
              </a:spcAft>
              <a:buClr>
                <a:srgbClr val="FFC988"/>
              </a:buClr>
              <a:buSzPts val="1200"/>
              <a:buFont typeface="Arial"/>
              <a:buNone/>
              <a:defRPr sz="1200" b="0" i="0" u="none" strike="noStrike" cap="none">
                <a:solidFill>
                  <a:srgbClr val="FFC988"/>
                </a:solidFill>
                <a:latin typeface="Chivo"/>
                <a:ea typeface="Chivo"/>
                <a:cs typeface="Chivo"/>
                <a:sym typeface="Chivo"/>
              </a:defRPr>
            </a:lvl5pPr>
            <a:lvl6pPr marL="2743200" marR="0" lvl="5" indent="-228600" algn="l" rtl="0">
              <a:lnSpc>
                <a:spcPct val="90000"/>
              </a:lnSpc>
              <a:spcBef>
                <a:spcPts val="375"/>
              </a:spcBef>
              <a:spcAft>
                <a:spcPts val="0"/>
              </a:spcAft>
              <a:buClr>
                <a:srgbClr val="FFC988"/>
              </a:buClr>
              <a:buSzPts val="1200"/>
              <a:buFont typeface="Arial"/>
              <a:buNone/>
              <a:defRPr sz="1200" b="0" i="0" u="none" strike="noStrike" cap="none">
                <a:solidFill>
                  <a:srgbClr val="FFC988"/>
                </a:solidFill>
                <a:latin typeface="Montserrat Medium"/>
                <a:ea typeface="Montserrat Medium"/>
                <a:cs typeface="Montserrat Medium"/>
                <a:sym typeface="Montserrat Medium"/>
              </a:defRPr>
            </a:lvl6pPr>
            <a:lvl7pPr marL="3200400" marR="0" lvl="6" indent="-228600" algn="l" rtl="0">
              <a:lnSpc>
                <a:spcPct val="90000"/>
              </a:lnSpc>
              <a:spcBef>
                <a:spcPts val="375"/>
              </a:spcBef>
              <a:spcAft>
                <a:spcPts val="0"/>
              </a:spcAft>
              <a:buClr>
                <a:srgbClr val="FFC988"/>
              </a:buClr>
              <a:buSzPts val="1200"/>
              <a:buFont typeface="Arial"/>
              <a:buNone/>
              <a:defRPr sz="1200" b="0" i="0" u="none" strike="noStrike" cap="none">
                <a:solidFill>
                  <a:srgbClr val="FFC988"/>
                </a:solidFill>
                <a:latin typeface="Montserrat Medium"/>
                <a:ea typeface="Montserrat Medium"/>
                <a:cs typeface="Montserrat Medium"/>
                <a:sym typeface="Montserrat Medium"/>
              </a:defRPr>
            </a:lvl7pPr>
            <a:lvl8pPr marL="3657600" marR="0" lvl="7" indent="-228600" algn="l" rtl="0">
              <a:lnSpc>
                <a:spcPct val="90000"/>
              </a:lnSpc>
              <a:spcBef>
                <a:spcPts val="375"/>
              </a:spcBef>
              <a:spcAft>
                <a:spcPts val="0"/>
              </a:spcAft>
              <a:buClr>
                <a:srgbClr val="FFC988"/>
              </a:buClr>
              <a:buSzPts val="1200"/>
              <a:buFont typeface="Arial"/>
              <a:buNone/>
              <a:defRPr sz="1200" b="0" i="0" u="none" strike="noStrike" cap="none">
                <a:solidFill>
                  <a:srgbClr val="FFC988"/>
                </a:solidFill>
                <a:latin typeface="Montserrat Medium"/>
                <a:ea typeface="Montserrat Medium"/>
                <a:cs typeface="Montserrat Medium"/>
                <a:sym typeface="Montserrat Medium"/>
              </a:defRPr>
            </a:lvl8pPr>
            <a:lvl9pPr marL="4114800" marR="0" lvl="8" indent="-228600" algn="l" rtl="0">
              <a:lnSpc>
                <a:spcPct val="90000"/>
              </a:lnSpc>
              <a:spcBef>
                <a:spcPts val="375"/>
              </a:spcBef>
              <a:spcAft>
                <a:spcPts val="0"/>
              </a:spcAft>
              <a:buClr>
                <a:srgbClr val="FFC988"/>
              </a:buClr>
              <a:buSzPts val="1200"/>
              <a:buFont typeface="Arial"/>
              <a:buNone/>
              <a:defRPr sz="1200" b="0" i="0" u="none" strike="noStrike" cap="none">
                <a:solidFill>
                  <a:srgbClr val="FFC988"/>
                </a:solidFill>
                <a:latin typeface="Montserrat Medium"/>
                <a:ea typeface="Montserrat Medium"/>
                <a:cs typeface="Montserrat Medium"/>
                <a:sym typeface="Montserrat Medium"/>
              </a:defRPr>
            </a:lvl9pPr>
          </a:lstStyle>
          <a:p>
            <a:pPr marL="0" indent="0" algn="l"/>
            <a:r>
              <a:rPr lang="it-IT" sz="4800" b="1">
                <a:solidFill>
                  <a:srgbClr val="C00000"/>
                </a:solidFill>
                <a:latin typeface="Fira Sans Black" panose="020B0503050000020004" pitchFamily="34" charset="0"/>
                <a:cs typeface="Calibri" panose="020F0502020204030204" pitchFamily="34" charset="0"/>
              </a:rPr>
              <a:t>Offerte di Lavoro</a:t>
            </a:r>
          </a:p>
        </p:txBody>
      </p:sp>
      <p:sp>
        <p:nvSpPr>
          <p:cNvPr id="6" name="Google Shape;245;p6">
            <a:extLst>
              <a:ext uri="{FF2B5EF4-FFF2-40B4-BE49-F238E27FC236}">
                <a16:creationId xmlns:a16="http://schemas.microsoft.com/office/drawing/2014/main" id="{5DF9696D-11E3-A3CE-73F5-597F50785EE6}"/>
              </a:ext>
            </a:extLst>
          </p:cNvPr>
          <p:cNvSpPr/>
          <p:nvPr/>
        </p:nvSpPr>
        <p:spPr>
          <a:xfrm rot="5400000">
            <a:off x="3664773" y="923799"/>
            <a:ext cx="158374"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 name="Picture 4">
            <a:extLst>
              <a:ext uri="{FF2B5EF4-FFF2-40B4-BE49-F238E27FC236}">
                <a16:creationId xmlns:a16="http://schemas.microsoft.com/office/drawing/2014/main" id="{0933C1AB-9132-4349-86FA-D307A85DF0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49867"/>
            <a:ext cx="9144000" cy="1793633"/>
          </a:xfrm>
          <a:prstGeom prst="rect">
            <a:avLst/>
          </a:prstGeom>
          <a:noFill/>
          <a:extLst>
            <a:ext uri="{909E8E84-426E-40DD-AFC4-6F175D3DCCD1}">
              <a14:hiddenFill xmlns:a14="http://schemas.microsoft.com/office/drawing/2010/main">
                <a:solidFill>
                  <a:srgbClr val="FFFFFF"/>
                </a:solidFill>
              </a14:hiddenFill>
            </a:ext>
          </a:extLst>
        </p:spPr>
      </p:pic>
      <p:sp>
        <p:nvSpPr>
          <p:cNvPr id="8" name="Sottotitolo 2">
            <a:extLst>
              <a:ext uri="{FF2B5EF4-FFF2-40B4-BE49-F238E27FC236}">
                <a16:creationId xmlns:a16="http://schemas.microsoft.com/office/drawing/2014/main" id="{CD5CF9B7-C4EE-415B-A96B-09385B434423}"/>
              </a:ext>
            </a:extLst>
          </p:cNvPr>
          <p:cNvSpPr txBox="1">
            <a:spLocks/>
          </p:cNvSpPr>
          <p:nvPr/>
        </p:nvSpPr>
        <p:spPr>
          <a:xfrm>
            <a:off x="530862" y="2297950"/>
            <a:ext cx="6858000" cy="865129"/>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base">
              <a:buClrTx/>
              <a:buNone/>
            </a:pPr>
            <a:r>
              <a:rPr lang="it-IT" sz="2000">
                <a:latin typeface="Calibri"/>
                <a:cs typeface="Calibri"/>
              </a:rPr>
              <a:t>Centro per l’Impiego di ROZZANO aggiornate al 08/05/2026</a:t>
            </a:r>
            <a:endParaRPr lang="it-IT" sz="2000">
              <a:latin typeface="Calibri" panose="020F0502020204030204" pitchFamily="34" charset="0"/>
            </a:endParaRPr>
          </a:p>
        </p:txBody>
      </p:sp>
      <p:pic>
        <p:nvPicPr>
          <p:cNvPr id="10" name="Immagine 9">
            <a:extLst>
              <a:ext uri="{FF2B5EF4-FFF2-40B4-BE49-F238E27FC236}">
                <a16:creationId xmlns:a16="http://schemas.microsoft.com/office/drawing/2014/main" id="{40B30D18-4419-4A2F-894E-510E6B3095D3}"/>
              </a:ext>
            </a:extLst>
          </p:cNvPr>
          <p:cNvPicPr/>
          <p:nvPr/>
        </p:nvPicPr>
        <p:blipFill>
          <a:blip r:embed="rId3">
            <a:extLst>
              <a:ext uri="{28A0092B-C50C-407E-A947-70E740481C1C}">
                <a14:useLocalDpi xmlns:a14="http://schemas.microsoft.com/office/drawing/2010/main" val="0"/>
              </a:ext>
            </a:extLst>
          </a:blip>
          <a:stretch>
            <a:fillRect/>
          </a:stretch>
        </p:blipFill>
        <p:spPr>
          <a:xfrm>
            <a:off x="3495675" y="-7352"/>
            <a:ext cx="5648325" cy="1130300"/>
          </a:xfrm>
          <a:prstGeom prst="rect">
            <a:avLst/>
          </a:prstGeom>
        </p:spPr>
      </p:pic>
    </p:spTree>
    <p:extLst>
      <p:ext uri="{BB962C8B-B14F-4D97-AF65-F5344CB8AC3E}">
        <p14:creationId xmlns:p14="http://schemas.microsoft.com/office/powerpoint/2010/main" val="2790219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5719C635-4773-BAC1-118F-5BEB2785C21C}"/>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A5238904-FDBC-67D2-10B5-57801C21F31E}"/>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CC9A8A4C-C509-78C4-58B2-A5B22428444E}"/>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CCFB1F6A-F743-5539-868E-88080C340387}"/>
              </a:ext>
            </a:extLst>
          </p:cNvPr>
          <p:cNvSpPr txBox="1"/>
          <p:nvPr/>
        </p:nvSpPr>
        <p:spPr>
          <a:xfrm>
            <a:off x="1213792" y="165100"/>
            <a:ext cx="7841962" cy="4960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r>
              <a:rPr lang="it-IT" sz="4000" b="1">
                <a:solidFill>
                  <a:srgbClr val="C00000"/>
                </a:solidFill>
                <a:latin typeface="Calibri"/>
                <a:ea typeface="Calibri"/>
                <a:cs typeface="Calibri"/>
              </a:rPr>
              <a:t>Addetto/a gare d'appalto dispositivi medici </a:t>
            </a:r>
            <a:r>
              <a:rPr lang="it-IT" sz="2000" b="1">
                <a:solidFill>
                  <a:srgbClr val="C00000"/>
                </a:solidFill>
                <a:latin typeface="Calibri"/>
                <a:ea typeface="Calibri"/>
                <a:cs typeface="Calibri"/>
              </a:rPr>
              <a:t>(ID-103693)</a:t>
            </a:r>
            <a:r>
              <a:rPr lang="it-IT" sz="2000">
                <a:latin typeface="Calibri"/>
                <a:ea typeface="Calibri"/>
                <a:cs typeface="Calibri"/>
              </a:rPr>
              <a:t> </a:t>
            </a:r>
          </a:p>
          <a:p>
            <a:pPr marL="898525"/>
            <a:r>
              <a:rPr lang="it-IT" sz="2000">
                <a:latin typeface="Calibri"/>
                <a:ea typeface="Calibri"/>
                <a:cs typeface="Calibri"/>
              </a:rPr>
              <a:t>TIPOLOGIA DI CONTRATTO:</a:t>
            </a:r>
            <a:r>
              <a:rPr lang="it-IT" sz="2000" b="1">
                <a:latin typeface="Calibri"/>
                <a:ea typeface="Calibri"/>
                <a:cs typeface="Calibri"/>
              </a:rPr>
              <a:t> DETERMINATO SCOPO ASSUNZIONE</a:t>
            </a:r>
            <a:endParaRPr lang="it-IT" sz="2000">
              <a:latin typeface="Calibri"/>
              <a:ea typeface="Calibri"/>
              <a:cs typeface="Calibri"/>
            </a:endParaRPr>
          </a:p>
          <a:p>
            <a:pPr marL="898525"/>
            <a:r>
              <a:rPr lang="it-IT" sz="2000" b="1">
                <a:solidFill>
                  <a:srgbClr val="C00000"/>
                </a:solidFill>
                <a:latin typeface="Calibri"/>
                <a:ea typeface="Calibri"/>
                <a:cs typeface="Calibri"/>
              </a:rPr>
              <a:t>                           </a:t>
            </a:r>
            <a:r>
              <a:rPr lang="it-IT" sz="2000">
                <a:latin typeface="Calibri"/>
                <a:ea typeface="Calibri"/>
                <a:cs typeface="Calibri"/>
              </a:rPr>
              <a:t> </a:t>
            </a:r>
            <a:endParaRPr lang="it-IT"/>
          </a:p>
          <a:p>
            <a:r>
              <a:rPr lang="it-IT" sz="2000">
                <a:latin typeface="Calibri"/>
                <a:ea typeface="Calibri"/>
                <a:cs typeface="Calibri"/>
              </a:rPr>
              <a:t>         </a:t>
            </a:r>
            <a:r>
              <a:rPr lang="it-IT" sz="2000">
                <a:latin typeface="+mn-lt"/>
                <a:ea typeface="Calibri"/>
                <a:cs typeface="Calibri"/>
              </a:rPr>
              <a:t>       </a:t>
            </a:r>
            <a:r>
              <a:rPr lang="it-IT" sz="2000">
                <a:latin typeface="+mn-lt"/>
                <a:ea typeface="Calibri"/>
              </a:rPr>
              <a:t>SEDE</a:t>
            </a:r>
            <a:r>
              <a:rPr lang="it-IT" sz="2000">
                <a:latin typeface="+mn-lt"/>
              </a:rPr>
              <a:t> DI LAVORO: </a:t>
            </a:r>
            <a:r>
              <a:rPr lang="it-IT" sz="2000" b="1">
                <a:latin typeface="+mn-lt"/>
              </a:rPr>
              <a:t>LOCATE TRIULZI</a:t>
            </a:r>
          </a:p>
          <a:p>
            <a:endParaRPr lang="it-IT" sz="1200">
              <a:solidFill>
                <a:srgbClr val="202020"/>
              </a:solidFill>
              <a:highlight>
                <a:srgbClr val="FFFFFF"/>
              </a:highlight>
              <a:latin typeface="Calibri"/>
              <a:ea typeface="Calibri"/>
              <a:cs typeface="Calibri"/>
            </a:endParaRPr>
          </a:p>
          <a:p>
            <a:pPr algn="just"/>
            <a:endParaRPr lang="it-IT" sz="1200">
              <a:solidFill>
                <a:srgbClr val="202020"/>
              </a:solidFill>
              <a:highlight>
                <a:srgbClr val="FFFFFF"/>
              </a:highlight>
              <a:latin typeface="Calibri"/>
              <a:ea typeface="Calibri"/>
              <a:cs typeface="Calibri"/>
            </a:endParaRPr>
          </a:p>
          <a:p>
            <a:pPr algn="just"/>
            <a:r>
              <a:rPr lang="it-IT" sz="1200">
                <a:solidFill>
                  <a:srgbClr val="202020"/>
                </a:solidFill>
                <a:highlight>
                  <a:srgbClr val="FFFFFF"/>
                </a:highlight>
                <a:latin typeface="Calibri"/>
                <a:ea typeface="Calibri"/>
                <a:cs typeface="Calibri"/>
              </a:rPr>
              <a:t>La risorsa, per società che commercializza dispositivi medici, si occuperà di scaricare gare da portali, analizzare fattibilità, predisporre documenti necessari per la partecipazione alle gare, caricare documenti redatti su piattaforme.</a:t>
            </a:r>
            <a:endParaRPr lang="it-IT" sz="1200" b="1">
              <a:solidFill>
                <a:srgbClr val="DA1A2A"/>
              </a:solidFill>
              <a:latin typeface="Roboto"/>
              <a:ea typeface="Roboto"/>
              <a:cs typeface="Roboto"/>
            </a:endParaRPr>
          </a:p>
          <a:p>
            <a:r>
              <a:rPr lang="it-IT" sz="1200" b="1">
                <a:solidFill>
                  <a:srgbClr val="DA1A2A"/>
                </a:solidFill>
                <a:latin typeface="Roboto"/>
                <a:ea typeface="Roboto"/>
                <a:cs typeface="Roboto"/>
              </a:rPr>
              <a:t>PROFILO IDEALE</a:t>
            </a:r>
            <a:r>
              <a:rPr lang="it-IT" sz="1200">
                <a:solidFill>
                  <a:srgbClr val="DA1A2A"/>
                </a:solidFill>
                <a:latin typeface="Trebuchet MS"/>
                <a:cs typeface="Calibri"/>
              </a:rPr>
              <a:t>: </a:t>
            </a:r>
            <a:r>
              <a:rPr lang="it-IT" sz="1200">
                <a:solidFill>
                  <a:srgbClr val="202020"/>
                </a:solidFill>
                <a:highlight>
                  <a:srgbClr val="FFFFFF"/>
                </a:highlight>
                <a:latin typeface="Calibri"/>
                <a:ea typeface="Calibri"/>
                <a:cs typeface="Calibri"/>
              </a:rPr>
              <a:t>Indispensabile esperienza di almeno 2 anni nelle mansioni da ricoprire, indispensabile diploma allineato alle mansioni da ricoprire, buon uso Pacchetto Office e gestionali bandi di gara, indispensabile possesso mezzo proprio (per raggiungimento sede aziendale)</a:t>
            </a:r>
            <a:endParaRPr lang="it-IT" sz="1200" b="1">
              <a:solidFill>
                <a:srgbClr val="DA1A2A"/>
              </a:solidFill>
              <a:latin typeface="Roboto"/>
              <a:ea typeface="Roboto"/>
              <a:cs typeface="Roboto"/>
            </a:endParaRPr>
          </a:p>
          <a:p>
            <a:r>
              <a:rPr lang="it-IT" sz="1200" b="1">
                <a:solidFill>
                  <a:srgbClr val="DA1A2A"/>
                </a:solidFill>
                <a:latin typeface="Roboto"/>
                <a:ea typeface="Roboto"/>
                <a:cs typeface="Roboto"/>
              </a:rPr>
              <a:t>ORARIO DI LAVORO E CCNL</a:t>
            </a:r>
            <a:r>
              <a:rPr lang="it-IT" sz="1200">
                <a:solidFill>
                  <a:srgbClr val="DA1A2A"/>
                </a:solidFill>
                <a:latin typeface="Calibri"/>
                <a:ea typeface="Calibri"/>
                <a:cs typeface="Calibri"/>
              </a:rPr>
              <a:t>: </a:t>
            </a:r>
            <a:r>
              <a:rPr lang="it-IT" sz="1200" b="1">
                <a:solidFill>
                  <a:srgbClr val="202020"/>
                </a:solidFill>
                <a:highlight>
                  <a:srgbClr val="FFFFFF"/>
                </a:highlight>
                <a:latin typeface="Calibri"/>
                <a:ea typeface="Calibri"/>
                <a:cs typeface="Calibri"/>
              </a:rPr>
              <a:t>Full time: 8.30-12.30//13.00-17.00 – Terziario </a:t>
            </a:r>
            <a:r>
              <a:rPr lang="it-IT" sz="1200" b="1" err="1">
                <a:solidFill>
                  <a:srgbClr val="202020"/>
                </a:solidFill>
                <a:highlight>
                  <a:srgbClr val="FFFFFF"/>
                </a:highlight>
                <a:latin typeface="Calibri"/>
                <a:ea typeface="Calibri"/>
                <a:cs typeface="Calibri"/>
              </a:rPr>
              <a:t>ConfCommercio</a:t>
            </a:r>
            <a:endParaRPr lang="it-IT" sz="1200" b="1" err="1">
              <a:solidFill>
                <a:srgbClr val="202020"/>
              </a:solidFill>
              <a:latin typeface="Roboto"/>
              <a:ea typeface="Roboto"/>
              <a:cs typeface="Roboto"/>
            </a:endParaRPr>
          </a:p>
          <a:p>
            <a:endParaRPr lang="it-IT" sz="1200" b="1">
              <a:solidFill>
                <a:srgbClr val="202020"/>
              </a:solidFill>
              <a:highlight>
                <a:srgbClr val="FFFFFF"/>
              </a:highlight>
              <a:latin typeface="Calibri"/>
              <a:ea typeface="Calibri"/>
              <a:cs typeface="Calibri"/>
            </a:endParaRPr>
          </a:p>
          <a:p>
            <a:r>
              <a:rPr lang="it-IT" sz="1200" b="1">
                <a:solidFill>
                  <a:srgbClr val="DA1A2A"/>
                </a:solidFill>
                <a:latin typeface="Roboto"/>
                <a:ea typeface="Roboto"/>
                <a:cs typeface="Roboto"/>
              </a:rPr>
              <a:t>RETRIBUZIONE: </a:t>
            </a:r>
            <a:r>
              <a:rPr lang="it-IT" sz="1200">
                <a:solidFill>
                  <a:srgbClr val="202020"/>
                </a:solidFill>
                <a:highlight>
                  <a:srgbClr val="FFFFFF"/>
                </a:highlight>
                <a:latin typeface="Calibri"/>
                <a:ea typeface="Calibri"/>
                <a:cs typeface="Calibri"/>
              </a:rPr>
              <a:t>RAL circa € 30.000 da definire in fase di colloquio in base all'esperienza.</a:t>
            </a:r>
            <a:endParaRPr lang="it-IT"/>
          </a:p>
          <a:p>
            <a:endParaRPr lang="en-US" sz="1200" i="1">
              <a:solidFill>
                <a:srgbClr val="212529"/>
              </a:solidFill>
              <a:latin typeface="Calibri"/>
              <a:ea typeface="Calibri"/>
              <a:cs typeface="Calibri"/>
            </a:endParaRPr>
          </a:p>
          <a:p>
            <a:r>
              <a:rPr lang="en-US" sz="1200" i="1" err="1">
                <a:solidFill>
                  <a:srgbClr val="212529"/>
                </a:solidFill>
                <a:latin typeface="Calibri"/>
                <a:ea typeface="Calibri"/>
                <a:cs typeface="Calibri"/>
              </a:rPr>
              <a:t>L'offerta</a:t>
            </a:r>
            <a:r>
              <a:rPr lang="en-US" sz="1200" i="1">
                <a:solidFill>
                  <a:srgbClr val="212529"/>
                </a:solidFill>
                <a:latin typeface="Calibri"/>
                <a:ea typeface="Calibri"/>
                <a:cs typeface="Calibri"/>
              </a:rPr>
              <a:t> è </a:t>
            </a:r>
            <a:r>
              <a:rPr lang="en-US" sz="1200" i="1" err="1">
                <a:solidFill>
                  <a:srgbClr val="212529"/>
                </a:solidFill>
                <a:latin typeface="Calibri"/>
                <a:ea typeface="Calibri"/>
                <a:cs typeface="Calibri"/>
              </a:rPr>
              <a:t>rivolta</a:t>
            </a:r>
            <a:r>
              <a:rPr lang="en-US" sz="1200" i="1">
                <a:solidFill>
                  <a:srgbClr val="212529"/>
                </a:solidFill>
                <a:latin typeface="Calibri"/>
                <a:ea typeface="Calibri"/>
                <a:cs typeface="Calibri"/>
              </a:rPr>
              <a:t> a tutte le </a:t>
            </a:r>
            <a:r>
              <a:rPr lang="en-US" sz="1200" i="1" err="1">
                <a:solidFill>
                  <a:srgbClr val="212529"/>
                </a:solidFill>
                <a:latin typeface="Calibri"/>
                <a:ea typeface="Calibri"/>
                <a:cs typeface="Calibri"/>
              </a:rPr>
              <a:t>persone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nel</a:t>
            </a:r>
            <a:r>
              <a:rPr lang="en-US" sz="1200" i="1">
                <a:solidFill>
                  <a:srgbClr val="212529"/>
                </a:solidFill>
                <a:latin typeface="Calibri"/>
                <a:ea typeface="Calibri"/>
                <a:cs typeface="Calibri"/>
              </a:rPr>
              <a:t> rispetto delle pari </a:t>
            </a:r>
            <a:r>
              <a:rPr lang="en-US" sz="1200" i="1" err="1">
                <a:solidFill>
                  <a:srgbClr val="212529"/>
                </a:solidFill>
                <a:latin typeface="Calibri"/>
                <a:ea typeface="Calibri"/>
                <a:cs typeface="Calibri"/>
              </a:rPr>
              <a:t>opportunità</a:t>
            </a:r>
            <a:r>
              <a:rPr lang="en-US" sz="1200" i="1">
                <a:solidFill>
                  <a:srgbClr val="212529"/>
                </a:solidFill>
                <a:latin typeface="Calibri"/>
                <a:ea typeface="Calibri"/>
                <a:cs typeface="Calibri"/>
              </a:rPr>
              <a:t> di </a:t>
            </a:r>
            <a:r>
              <a:rPr lang="en-US" sz="1200" i="1" err="1">
                <a:solidFill>
                  <a:srgbClr val="212529"/>
                </a:solidFill>
                <a:latin typeface="Calibri"/>
                <a:ea typeface="Calibri"/>
                <a:cs typeface="Calibri"/>
              </a:rPr>
              <a:t>genere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diversità</a:t>
            </a:r>
            <a:r>
              <a:rPr lang="en-US" sz="1200" i="1">
                <a:solidFill>
                  <a:srgbClr val="212529"/>
                </a:solidFill>
                <a:latin typeface="Calibri"/>
                <a:ea typeface="Calibri"/>
                <a:cs typeface="Calibri"/>
              </a:rPr>
              <a:t> e </a:t>
            </a:r>
            <a:r>
              <a:rPr lang="en-US" sz="1200" i="1" err="1">
                <a:solidFill>
                  <a:srgbClr val="212529"/>
                </a:solidFill>
                <a:latin typeface="Calibri"/>
                <a:ea typeface="Calibri"/>
                <a:cs typeface="Calibri"/>
              </a:rPr>
              <a:t>inclusione</a:t>
            </a:r>
            <a:r>
              <a:rPr lang="en-US" sz="1200" i="1">
                <a:solidFill>
                  <a:srgbClr val="212529"/>
                </a:solidFill>
                <a:latin typeface="Calibri"/>
                <a:ea typeface="Calibri"/>
                <a:cs typeface="Calibri"/>
              </a:rPr>
              <a:t> (ai sensi </a:t>
            </a:r>
            <a:r>
              <a:rPr lang="en-US" sz="1200" i="1" err="1">
                <a:solidFill>
                  <a:srgbClr val="212529"/>
                </a:solidFill>
                <a:latin typeface="Calibri"/>
                <a:ea typeface="Calibri"/>
                <a:cs typeface="Calibri"/>
              </a:rPr>
              <a:t>Dlgs</a:t>
            </a:r>
            <a:r>
              <a:rPr lang="en-US" sz="1200" i="1">
                <a:solidFill>
                  <a:srgbClr val="212529"/>
                </a:solidFill>
                <a:latin typeface="Calibri"/>
                <a:ea typeface="Calibri"/>
                <a:cs typeface="Calibri"/>
              </a:rPr>
              <a:t> 198/2006, 215/2003 e 216/2003)</a:t>
            </a:r>
            <a:endParaRPr lang="it-IT" sz="120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D7AC5FCE-243A-907E-57E7-EFC2327A3294}"/>
              </a:ext>
            </a:extLst>
          </p:cNvPr>
          <p:cNvSpPr/>
          <p:nvPr/>
        </p:nvSpPr>
        <p:spPr>
          <a:xfrm rot="5400000">
            <a:off x="4571575" y="1450988"/>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D2B02B32-D3B1-4B21-849F-776A34A8D79C}"/>
              </a:ext>
            </a:extLst>
          </p:cNvPr>
          <p:cNvSpPr/>
          <p:nvPr/>
        </p:nvSpPr>
        <p:spPr>
          <a:xfrm>
            <a:off x="8610600" y="4598954"/>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6FD74158-6484-45D8-7D5D-7B2F2CFCB099}"/>
              </a:ext>
            </a:extLst>
          </p:cNvPr>
          <p:cNvSpPr/>
          <p:nvPr/>
        </p:nvSpPr>
        <p:spPr>
          <a:xfrm>
            <a:off x="9455630" y="517713"/>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C2A3B477-A535-2C6E-1F68-5541E017565E}"/>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3A1A70D7-4A01-0D04-4FDC-103ADA474D9E}"/>
              </a:ext>
            </a:extLst>
          </p:cNvPr>
          <p:cNvSpPr/>
          <p:nvPr/>
        </p:nvSpPr>
        <p:spPr>
          <a:xfrm flipH="1">
            <a:off x="794160" y="2136949"/>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ECB91E23-393C-0BB6-3F0B-3F815DE0C00F}"/>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9CDE3588-ADDE-74D8-9BF4-9566D1A64114}"/>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D7D834BC-42FD-1FDA-683E-59CC9F680DFF}"/>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D22896C4-7EA5-1E8E-C32E-7C987D1D21A8}"/>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908C85FC-4048-BB99-0D2C-6A632380009F}"/>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D3D7AFF5-F5C6-EE95-0D45-E895BD4DCBE4}"/>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F47247CA-2154-36C0-0FA0-464BCF53A33E}"/>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04959BDC-EE82-E3F3-040E-CCE52129BC67}"/>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73473254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FC11C680-175F-025A-EDA0-DCE64FF41079}"/>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107D13A0-D6A1-607B-8BCE-E14FE8847DB3}"/>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5D0360C8-0CB2-8B08-56D6-57E2691AC3D2}"/>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76F2D8B8-103C-9F30-CA9E-A0DED048FA44}"/>
              </a:ext>
            </a:extLst>
          </p:cNvPr>
          <p:cNvSpPr txBox="1"/>
          <p:nvPr/>
        </p:nvSpPr>
        <p:spPr>
          <a:xfrm>
            <a:off x="1048416" y="234692"/>
            <a:ext cx="7841962" cy="4960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lgn="ctr"/>
            <a:r>
              <a:rPr lang="it-IT" sz="4000" b="1">
                <a:solidFill>
                  <a:srgbClr val="C00000"/>
                </a:solidFill>
                <a:latin typeface="Calibri"/>
                <a:ea typeface="Calibri"/>
                <a:cs typeface="Calibri"/>
              </a:rPr>
              <a:t>MKT Italia e Europa </a:t>
            </a:r>
            <a:r>
              <a:rPr lang="it-IT" sz="2000" b="1">
                <a:solidFill>
                  <a:srgbClr val="C00000"/>
                </a:solidFill>
                <a:latin typeface="Calibri"/>
                <a:ea typeface="Calibri"/>
                <a:cs typeface="Calibri"/>
              </a:rPr>
              <a:t>(ID-103035)</a:t>
            </a:r>
            <a:r>
              <a:rPr lang="it-IT" sz="2000">
                <a:latin typeface="Calibri"/>
                <a:ea typeface="Calibri"/>
                <a:cs typeface="Calibri"/>
              </a:rPr>
              <a:t> </a:t>
            </a:r>
            <a:endParaRPr lang="it-IT"/>
          </a:p>
          <a:p>
            <a:pPr marL="898525"/>
            <a:endParaRPr lang="it-IT" sz="4000" b="1">
              <a:solidFill>
                <a:srgbClr val="C00000"/>
              </a:solidFill>
              <a:latin typeface="Calibri"/>
              <a:ea typeface="Calibri"/>
              <a:cs typeface="Calibri"/>
            </a:endParaRPr>
          </a:p>
          <a:p>
            <a:pPr marL="898525"/>
            <a:r>
              <a:rPr lang="it-IT" sz="2000">
                <a:latin typeface="Calibri"/>
                <a:ea typeface="Calibri"/>
                <a:cs typeface="Calibri"/>
              </a:rPr>
              <a:t>TIPOLOGIA DI CONTRATTO:</a:t>
            </a:r>
            <a:r>
              <a:rPr lang="it-IT" sz="2000" b="1">
                <a:latin typeface="Calibri"/>
                <a:ea typeface="Calibri"/>
                <a:cs typeface="Calibri"/>
              </a:rPr>
              <a:t> DETERMINATO SCOPO ASSUNZIONE</a:t>
            </a:r>
            <a:endParaRPr lang="it-IT" sz="2000">
              <a:latin typeface="Calibri"/>
              <a:ea typeface="Calibri"/>
              <a:cs typeface="Calibri"/>
            </a:endParaRPr>
          </a:p>
          <a:p>
            <a:pPr marL="898525"/>
            <a:r>
              <a:rPr lang="it-IT" sz="2000" b="1">
                <a:solidFill>
                  <a:srgbClr val="C00000"/>
                </a:solidFill>
                <a:latin typeface="Calibri"/>
                <a:ea typeface="Calibri"/>
                <a:cs typeface="Calibri"/>
              </a:rPr>
              <a:t>                           </a:t>
            </a:r>
            <a:r>
              <a:rPr lang="it-IT" sz="2000">
                <a:latin typeface="Calibri"/>
                <a:ea typeface="Calibri"/>
                <a:cs typeface="Calibri"/>
              </a:rPr>
              <a:t> </a:t>
            </a:r>
            <a:endParaRPr lang="it-IT"/>
          </a:p>
          <a:p>
            <a:r>
              <a:rPr lang="it-IT" sz="2000">
                <a:latin typeface="Calibri"/>
                <a:ea typeface="Calibri"/>
                <a:cs typeface="Calibri"/>
              </a:rPr>
              <a:t>         </a:t>
            </a:r>
            <a:r>
              <a:rPr lang="it-IT" sz="2000">
                <a:latin typeface="+mn-lt"/>
                <a:ea typeface="Calibri"/>
                <a:cs typeface="Calibri"/>
              </a:rPr>
              <a:t>      </a:t>
            </a:r>
            <a:r>
              <a:rPr lang="it-IT" sz="2000">
                <a:latin typeface="+mn-lt"/>
                <a:ea typeface="Calibri"/>
              </a:rPr>
              <a:t>SEDE</a:t>
            </a:r>
            <a:r>
              <a:rPr lang="it-IT" sz="2000">
                <a:latin typeface="+mn-lt"/>
              </a:rPr>
              <a:t> DI LAVORO: </a:t>
            </a:r>
            <a:r>
              <a:rPr lang="it-IT" sz="2000" b="1">
                <a:latin typeface="+mn-lt"/>
              </a:rPr>
              <a:t>PIEVE EMANUELE</a:t>
            </a:r>
            <a:endParaRPr lang="it-IT" sz="2000" b="1">
              <a:latin typeface="Calibri"/>
            </a:endParaRPr>
          </a:p>
          <a:p>
            <a:endParaRPr lang="it-IT" sz="1200">
              <a:latin typeface="Calibri"/>
              <a:ea typeface="Calibri"/>
              <a:cs typeface="Calibri"/>
            </a:endParaRPr>
          </a:p>
          <a:p>
            <a:endParaRPr lang="it-IT" sz="1200">
              <a:latin typeface="Calibri"/>
              <a:ea typeface="Calibri"/>
              <a:cs typeface="Calibri"/>
            </a:endParaRPr>
          </a:p>
          <a:p>
            <a:r>
              <a:rPr lang="it-IT" sz="1200" b="0" i="0">
                <a:solidFill>
                  <a:srgbClr val="202020"/>
                </a:solidFill>
                <a:effectLst/>
                <a:latin typeface="Calibri" panose="020F0502020204030204" pitchFamily="34" charset="0"/>
              </a:rPr>
              <a:t>La risorsa, per azienda metalmeccanica specializzata nella produzione di elettropompe, si dovrà occupare delle seguenti mansioni: Sviluppare e gestire le vendite nel mercato italiano ed europeo; Identificare nuove opportunità di business e partnership strategiche; Gestire le relazioni con clienti, distributori e agenti; Condurre analisi di mercato e monitorare le tendenze del settore e della concorrenza; Collaborare con il team tecnico per fornire soluzioni personalizzate ai clienti; Pianificare e partecipare a fiere, eventi e conferenze di settore; Sviluppare materiali promozionali, campagne marketing e attività digitali; Monitorare le performance di vendita e proporre azioni correttive o migliorative.</a:t>
            </a:r>
          </a:p>
          <a:p>
            <a:r>
              <a:rPr lang="it-IT" sz="1200" b="1">
                <a:solidFill>
                  <a:srgbClr val="DA1A2A"/>
                </a:solidFill>
                <a:latin typeface="Roboto"/>
                <a:ea typeface="Roboto"/>
                <a:cs typeface="Roboto"/>
              </a:rPr>
              <a:t>PROFILO IDEALE</a:t>
            </a:r>
            <a:r>
              <a:rPr lang="it-IT" sz="1200">
                <a:solidFill>
                  <a:srgbClr val="DA1A2A"/>
                </a:solidFill>
                <a:latin typeface="Trebuchet MS"/>
                <a:cs typeface="Calibri"/>
              </a:rPr>
              <a:t>: </a:t>
            </a:r>
            <a:r>
              <a:rPr lang="it-IT" sz="1200" b="0" i="0">
                <a:solidFill>
                  <a:srgbClr val="202020"/>
                </a:solidFill>
                <a:effectLst/>
                <a:latin typeface="Calibri"/>
              </a:rPr>
              <a:t>Si richiede la disponibilità a frequenti trasferte in Europa ed Italia, la conoscenza della lingua Inglese, </a:t>
            </a:r>
            <a:r>
              <a:rPr lang="it-IT" sz="1200">
                <a:solidFill>
                  <a:srgbClr val="202020"/>
                </a:solidFill>
                <a:latin typeface="Calibri"/>
              </a:rPr>
              <a:t>Francese e</a:t>
            </a:r>
            <a:r>
              <a:rPr lang="it-IT" sz="1200" b="0" i="0">
                <a:solidFill>
                  <a:srgbClr val="202020"/>
                </a:solidFill>
                <a:effectLst/>
                <a:latin typeface="Calibri"/>
              </a:rPr>
              <a:t> Spagnolo. Si valutano anche profili Junior.</a:t>
            </a:r>
          </a:p>
          <a:p>
            <a:r>
              <a:rPr lang="it-IT" sz="1200" b="1">
                <a:solidFill>
                  <a:srgbClr val="DA1A2A"/>
                </a:solidFill>
                <a:latin typeface="Roboto"/>
                <a:ea typeface="Roboto"/>
                <a:cs typeface="Roboto"/>
              </a:rPr>
              <a:t>ORARIO DI LAVORO E CCNL</a:t>
            </a:r>
            <a:r>
              <a:rPr lang="it-IT" sz="1200">
                <a:solidFill>
                  <a:srgbClr val="DA1A2A"/>
                </a:solidFill>
                <a:latin typeface="Calibri"/>
                <a:ea typeface="Calibri"/>
                <a:cs typeface="Calibri"/>
              </a:rPr>
              <a:t>: </a:t>
            </a:r>
            <a:r>
              <a:rPr lang="it-IT" sz="1200" b="1" i="0">
                <a:solidFill>
                  <a:srgbClr val="202020"/>
                </a:solidFill>
                <a:effectLst/>
                <a:latin typeface="Calibri"/>
              </a:rPr>
              <a:t>Full time: 8.30/17.00 – </a:t>
            </a:r>
            <a:r>
              <a:rPr lang="it-IT" sz="1200" b="1">
                <a:solidFill>
                  <a:srgbClr val="202020"/>
                </a:solidFill>
                <a:latin typeface="Calibri"/>
              </a:rPr>
              <a:t>Metalmeccanico</a:t>
            </a:r>
            <a:endParaRPr lang="it-IT" sz="1200" b="1">
              <a:solidFill>
                <a:srgbClr val="202020"/>
              </a:solidFill>
              <a:latin typeface="Calibri"/>
              <a:ea typeface="Roboto"/>
              <a:cs typeface="Roboto"/>
            </a:endParaRPr>
          </a:p>
          <a:p>
            <a:r>
              <a:rPr lang="it-IT" sz="1200" b="1">
                <a:solidFill>
                  <a:srgbClr val="DA1A2A"/>
                </a:solidFill>
                <a:latin typeface="Roboto"/>
                <a:ea typeface="Roboto"/>
                <a:cs typeface="Roboto"/>
              </a:rPr>
              <a:t>RETRIBUZIONE: </a:t>
            </a:r>
            <a:r>
              <a:rPr lang="it-IT" sz="1200">
                <a:solidFill>
                  <a:srgbClr val="202020"/>
                </a:solidFill>
                <a:latin typeface="Calibri"/>
                <a:ea typeface="Roboto"/>
                <a:cs typeface="Roboto"/>
              </a:rPr>
              <a:t>RAL 30.000/35.000 + ticket</a:t>
            </a:r>
          </a:p>
          <a:p>
            <a:r>
              <a:rPr lang="en-US" sz="1200" i="1" err="1">
                <a:solidFill>
                  <a:srgbClr val="212529"/>
                </a:solidFill>
                <a:latin typeface="Calibri"/>
                <a:ea typeface="Calibri"/>
                <a:cs typeface="Calibri"/>
              </a:rPr>
              <a:t>L'offerta</a:t>
            </a:r>
            <a:r>
              <a:rPr lang="en-US" sz="1200" i="1">
                <a:solidFill>
                  <a:srgbClr val="212529"/>
                </a:solidFill>
                <a:latin typeface="Calibri"/>
                <a:ea typeface="Calibri"/>
                <a:cs typeface="Calibri"/>
              </a:rPr>
              <a:t> è </a:t>
            </a:r>
            <a:r>
              <a:rPr lang="en-US" sz="1200" i="1" err="1">
                <a:solidFill>
                  <a:srgbClr val="212529"/>
                </a:solidFill>
                <a:latin typeface="Calibri"/>
                <a:ea typeface="Calibri"/>
                <a:cs typeface="Calibri"/>
              </a:rPr>
              <a:t>rivolta</a:t>
            </a:r>
            <a:r>
              <a:rPr lang="en-US" sz="1200" i="1">
                <a:solidFill>
                  <a:srgbClr val="212529"/>
                </a:solidFill>
                <a:latin typeface="Calibri"/>
                <a:ea typeface="Calibri"/>
                <a:cs typeface="Calibri"/>
              </a:rPr>
              <a:t> a tutte le </a:t>
            </a:r>
            <a:r>
              <a:rPr lang="en-US" sz="1200" i="1" err="1">
                <a:solidFill>
                  <a:srgbClr val="212529"/>
                </a:solidFill>
                <a:latin typeface="Calibri"/>
                <a:ea typeface="Calibri"/>
                <a:cs typeface="Calibri"/>
              </a:rPr>
              <a:t>persone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nel</a:t>
            </a:r>
            <a:r>
              <a:rPr lang="en-US" sz="1200" i="1">
                <a:solidFill>
                  <a:srgbClr val="212529"/>
                </a:solidFill>
                <a:latin typeface="Calibri"/>
                <a:ea typeface="Calibri"/>
                <a:cs typeface="Calibri"/>
              </a:rPr>
              <a:t> rispetto delle pari </a:t>
            </a:r>
            <a:r>
              <a:rPr lang="en-US" sz="1200" i="1" err="1">
                <a:solidFill>
                  <a:srgbClr val="212529"/>
                </a:solidFill>
                <a:latin typeface="Calibri"/>
                <a:ea typeface="Calibri"/>
                <a:cs typeface="Calibri"/>
              </a:rPr>
              <a:t>opportunità</a:t>
            </a:r>
            <a:r>
              <a:rPr lang="en-US" sz="1200" i="1">
                <a:solidFill>
                  <a:srgbClr val="212529"/>
                </a:solidFill>
                <a:latin typeface="Calibri"/>
                <a:ea typeface="Calibri"/>
                <a:cs typeface="Calibri"/>
              </a:rPr>
              <a:t> di </a:t>
            </a:r>
            <a:r>
              <a:rPr lang="en-US" sz="1200" i="1" err="1">
                <a:solidFill>
                  <a:srgbClr val="212529"/>
                </a:solidFill>
                <a:latin typeface="Calibri"/>
                <a:ea typeface="Calibri"/>
                <a:cs typeface="Calibri"/>
              </a:rPr>
              <a:t>genere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diversità</a:t>
            </a:r>
            <a:r>
              <a:rPr lang="en-US" sz="1200" i="1">
                <a:solidFill>
                  <a:srgbClr val="212529"/>
                </a:solidFill>
                <a:latin typeface="Calibri"/>
                <a:ea typeface="Calibri"/>
                <a:cs typeface="Calibri"/>
              </a:rPr>
              <a:t> e </a:t>
            </a:r>
            <a:r>
              <a:rPr lang="en-US" sz="1200" i="1" err="1">
                <a:solidFill>
                  <a:srgbClr val="212529"/>
                </a:solidFill>
                <a:latin typeface="Calibri"/>
                <a:ea typeface="Calibri"/>
                <a:cs typeface="Calibri"/>
              </a:rPr>
              <a:t>inclusione</a:t>
            </a:r>
            <a:r>
              <a:rPr lang="en-US" sz="1200" i="1">
                <a:solidFill>
                  <a:srgbClr val="212529"/>
                </a:solidFill>
                <a:latin typeface="Calibri"/>
                <a:ea typeface="Calibri"/>
                <a:cs typeface="Calibri"/>
              </a:rPr>
              <a:t> (ai sensi </a:t>
            </a:r>
            <a:r>
              <a:rPr lang="en-US" sz="1200" i="1" err="1">
                <a:solidFill>
                  <a:srgbClr val="212529"/>
                </a:solidFill>
                <a:latin typeface="Calibri"/>
                <a:ea typeface="Calibri"/>
                <a:cs typeface="Calibri"/>
              </a:rPr>
              <a:t>Dlgs</a:t>
            </a:r>
            <a:r>
              <a:rPr lang="en-US" sz="1200" i="1">
                <a:solidFill>
                  <a:srgbClr val="212529"/>
                </a:solidFill>
                <a:latin typeface="Calibri"/>
                <a:ea typeface="Calibri"/>
                <a:cs typeface="Calibri"/>
              </a:rPr>
              <a:t> 198/2006, 215/2003 e 216/2003)</a:t>
            </a:r>
            <a:endParaRPr lang="it-IT" sz="120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83678265-43F5-1691-17BF-EEC026294F20}"/>
              </a:ext>
            </a:extLst>
          </p:cNvPr>
          <p:cNvSpPr/>
          <p:nvPr/>
        </p:nvSpPr>
        <p:spPr>
          <a:xfrm rot="5400000">
            <a:off x="4571575" y="1450988"/>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64D14D54-77FC-63EC-9158-23564C3460DD}"/>
              </a:ext>
            </a:extLst>
          </p:cNvPr>
          <p:cNvSpPr/>
          <p:nvPr/>
        </p:nvSpPr>
        <p:spPr>
          <a:xfrm>
            <a:off x="8610600" y="4598954"/>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EE317145-85F0-5F16-3DCF-DFE921422353}"/>
              </a:ext>
            </a:extLst>
          </p:cNvPr>
          <p:cNvSpPr/>
          <p:nvPr/>
        </p:nvSpPr>
        <p:spPr>
          <a:xfrm>
            <a:off x="9486522" y="486821"/>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53A2FE99-290C-1280-9FC7-3DFDD9A934F8}"/>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079C6697-20DA-7D5F-C27D-1B16E2088B7A}"/>
              </a:ext>
            </a:extLst>
          </p:cNvPr>
          <p:cNvSpPr/>
          <p:nvPr/>
        </p:nvSpPr>
        <p:spPr>
          <a:xfrm flipH="1">
            <a:off x="794160" y="2136949"/>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ACE34AAA-D265-3CAE-AC96-1412A226F2B6}"/>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64EDF544-BFCE-A0D2-15F3-5FD2B9F4F254}"/>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33FC626C-050F-2F9C-19B9-427E5E3892F4}"/>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3D5FE861-F1EC-3DE6-7558-7E5587019E65}"/>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073CF9C2-038D-AAFE-0A70-1870D156CA68}"/>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4394ACEE-3229-83FA-23A0-FD3CDE56AAC9}"/>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7AF77ACA-7400-E3C6-4446-5F85B7230675}"/>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7C201885-5D72-EC63-1D52-4830E33122E7}"/>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00578551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E67836AA-E657-25D3-5A91-230AB733CCE5}"/>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86D8A137-66DD-4DB7-D3B4-00C14D29F0DB}"/>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BE4FB109-B3A0-37E0-D644-8168B010B84C}"/>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64AF16D8-B008-D5E9-BC40-75667857C641}"/>
              </a:ext>
            </a:extLst>
          </p:cNvPr>
          <p:cNvSpPr txBox="1"/>
          <p:nvPr/>
        </p:nvSpPr>
        <p:spPr>
          <a:xfrm>
            <a:off x="1213792" y="165100"/>
            <a:ext cx="7841962" cy="4960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r>
              <a:rPr lang="it-IT" sz="4000" b="1">
                <a:solidFill>
                  <a:srgbClr val="C00000"/>
                </a:solidFill>
                <a:latin typeface="Calibri"/>
                <a:ea typeface="Calibri"/>
                <a:cs typeface="Calibri"/>
              </a:rPr>
              <a:t>Impiegata/o commerciale</a:t>
            </a:r>
          </a:p>
          <a:p>
            <a:pPr marL="898525"/>
            <a:r>
              <a:rPr lang="it-IT" sz="4000" b="1">
                <a:solidFill>
                  <a:srgbClr val="C00000"/>
                </a:solidFill>
                <a:latin typeface="Calibri"/>
                <a:ea typeface="Calibri"/>
                <a:cs typeface="Calibri"/>
              </a:rPr>
              <a:t>                </a:t>
            </a:r>
            <a:r>
              <a:rPr lang="it-IT" sz="2000" b="1">
                <a:solidFill>
                  <a:srgbClr val="C00000"/>
                </a:solidFill>
                <a:latin typeface="Calibri"/>
                <a:ea typeface="Calibri"/>
                <a:cs typeface="Calibri"/>
              </a:rPr>
              <a:t>(ID-103000)</a:t>
            </a:r>
            <a:r>
              <a:rPr lang="it-IT" sz="2000">
                <a:latin typeface="Calibri"/>
                <a:ea typeface="Calibri"/>
                <a:cs typeface="Calibri"/>
              </a:rPr>
              <a:t> </a:t>
            </a:r>
            <a:endParaRPr lang="it-IT"/>
          </a:p>
          <a:p>
            <a:r>
              <a:rPr lang="it-IT" sz="2000">
                <a:latin typeface="Calibri"/>
                <a:ea typeface="Calibri"/>
                <a:cs typeface="Calibri"/>
              </a:rPr>
              <a:t>          TIPOLOGIA DI CONTRATTO:</a:t>
            </a:r>
            <a:r>
              <a:rPr lang="it-IT" sz="2000" b="1">
                <a:latin typeface="Calibri"/>
                <a:ea typeface="Calibri"/>
                <a:cs typeface="Calibri"/>
              </a:rPr>
              <a:t> STAGE</a:t>
            </a:r>
            <a:endParaRPr lang="it-IT" sz="2000">
              <a:latin typeface="Calibri"/>
              <a:ea typeface="Calibri"/>
              <a:cs typeface="Calibri"/>
            </a:endParaRPr>
          </a:p>
          <a:p>
            <a:pPr marL="898525"/>
            <a:r>
              <a:rPr lang="it-IT" sz="2000" b="1">
                <a:solidFill>
                  <a:srgbClr val="C00000"/>
                </a:solidFill>
                <a:latin typeface="Calibri"/>
                <a:ea typeface="Calibri"/>
                <a:cs typeface="Calibri"/>
              </a:rPr>
              <a:t>                           </a:t>
            </a:r>
            <a:r>
              <a:rPr lang="it-IT" sz="2000">
                <a:latin typeface="Calibri"/>
                <a:ea typeface="Calibri"/>
                <a:cs typeface="Calibri"/>
              </a:rPr>
              <a:t> </a:t>
            </a:r>
            <a:endParaRPr lang="it-IT"/>
          </a:p>
          <a:p>
            <a:r>
              <a:rPr lang="it-IT" sz="2000">
                <a:latin typeface="Calibri"/>
                <a:ea typeface="Calibri"/>
                <a:cs typeface="Calibri"/>
              </a:rPr>
              <a:t>         </a:t>
            </a:r>
            <a:r>
              <a:rPr lang="it-IT" sz="2000">
                <a:latin typeface="+mn-lt"/>
                <a:ea typeface="Calibri"/>
                <a:cs typeface="Calibri"/>
              </a:rPr>
              <a:t>  </a:t>
            </a:r>
            <a:r>
              <a:rPr lang="it-IT" sz="2000">
                <a:latin typeface="+mn-lt"/>
                <a:ea typeface="Calibri"/>
              </a:rPr>
              <a:t>SEDE</a:t>
            </a:r>
            <a:r>
              <a:rPr lang="it-IT" sz="2000">
                <a:latin typeface="+mn-lt"/>
              </a:rPr>
              <a:t> DI LAVORO: </a:t>
            </a:r>
            <a:r>
              <a:rPr lang="it-IT" sz="2000" b="1">
                <a:latin typeface="+mn-lt"/>
              </a:rPr>
              <a:t>LACHIARELLA</a:t>
            </a:r>
            <a:endParaRPr lang="it-IT" sz="2000" b="1">
              <a:latin typeface="Calibri"/>
            </a:endParaRPr>
          </a:p>
          <a:p>
            <a:endParaRPr lang="it-IT" sz="1200">
              <a:solidFill>
                <a:srgbClr val="202020"/>
              </a:solidFill>
              <a:latin typeface="Calibri"/>
              <a:ea typeface="Calibri"/>
              <a:cs typeface="Calibri"/>
            </a:endParaRPr>
          </a:p>
          <a:p>
            <a:endParaRPr lang="it-IT" sz="1200">
              <a:solidFill>
                <a:srgbClr val="202020"/>
              </a:solidFill>
              <a:latin typeface="Calibri"/>
              <a:ea typeface="Calibri"/>
              <a:cs typeface="Calibri"/>
            </a:endParaRPr>
          </a:p>
          <a:p>
            <a:r>
              <a:rPr lang="it-IT" sz="1200">
                <a:solidFill>
                  <a:srgbClr val="202020"/>
                </a:solidFill>
                <a:highlight>
                  <a:srgbClr val="FFFFFF"/>
                </a:highlight>
                <a:latin typeface="Calibri"/>
                <a:ea typeface="Calibri"/>
                <a:cs typeface="Calibri"/>
              </a:rPr>
              <a:t>La risorsa, per società di manutenzione, hardware rigenerato e hardware nuovo Super Micro, affiancata da tutor aziendale, si occuperà di utilizzo e aggiornamento CRM aziendale, supporto attivazione servizi e gestione commesse di vendita, gestione operativa customer care e ordini verso fornitori, supporto gestione rinnovi contrattuali e sviluppo nuove opportunità commerciali, sviluppo commerciale (</a:t>
            </a:r>
            <a:r>
              <a:rPr lang="it-IT" sz="1200" err="1">
                <a:solidFill>
                  <a:srgbClr val="202020"/>
                </a:solidFill>
                <a:highlight>
                  <a:srgbClr val="FFFFFF"/>
                </a:highlight>
                <a:latin typeface="Calibri"/>
                <a:ea typeface="Calibri"/>
                <a:cs typeface="Calibri"/>
              </a:rPr>
              <a:t>hunting</a:t>
            </a:r>
            <a:r>
              <a:rPr lang="it-IT" sz="1200">
                <a:solidFill>
                  <a:srgbClr val="202020"/>
                </a:solidFill>
                <a:highlight>
                  <a:srgbClr val="FFFFFF"/>
                </a:highlight>
                <a:latin typeface="Calibri"/>
                <a:ea typeface="Calibri"/>
                <a:cs typeface="Calibri"/>
              </a:rPr>
              <a:t>) su mercati europei ed extra-europei, affiancamento Account Manager per gestione e fidelizzazione clienti e business partner.</a:t>
            </a:r>
          </a:p>
          <a:p>
            <a:r>
              <a:rPr lang="it-IT" sz="1200" b="1">
                <a:solidFill>
                  <a:srgbClr val="DA1A2A"/>
                </a:solidFill>
                <a:latin typeface="Roboto"/>
                <a:ea typeface="Roboto"/>
                <a:cs typeface="Roboto"/>
              </a:rPr>
              <a:t>PROFILO IDEALE</a:t>
            </a:r>
            <a:r>
              <a:rPr lang="it-IT" sz="1200">
                <a:solidFill>
                  <a:srgbClr val="DA1A2A"/>
                </a:solidFill>
                <a:latin typeface="Trebuchet MS"/>
                <a:cs typeface="Calibri"/>
              </a:rPr>
              <a:t>: </a:t>
            </a:r>
            <a:r>
              <a:rPr lang="it-IT" sz="1200">
                <a:solidFill>
                  <a:srgbClr val="202020"/>
                </a:solidFill>
                <a:highlight>
                  <a:srgbClr val="FFFFFF"/>
                </a:highlight>
                <a:latin typeface="Calibri"/>
                <a:ea typeface="Calibri"/>
                <a:cs typeface="Calibri"/>
              </a:rPr>
              <a:t>Richiesto diploma allineato alle mansioni dello stage, ottima conoscenza lingua italiana, buona conoscenza lingua inglese (almeno liv. B1), utilizzo avanzato di Microsoft Excel (tabelle pivot, funzioni, gestione database), familiarità con strumenti digitali e social network professionali, in particolare LinkedIn, dimestichezza con strumenti di </a:t>
            </a:r>
            <a:r>
              <a:rPr lang="it-IT" sz="1200" err="1">
                <a:solidFill>
                  <a:srgbClr val="202020"/>
                </a:solidFill>
                <a:highlight>
                  <a:srgbClr val="FFFFFF"/>
                </a:highlight>
                <a:latin typeface="Calibri"/>
                <a:ea typeface="Calibri"/>
                <a:cs typeface="Calibri"/>
              </a:rPr>
              <a:t>collaboration</a:t>
            </a:r>
            <a:r>
              <a:rPr lang="it-IT" sz="1200">
                <a:solidFill>
                  <a:srgbClr val="202020"/>
                </a:solidFill>
                <a:highlight>
                  <a:srgbClr val="FFFFFF"/>
                </a:highlight>
                <a:latin typeface="Calibri"/>
                <a:ea typeface="Calibri"/>
                <a:cs typeface="Calibri"/>
              </a:rPr>
              <a:t> (Outlook, Teams, Zoom, </a:t>
            </a:r>
            <a:r>
              <a:rPr lang="it-IT" sz="1200" err="1">
                <a:solidFill>
                  <a:srgbClr val="202020"/>
                </a:solidFill>
                <a:highlight>
                  <a:srgbClr val="FFFFFF"/>
                </a:highlight>
                <a:latin typeface="Calibri"/>
                <a:ea typeface="Calibri"/>
                <a:cs typeface="Calibri"/>
              </a:rPr>
              <a:t>ecc</a:t>
            </a:r>
            <a:r>
              <a:rPr lang="it-IT" sz="1200">
                <a:solidFill>
                  <a:srgbClr val="202020"/>
                </a:solidFill>
                <a:highlight>
                  <a:srgbClr val="FFFFFF"/>
                </a:highlight>
                <a:latin typeface="Calibri"/>
                <a:ea typeface="Calibri"/>
                <a:cs typeface="Calibri"/>
              </a:rPr>
              <a:t>), indispensabile automunito.</a:t>
            </a:r>
            <a:endParaRPr lang="it-IT" sz="1200">
              <a:solidFill>
                <a:srgbClr val="DA1A2A"/>
              </a:solidFill>
              <a:latin typeface="Calibri"/>
              <a:ea typeface="Roboto"/>
              <a:cs typeface="Calibri"/>
            </a:endParaRPr>
          </a:p>
          <a:p>
            <a:r>
              <a:rPr lang="it-IT" sz="1200" b="1">
                <a:solidFill>
                  <a:srgbClr val="DA1A2A"/>
                </a:solidFill>
                <a:latin typeface="Roboto"/>
                <a:ea typeface="Roboto"/>
                <a:cs typeface="Roboto"/>
              </a:rPr>
              <a:t>ORARIO DI LAVORO E CCNL</a:t>
            </a:r>
            <a:r>
              <a:rPr lang="it-IT" sz="1200">
                <a:solidFill>
                  <a:srgbClr val="DA1A2A"/>
                </a:solidFill>
                <a:latin typeface="Calibri"/>
                <a:ea typeface="Calibri"/>
                <a:cs typeface="Calibri"/>
              </a:rPr>
              <a:t>: </a:t>
            </a:r>
            <a:r>
              <a:rPr lang="it-IT" sz="1200" b="1">
                <a:solidFill>
                  <a:srgbClr val="202020"/>
                </a:solidFill>
                <a:latin typeface="Calibri"/>
                <a:ea typeface="Calibri"/>
                <a:cs typeface="Calibri"/>
              </a:rPr>
              <a:t>Full time: 9.00/18.00 – Commercio Terziario e Servizi</a:t>
            </a:r>
          </a:p>
          <a:p>
            <a:r>
              <a:rPr lang="it-IT" sz="1200" b="1">
                <a:solidFill>
                  <a:srgbClr val="DA1A2A"/>
                </a:solidFill>
                <a:latin typeface="Roboto"/>
                <a:ea typeface="Roboto"/>
                <a:cs typeface="Roboto"/>
              </a:rPr>
              <a:t>RETRIBUZIONE: </a:t>
            </a:r>
            <a:r>
              <a:rPr lang="it-IT" sz="1200" b="1">
                <a:solidFill>
                  <a:srgbClr val="DA1A2A"/>
                </a:solidFill>
                <a:latin typeface="Calibri"/>
                <a:ea typeface="Calibri"/>
                <a:cs typeface="Calibri"/>
              </a:rPr>
              <a:t> </a:t>
            </a:r>
            <a:r>
              <a:rPr lang="it-IT" sz="1200">
                <a:solidFill>
                  <a:srgbClr val="202020"/>
                </a:solidFill>
                <a:latin typeface="Calibri"/>
                <a:ea typeface="Calibri"/>
                <a:cs typeface="Calibri"/>
              </a:rPr>
              <a:t>indennità annuale tirocinio € 9.600-12.000</a:t>
            </a:r>
          </a:p>
          <a:p>
            <a:r>
              <a:rPr lang="en-US" sz="1200" i="1" err="1">
                <a:solidFill>
                  <a:srgbClr val="212529"/>
                </a:solidFill>
                <a:latin typeface="Calibri"/>
                <a:ea typeface="Calibri"/>
                <a:cs typeface="Calibri"/>
              </a:rPr>
              <a:t>L'offerta</a:t>
            </a:r>
            <a:r>
              <a:rPr lang="en-US" sz="1200" i="1">
                <a:solidFill>
                  <a:srgbClr val="212529"/>
                </a:solidFill>
                <a:latin typeface="Calibri"/>
                <a:ea typeface="Calibri"/>
                <a:cs typeface="Calibri"/>
              </a:rPr>
              <a:t> è </a:t>
            </a:r>
            <a:r>
              <a:rPr lang="en-US" sz="1200" i="1" err="1">
                <a:solidFill>
                  <a:srgbClr val="212529"/>
                </a:solidFill>
                <a:latin typeface="Calibri"/>
                <a:ea typeface="Calibri"/>
                <a:cs typeface="Calibri"/>
              </a:rPr>
              <a:t>rivolta</a:t>
            </a:r>
            <a:r>
              <a:rPr lang="en-US" sz="1200" i="1">
                <a:solidFill>
                  <a:srgbClr val="212529"/>
                </a:solidFill>
                <a:latin typeface="Calibri"/>
                <a:ea typeface="Calibri"/>
                <a:cs typeface="Calibri"/>
              </a:rPr>
              <a:t> a tutte le </a:t>
            </a:r>
            <a:r>
              <a:rPr lang="en-US" sz="1200" i="1" err="1">
                <a:solidFill>
                  <a:srgbClr val="212529"/>
                </a:solidFill>
                <a:latin typeface="Calibri"/>
                <a:ea typeface="Calibri"/>
                <a:cs typeface="Calibri"/>
              </a:rPr>
              <a:t>persone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nel</a:t>
            </a:r>
            <a:r>
              <a:rPr lang="en-US" sz="1200" i="1">
                <a:solidFill>
                  <a:srgbClr val="212529"/>
                </a:solidFill>
                <a:latin typeface="Calibri"/>
                <a:ea typeface="Calibri"/>
                <a:cs typeface="Calibri"/>
              </a:rPr>
              <a:t> rispetto delle pari </a:t>
            </a:r>
            <a:r>
              <a:rPr lang="en-US" sz="1200" i="1" err="1">
                <a:solidFill>
                  <a:srgbClr val="212529"/>
                </a:solidFill>
                <a:latin typeface="Calibri"/>
                <a:ea typeface="Calibri"/>
                <a:cs typeface="Calibri"/>
              </a:rPr>
              <a:t>opportunità</a:t>
            </a:r>
            <a:r>
              <a:rPr lang="en-US" sz="1200" i="1">
                <a:solidFill>
                  <a:srgbClr val="212529"/>
                </a:solidFill>
                <a:latin typeface="Calibri"/>
                <a:ea typeface="Calibri"/>
                <a:cs typeface="Calibri"/>
              </a:rPr>
              <a:t> di </a:t>
            </a:r>
            <a:r>
              <a:rPr lang="en-US" sz="1200" i="1" err="1">
                <a:solidFill>
                  <a:srgbClr val="212529"/>
                </a:solidFill>
                <a:latin typeface="Calibri"/>
                <a:ea typeface="Calibri"/>
                <a:cs typeface="Calibri"/>
              </a:rPr>
              <a:t>genere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diversità</a:t>
            </a:r>
            <a:r>
              <a:rPr lang="en-US" sz="1200" i="1">
                <a:solidFill>
                  <a:srgbClr val="212529"/>
                </a:solidFill>
                <a:latin typeface="Calibri"/>
                <a:ea typeface="Calibri"/>
                <a:cs typeface="Calibri"/>
              </a:rPr>
              <a:t> e </a:t>
            </a:r>
            <a:r>
              <a:rPr lang="en-US" sz="1200" i="1" err="1">
                <a:solidFill>
                  <a:srgbClr val="212529"/>
                </a:solidFill>
                <a:latin typeface="Calibri"/>
                <a:ea typeface="Calibri"/>
                <a:cs typeface="Calibri"/>
              </a:rPr>
              <a:t>inclusione</a:t>
            </a:r>
            <a:r>
              <a:rPr lang="en-US" sz="1200" i="1">
                <a:solidFill>
                  <a:srgbClr val="212529"/>
                </a:solidFill>
                <a:latin typeface="Calibri"/>
                <a:ea typeface="Calibri"/>
                <a:cs typeface="Calibri"/>
              </a:rPr>
              <a:t> (ai sensi </a:t>
            </a:r>
            <a:r>
              <a:rPr lang="en-US" sz="1200" i="1" err="1">
                <a:solidFill>
                  <a:srgbClr val="212529"/>
                </a:solidFill>
                <a:latin typeface="Calibri"/>
                <a:ea typeface="Calibri"/>
                <a:cs typeface="Calibri"/>
              </a:rPr>
              <a:t>Dlgs</a:t>
            </a:r>
            <a:r>
              <a:rPr lang="en-US" sz="1200" i="1">
                <a:solidFill>
                  <a:srgbClr val="212529"/>
                </a:solidFill>
                <a:latin typeface="Calibri"/>
                <a:ea typeface="Calibri"/>
                <a:cs typeface="Calibri"/>
              </a:rPr>
              <a:t> 198/2006, 215/2003 e 216/2003)</a:t>
            </a:r>
            <a:endParaRPr lang="it-IT" sz="120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50C4FB5A-E34B-D3D4-F789-C2DD85A5153B}"/>
              </a:ext>
            </a:extLst>
          </p:cNvPr>
          <p:cNvSpPr/>
          <p:nvPr/>
        </p:nvSpPr>
        <p:spPr>
          <a:xfrm rot="5400000">
            <a:off x="4571575" y="1450988"/>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ADF04519-C582-FBD1-5030-8FE3B5466E3B}"/>
              </a:ext>
            </a:extLst>
          </p:cNvPr>
          <p:cNvSpPr/>
          <p:nvPr/>
        </p:nvSpPr>
        <p:spPr>
          <a:xfrm>
            <a:off x="8610600" y="4598954"/>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B98D5370-F0B1-DA27-614A-82695E71F710}"/>
              </a:ext>
            </a:extLst>
          </p:cNvPr>
          <p:cNvSpPr/>
          <p:nvPr/>
        </p:nvSpPr>
        <p:spPr>
          <a:xfrm>
            <a:off x="9486522" y="486821"/>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9438426F-6BB5-3C71-66D6-EF30F33A7528}"/>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A2CA3253-0DDD-A2D9-DA37-404B04BABD2C}"/>
              </a:ext>
            </a:extLst>
          </p:cNvPr>
          <p:cNvSpPr/>
          <p:nvPr/>
        </p:nvSpPr>
        <p:spPr>
          <a:xfrm flipH="1">
            <a:off x="794160" y="2136949"/>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3A0B24A2-1C0F-7B2C-85AF-E7B8ADEA123F}"/>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3B7E2898-9A01-869A-0715-4C3801830601}"/>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DC5C669D-1B0D-830C-F15A-8FE7F8F86EB6}"/>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5401FC1C-A658-8F79-951A-63B131FE2CDE}"/>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5DEBF9A3-B4F0-1193-EC80-A5B6F38E2AAE}"/>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F495D30D-4329-FC1B-B691-837F76977700}"/>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3788639D-AC38-C27F-2881-C3FF462E4690}"/>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2262C637-D523-CBF2-F4E9-CC7A09200819}"/>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5515654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FC11C680-175F-025A-EDA0-DCE64FF41079}"/>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107D13A0-D6A1-607B-8BCE-E14FE8847DB3}"/>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5D0360C8-0CB2-8B08-56D6-57E2691AC3D2}"/>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76F2D8B8-103C-9F30-CA9E-A0DED048FA44}"/>
              </a:ext>
            </a:extLst>
          </p:cNvPr>
          <p:cNvSpPr txBox="1"/>
          <p:nvPr/>
        </p:nvSpPr>
        <p:spPr>
          <a:xfrm>
            <a:off x="1048416" y="234692"/>
            <a:ext cx="7841962" cy="4960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lgn="ctr"/>
            <a:r>
              <a:rPr lang="it-IT" sz="4000" b="1">
                <a:solidFill>
                  <a:srgbClr val="C00000"/>
                </a:solidFill>
                <a:latin typeface="Calibri"/>
                <a:ea typeface="Calibri"/>
                <a:cs typeface="Calibri"/>
              </a:rPr>
              <a:t>Operatore di produzione </a:t>
            </a:r>
            <a:r>
              <a:rPr lang="it-IT" sz="2000" b="1">
                <a:solidFill>
                  <a:srgbClr val="C00000"/>
                </a:solidFill>
                <a:latin typeface="Calibri"/>
                <a:ea typeface="Calibri"/>
                <a:cs typeface="Calibri"/>
              </a:rPr>
              <a:t>(ID-102922)</a:t>
            </a:r>
            <a:r>
              <a:rPr lang="it-IT" sz="2000">
                <a:latin typeface="Calibri"/>
                <a:ea typeface="Calibri"/>
                <a:cs typeface="Calibri"/>
              </a:rPr>
              <a:t> </a:t>
            </a:r>
            <a:endParaRPr lang="it-IT"/>
          </a:p>
          <a:p>
            <a:pPr marL="898525"/>
            <a:endParaRPr lang="it-IT" sz="4000" b="1">
              <a:solidFill>
                <a:srgbClr val="C00000"/>
              </a:solidFill>
              <a:latin typeface="Calibri"/>
              <a:ea typeface="Calibri"/>
              <a:cs typeface="Calibri"/>
            </a:endParaRPr>
          </a:p>
          <a:p>
            <a:pPr marL="898525"/>
            <a:r>
              <a:rPr lang="it-IT" sz="2000">
                <a:latin typeface="Calibri"/>
                <a:ea typeface="Calibri"/>
                <a:cs typeface="Calibri"/>
              </a:rPr>
              <a:t>TIPOLOGIA DI CONTRATTO:</a:t>
            </a:r>
            <a:r>
              <a:rPr lang="it-IT" sz="2000" b="1">
                <a:latin typeface="Calibri"/>
                <a:ea typeface="Calibri"/>
                <a:cs typeface="Calibri"/>
              </a:rPr>
              <a:t> APPRENDISTATO</a:t>
            </a:r>
            <a:endParaRPr lang="it-IT" sz="2000">
              <a:latin typeface="Calibri"/>
              <a:ea typeface="Calibri"/>
              <a:cs typeface="Calibri"/>
            </a:endParaRPr>
          </a:p>
          <a:p>
            <a:pPr marL="898525"/>
            <a:r>
              <a:rPr lang="it-IT" sz="2000" b="1">
                <a:solidFill>
                  <a:srgbClr val="C00000"/>
                </a:solidFill>
                <a:latin typeface="Calibri"/>
                <a:ea typeface="Calibri"/>
                <a:cs typeface="Calibri"/>
              </a:rPr>
              <a:t>                           </a:t>
            </a:r>
            <a:r>
              <a:rPr lang="it-IT" sz="2000">
                <a:latin typeface="Calibri"/>
                <a:ea typeface="Calibri"/>
                <a:cs typeface="Calibri"/>
              </a:rPr>
              <a:t> </a:t>
            </a:r>
            <a:endParaRPr lang="it-IT"/>
          </a:p>
          <a:p>
            <a:r>
              <a:rPr lang="it-IT" sz="2000">
                <a:latin typeface="Calibri"/>
                <a:ea typeface="Calibri"/>
                <a:cs typeface="Calibri"/>
              </a:rPr>
              <a:t>         </a:t>
            </a:r>
            <a:r>
              <a:rPr lang="it-IT" sz="2000">
                <a:latin typeface="+mn-lt"/>
                <a:ea typeface="Calibri"/>
                <a:cs typeface="Calibri"/>
              </a:rPr>
              <a:t>      </a:t>
            </a:r>
            <a:r>
              <a:rPr lang="it-IT" sz="2000">
                <a:latin typeface="+mn-lt"/>
                <a:ea typeface="Calibri"/>
              </a:rPr>
              <a:t>SEDE</a:t>
            </a:r>
            <a:r>
              <a:rPr lang="it-IT" sz="2000">
                <a:latin typeface="+mn-lt"/>
              </a:rPr>
              <a:t> DI LAVORO: </a:t>
            </a:r>
            <a:r>
              <a:rPr lang="it-IT" sz="2000" b="1">
                <a:latin typeface="+mn-lt"/>
              </a:rPr>
              <a:t>FIZZONASCO DI PIEVE EMANUELE</a:t>
            </a:r>
            <a:endParaRPr lang="it-IT" sz="2000" b="1">
              <a:latin typeface="Calibri"/>
            </a:endParaRPr>
          </a:p>
          <a:p>
            <a:endParaRPr lang="it-IT" sz="1200">
              <a:latin typeface="Calibri"/>
              <a:ea typeface="Calibri"/>
              <a:cs typeface="Calibri"/>
            </a:endParaRPr>
          </a:p>
          <a:p>
            <a:endParaRPr lang="it-IT" sz="1200">
              <a:latin typeface="Calibri"/>
              <a:ea typeface="Calibri"/>
              <a:cs typeface="Calibri"/>
            </a:endParaRPr>
          </a:p>
          <a:p>
            <a:r>
              <a:rPr lang="it-IT" sz="1200" b="0" i="0">
                <a:solidFill>
                  <a:srgbClr val="202020"/>
                </a:solidFill>
                <a:effectLst/>
                <a:latin typeface="Calibri" panose="020F0502020204030204" pitchFamily="34" charset="0"/>
              </a:rPr>
              <a:t>La risorsa, per industria chimica settore farmaceutico operante nella produzione di estratti vegetali, si occuperà  di carico, scarico, estrattori, filtrazioni, torchiature, concentrazioni e miscelazioni.</a:t>
            </a:r>
          </a:p>
          <a:p>
            <a:endParaRPr lang="it-IT" sz="1200">
              <a:solidFill>
                <a:srgbClr val="202020"/>
              </a:solidFill>
              <a:latin typeface="Calibri" panose="020F0502020204030204" pitchFamily="34" charset="0"/>
              <a:ea typeface="Roboto"/>
              <a:cs typeface="Roboto"/>
            </a:endParaRPr>
          </a:p>
          <a:p>
            <a:r>
              <a:rPr lang="it-IT" sz="1200" b="1">
                <a:solidFill>
                  <a:srgbClr val="DA1A2A"/>
                </a:solidFill>
                <a:latin typeface="Roboto"/>
                <a:ea typeface="Roboto"/>
                <a:cs typeface="Roboto"/>
              </a:rPr>
              <a:t>PROFILO IDEALE</a:t>
            </a:r>
            <a:r>
              <a:rPr lang="it-IT" sz="1200">
                <a:solidFill>
                  <a:srgbClr val="DA1A2A"/>
                </a:solidFill>
                <a:latin typeface="Trebuchet MS"/>
                <a:cs typeface="Calibri"/>
              </a:rPr>
              <a:t>: </a:t>
            </a:r>
            <a:r>
              <a:rPr lang="it-IT" sz="1200">
                <a:solidFill>
                  <a:srgbClr val="202020"/>
                </a:solidFill>
                <a:latin typeface="Calibri"/>
                <a:ea typeface="Roboto"/>
                <a:cs typeface="Roboto"/>
              </a:rPr>
              <a:t> </a:t>
            </a:r>
            <a:r>
              <a:rPr lang="it-IT" sz="1200" b="0" i="0">
                <a:solidFill>
                  <a:srgbClr val="202020"/>
                </a:solidFill>
                <a:effectLst/>
                <a:latin typeface="Calibri" panose="020F0502020204030204" pitchFamily="34" charset="0"/>
              </a:rPr>
              <a:t>Esperienza almeno annuale nel ruolo, buon uso pacchetto Office,</a:t>
            </a:r>
            <a:r>
              <a:rPr lang="it-IT" sz="1200" b="0" i="0">
                <a:solidFill>
                  <a:srgbClr val="DA1A2A"/>
                </a:solidFill>
                <a:effectLst/>
                <a:latin typeface="Calibri" panose="020F0502020204030204" pitchFamily="34" charset="0"/>
              </a:rPr>
              <a:t> </a:t>
            </a:r>
            <a:r>
              <a:rPr lang="it-IT" sz="1200" b="0" i="0">
                <a:solidFill>
                  <a:srgbClr val="202020"/>
                </a:solidFill>
                <a:effectLst/>
                <a:latin typeface="Calibri" panose="020F0502020204030204" pitchFamily="34" charset="0"/>
              </a:rPr>
              <a:t>conoscenza lingua inglese (almeno B1), ottime doti comunicative e relazionali, ottime capacità organizzative, </a:t>
            </a:r>
            <a:r>
              <a:rPr lang="it-IT" sz="1200" b="0" i="0" err="1">
                <a:solidFill>
                  <a:srgbClr val="202020"/>
                </a:solidFill>
                <a:effectLst/>
                <a:latin typeface="Calibri" panose="020F0502020204030204" pitchFamily="34" charset="0"/>
              </a:rPr>
              <a:t>problem</a:t>
            </a:r>
            <a:r>
              <a:rPr lang="it-IT" sz="1200" b="0" i="0">
                <a:solidFill>
                  <a:srgbClr val="202020"/>
                </a:solidFill>
                <a:effectLst/>
                <a:latin typeface="Calibri" panose="020F0502020204030204" pitchFamily="34" charset="0"/>
              </a:rPr>
              <a:t> solving, di coordinamento, automunito.</a:t>
            </a:r>
            <a:endParaRPr lang="it-IT" sz="1200" b="1">
              <a:solidFill>
                <a:srgbClr val="202020"/>
              </a:solidFill>
              <a:latin typeface="Calibri"/>
              <a:ea typeface="Roboto"/>
              <a:cs typeface="Roboto"/>
            </a:endParaRPr>
          </a:p>
          <a:p>
            <a:r>
              <a:rPr lang="it-IT" sz="1200" b="1">
                <a:solidFill>
                  <a:srgbClr val="DA1A2A"/>
                </a:solidFill>
                <a:latin typeface="Roboto"/>
                <a:ea typeface="Roboto"/>
                <a:cs typeface="Roboto"/>
              </a:rPr>
              <a:t>ORARIO DI LAVORO E CCNL</a:t>
            </a:r>
            <a:r>
              <a:rPr lang="it-IT" sz="1200">
                <a:solidFill>
                  <a:srgbClr val="DA1A2A"/>
                </a:solidFill>
                <a:latin typeface="Calibri"/>
                <a:ea typeface="Calibri"/>
                <a:cs typeface="Calibri"/>
              </a:rPr>
              <a:t>: </a:t>
            </a:r>
            <a:r>
              <a:rPr lang="it-IT" sz="1200" b="1" i="0">
                <a:solidFill>
                  <a:srgbClr val="202020"/>
                </a:solidFill>
                <a:effectLst/>
                <a:latin typeface="Calibri" panose="020F0502020204030204" pitchFamily="34" charset="0"/>
              </a:rPr>
              <a:t>Full Time su turni: 08.00-17.00, 6:00-14:00; 14:00-22:00; 22:00-06:00 da lunedì a sabato- Industria chimica</a:t>
            </a:r>
          </a:p>
          <a:p>
            <a:r>
              <a:rPr lang="it-IT" sz="1200" b="1">
                <a:solidFill>
                  <a:srgbClr val="DA1A2A"/>
                </a:solidFill>
                <a:latin typeface="Roboto"/>
                <a:ea typeface="Roboto"/>
                <a:cs typeface="Roboto"/>
              </a:rPr>
              <a:t>RETRIBUZIONE: </a:t>
            </a:r>
            <a:r>
              <a:rPr lang="it-IT" sz="1200">
                <a:solidFill>
                  <a:srgbClr val="202020"/>
                </a:solidFill>
                <a:latin typeface="Calibri"/>
                <a:ea typeface="Roboto"/>
                <a:cs typeface="Roboto"/>
              </a:rPr>
              <a:t> da contratto</a:t>
            </a:r>
            <a:endParaRPr lang="it-IT" sz="1200">
              <a:solidFill>
                <a:srgbClr val="202020"/>
              </a:solidFill>
              <a:latin typeface="Roboto"/>
              <a:ea typeface="Roboto"/>
              <a:cs typeface="Roboto"/>
            </a:endParaRPr>
          </a:p>
          <a:p>
            <a:endParaRPr lang="en-US" sz="1200" i="1">
              <a:solidFill>
                <a:srgbClr val="212529"/>
              </a:solidFill>
              <a:latin typeface="Calibri"/>
              <a:ea typeface="Calibri"/>
              <a:cs typeface="Calibri"/>
            </a:endParaRPr>
          </a:p>
          <a:p>
            <a:r>
              <a:rPr lang="en-US" sz="1200" i="1" err="1">
                <a:solidFill>
                  <a:srgbClr val="212529"/>
                </a:solidFill>
                <a:latin typeface="Calibri"/>
                <a:ea typeface="Calibri"/>
                <a:cs typeface="Calibri"/>
              </a:rPr>
              <a:t>L'offerta</a:t>
            </a:r>
            <a:r>
              <a:rPr lang="en-US" sz="1200" i="1">
                <a:solidFill>
                  <a:srgbClr val="212529"/>
                </a:solidFill>
                <a:latin typeface="Calibri"/>
                <a:ea typeface="Calibri"/>
                <a:cs typeface="Calibri"/>
              </a:rPr>
              <a:t> è </a:t>
            </a:r>
            <a:r>
              <a:rPr lang="en-US" sz="1200" i="1" err="1">
                <a:solidFill>
                  <a:srgbClr val="212529"/>
                </a:solidFill>
                <a:latin typeface="Calibri"/>
                <a:ea typeface="Calibri"/>
                <a:cs typeface="Calibri"/>
              </a:rPr>
              <a:t>rivolta</a:t>
            </a:r>
            <a:r>
              <a:rPr lang="en-US" sz="1200" i="1">
                <a:solidFill>
                  <a:srgbClr val="212529"/>
                </a:solidFill>
                <a:latin typeface="Calibri"/>
                <a:ea typeface="Calibri"/>
                <a:cs typeface="Calibri"/>
              </a:rPr>
              <a:t> a tutte le </a:t>
            </a:r>
            <a:r>
              <a:rPr lang="en-US" sz="1200" i="1" err="1">
                <a:solidFill>
                  <a:srgbClr val="212529"/>
                </a:solidFill>
                <a:latin typeface="Calibri"/>
                <a:ea typeface="Calibri"/>
                <a:cs typeface="Calibri"/>
              </a:rPr>
              <a:t>persone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nel</a:t>
            </a:r>
            <a:r>
              <a:rPr lang="en-US" sz="1200" i="1">
                <a:solidFill>
                  <a:srgbClr val="212529"/>
                </a:solidFill>
                <a:latin typeface="Calibri"/>
                <a:ea typeface="Calibri"/>
                <a:cs typeface="Calibri"/>
              </a:rPr>
              <a:t> rispetto delle pari </a:t>
            </a:r>
            <a:r>
              <a:rPr lang="en-US" sz="1200" i="1" err="1">
                <a:solidFill>
                  <a:srgbClr val="212529"/>
                </a:solidFill>
                <a:latin typeface="Calibri"/>
                <a:ea typeface="Calibri"/>
                <a:cs typeface="Calibri"/>
              </a:rPr>
              <a:t>opportunità</a:t>
            </a:r>
            <a:r>
              <a:rPr lang="en-US" sz="1200" i="1">
                <a:solidFill>
                  <a:srgbClr val="212529"/>
                </a:solidFill>
                <a:latin typeface="Calibri"/>
                <a:ea typeface="Calibri"/>
                <a:cs typeface="Calibri"/>
              </a:rPr>
              <a:t> di </a:t>
            </a:r>
            <a:r>
              <a:rPr lang="en-US" sz="1200" i="1" err="1">
                <a:solidFill>
                  <a:srgbClr val="212529"/>
                </a:solidFill>
                <a:latin typeface="Calibri"/>
                <a:ea typeface="Calibri"/>
                <a:cs typeface="Calibri"/>
              </a:rPr>
              <a:t>genere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diversità</a:t>
            </a:r>
            <a:r>
              <a:rPr lang="en-US" sz="1200" i="1">
                <a:solidFill>
                  <a:srgbClr val="212529"/>
                </a:solidFill>
                <a:latin typeface="Calibri"/>
                <a:ea typeface="Calibri"/>
                <a:cs typeface="Calibri"/>
              </a:rPr>
              <a:t> e </a:t>
            </a:r>
            <a:r>
              <a:rPr lang="en-US" sz="1200" i="1" err="1">
                <a:solidFill>
                  <a:srgbClr val="212529"/>
                </a:solidFill>
                <a:latin typeface="Calibri"/>
                <a:ea typeface="Calibri"/>
                <a:cs typeface="Calibri"/>
              </a:rPr>
              <a:t>inclusione</a:t>
            </a:r>
            <a:r>
              <a:rPr lang="en-US" sz="1200" i="1">
                <a:solidFill>
                  <a:srgbClr val="212529"/>
                </a:solidFill>
                <a:latin typeface="Calibri"/>
                <a:ea typeface="Calibri"/>
                <a:cs typeface="Calibri"/>
              </a:rPr>
              <a:t> (ai sensi </a:t>
            </a:r>
            <a:r>
              <a:rPr lang="en-US" sz="1200" i="1" err="1">
                <a:solidFill>
                  <a:srgbClr val="212529"/>
                </a:solidFill>
                <a:latin typeface="Calibri"/>
                <a:ea typeface="Calibri"/>
                <a:cs typeface="Calibri"/>
              </a:rPr>
              <a:t>Dlgs</a:t>
            </a:r>
            <a:r>
              <a:rPr lang="en-US" sz="1200" i="1">
                <a:solidFill>
                  <a:srgbClr val="212529"/>
                </a:solidFill>
                <a:latin typeface="Calibri"/>
                <a:ea typeface="Calibri"/>
                <a:cs typeface="Calibri"/>
              </a:rPr>
              <a:t> 198/2006, 215/2003 e 216/2003)</a:t>
            </a:r>
            <a:endParaRPr lang="it-IT" sz="120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83678265-43F5-1691-17BF-EEC026294F20}"/>
              </a:ext>
            </a:extLst>
          </p:cNvPr>
          <p:cNvSpPr/>
          <p:nvPr/>
        </p:nvSpPr>
        <p:spPr>
          <a:xfrm rot="5400000">
            <a:off x="4571575" y="1450988"/>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64D14D54-77FC-63EC-9158-23564C3460DD}"/>
              </a:ext>
            </a:extLst>
          </p:cNvPr>
          <p:cNvSpPr/>
          <p:nvPr/>
        </p:nvSpPr>
        <p:spPr>
          <a:xfrm>
            <a:off x="8610600" y="4598954"/>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EE317145-85F0-5F16-3DCF-DFE921422353}"/>
              </a:ext>
            </a:extLst>
          </p:cNvPr>
          <p:cNvSpPr/>
          <p:nvPr/>
        </p:nvSpPr>
        <p:spPr>
          <a:xfrm>
            <a:off x="9486522" y="486821"/>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53A2FE99-290C-1280-9FC7-3DFDD9A934F8}"/>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079C6697-20DA-7D5F-C27D-1B16E2088B7A}"/>
              </a:ext>
            </a:extLst>
          </p:cNvPr>
          <p:cNvSpPr/>
          <p:nvPr/>
        </p:nvSpPr>
        <p:spPr>
          <a:xfrm flipH="1">
            <a:off x="794160" y="2136949"/>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ACE34AAA-D265-3CAE-AC96-1412A226F2B6}"/>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64EDF544-BFCE-A0D2-15F3-5FD2B9F4F254}"/>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33FC626C-050F-2F9C-19B9-427E5E3892F4}"/>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3D5FE861-F1EC-3DE6-7558-7E5587019E65}"/>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073CF9C2-038D-AAFE-0A70-1870D156CA68}"/>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4394ACEE-3229-83FA-23A0-FD3CDE56AAC9}"/>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7AF77ACA-7400-E3C6-4446-5F85B7230675}"/>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7C201885-5D72-EC63-1D52-4830E33122E7}"/>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72768885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72">
          <a:extLst>
            <a:ext uri="{FF2B5EF4-FFF2-40B4-BE49-F238E27FC236}">
              <a16:creationId xmlns:a16="http://schemas.microsoft.com/office/drawing/2014/main" id="{315326AD-9BDB-15CB-4E6D-89C740CFEFC5}"/>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2C449ED9-0B61-0FA3-CAD7-89C4A6D57956}"/>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DDC0469C-578C-A797-357A-76A260466363}"/>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46A763E1-4823-16C6-65CB-D58DBFDC1801}"/>
              </a:ext>
            </a:extLst>
          </p:cNvPr>
          <p:cNvSpPr txBox="1"/>
          <p:nvPr/>
        </p:nvSpPr>
        <p:spPr>
          <a:xfrm>
            <a:off x="1132269" y="231952"/>
            <a:ext cx="7841962" cy="51322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r>
              <a:rPr lang="it-IT" sz="4000" b="1" dirty="0">
                <a:solidFill>
                  <a:srgbClr val="C00000"/>
                </a:solidFill>
                <a:latin typeface="Calibri"/>
                <a:cs typeface="Calibri"/>
              </a:rPr>
              <a:t>Progettista </a:t>
            </a:r>
            <a:r>
              <a:rPr lang="it-IT" sz="4000" b="1">
                <a:solidFill>
                  <a:srgbClr val="C00000"/>
                </a:solidFill>
                <a:latin typeface="Calibri"/>
                <a:cs typeface="Calibri"/>
              </a:rPr>
              <a:t>CAD/CAM</a:t>
            </a:r>
            <a:r>
              <a:rPr lang="it-IT" sz="4000" b="1" dirty="0">
                <a:solidFill>
                  <a:srgbClr val="C00000"/>
                </a:solidFill>
                <a:ea typeface="Calibri"/>
                <a:cs typeface="Calibri"/>
              </a:rPr>
              <a:t> </a:t>
            </a:r>
            <a:r>
              <a:rPr lang="it-IT" sz="2000" b="1">
                <a:solidFill>
                  <a:srgbClr val="C00000"/>
                </a:solidFill>
                <a:latin typeface="Calibri"/>
                <a:ea typeface="Calibri"/>
                <a:cs typeface="Calibri"/>
              </a:rPr>
              <a:t>(ID-106122)</a:t>
            </a:r>
            <a:r>
              <a:rPr lang="it-IT" sz="2000" dirty="0">
                <a:latin typeface="Calibri"/>
                <a:ea typeface="Calibri"/>
                <a:cs typeface="Calibri"/>
              </a:rPr>
              <a:t> </a:t>
            </a:r>
            <a:endParaRPr lang="it-IT">
              <a:ea typeface="Calibri"/>
            </a:endParaRPr>
          </a:p>
          <a:p>
            <a:pPr marL="898525"/>
            <a:endParaRPr lang="it-IT"/>
          </a:p>
          <a:p>
            <a:pPr marL="898525"/>
            <a:endParaRPr lang="it-IT" sz="2000">
              <a:latin typeface="Calibri"/>
              <a:ea typeface="Calibri"/>
              <a:cs typeface="Calibri"/>
            </a:endParaRPr>
          </a:p>
          <a:p>
            <a:pPr marL="898525"/>
            <a:r>
              <a:rPr lang="it-IT" sz="2000" dirty="0">
                <a:latin typeface="Calibri"/>
                <a:ea typeface="Calibri"/>
                <a:cs typeface="Calibri"/>
              </a:rPr>
              <a:t>TIPOLOGIA DI CONTRATTO:</a:t>
            </a:r>
            <a:r>
              <a:rPr lang="it-IT" sz="2000" b="1" dirty="0">
                <a:latin typeface="Calibri"/>
                <a:ea typeface="Calibri"/>
                <a:cs typeface="Calibri"/>
              </a:rPr>
              <a:t>DETERMINATO SCOPO ASSUNZIONE</a:t>
            </a:r>
            <a:endParaRPr lang="it-IT" sz="2000" b="1" dirty="0">
              <a:latin typeface="+mn-lt"/>
              <a:ea typeface="Roboto"/>
            </a:endParaRPr>
          </a:p>
          <a:p>
            <a:pPr marL="898525"/>
            <a:r>
              <a:rPr lang="it-IT" sz="2000" dirty="0">
                <a:latin typeface="+mn-lt"/>
                <a:ea typeface="Calibri"/>
                <a:cs typeface="Calibri"/>
              </a:rPr>
              <a:t> </a:t>
            </a:r>
            <a:r>
              <a:rPr lang="it-IT" sz="2000" dirty="0">
                <a:latin typeface="+mn-lt"/>
                <a:ea typeface="Calibri"/>
              </a:rPr>
              <a:t>      </a:t>
            </a:r>
            <a:endParaRPr lang="it-IT" sz="2000" b="1" dirty="0">
              <a:latin typeface="+mn-lt"/>
              <a:ea typeface="Roboto"/>
            </a:endParaRPr>
          </a:p>
          <a:p>
            <a:pPr marL="898525"/>
            <a:r>
              <a:rPr lang="it-IT" sz="2000">
                <a:latin typeface="+mn-lt"/>
                <a:ea typeface="Calibri"/>
              </a:rPr>
              <a:t>SEDE</a:t>
            </a:r>
            <a:r>
              <a:rPr lang="it-IT" sz="2000" dirty="0">
                <a:latin typeface="+mn-lt"/>
              </a:rPr>
              <a:t> DI LAVORO: </a:t>
            </a:r>
            <a:r>
              <a:rPr lang="it-IT" sz="2000" b="1" dirty="0">
                <a:latin typeface="+mn-lt"/>
              </a:rPr>
              <a:t>ZIBIDO SAN GIACOMO</a:t>
            </a:r>
            <a:endParaRPr lang="it-IT" sz="2000" b="1">
              <a:latin typeface="Calibri"/>
              <a:ea typeface="Roboto"/>
            </a:endParaRPr>
          </a:p>
          <a:p>
            <a:endParaRPr lang="it-IT" sz="1200">
              <a:solidFill>
                <a:srgbClr val="202020"/>
              </a:solidFill>
              <a:latin typeface="Calibri"/>
              <a:ea typeface="Calibri"/>
              <a:cs typeface="Calibri"/>
            </a:endParaRPr>
          </a:p>
          <a:p>
            <a:endParaRPr lang="it-IT" sz="1200" dirty="0">
              <a:solidFill>
                <a:srgbClr val="202020"/>
              </a:solidFill>
              <a:highlight>
                <a:srgbClr val="FFFFFF"/>
              </a:highlight>
              <a:latin typeface="Calibri"/>
              <a:ea typeface="Calibri"/>
              <a:cs typeface="Calibri"/>
            </a:endParaRPr>
          </a:p>
          <a:p>
            <a:r>
              <a:rPr lang="it-IT" sz="1200" dirty="0">
                <a:solidFill>
                  <a:srgbClr val="202020"/>
                </a:solidFill>
                <a:highlight>
                  <a:srgbClr val="FFFFFF"/>
                </a:highlight>
                <a:latin typeface="Times New Roman"/>
                <a:ea typeface="Calibri"/>
                <a:cs typeface="Times New Roman"/>
              </a:rPr>
              <a:t>La risorsa, per Fonderie Maestri </a:t>
            </a:r>
            <a:r>
              <a:rPr lang="it-IT" sz="1200" dirty="0" err="1">
                <a:solidFill>
                  <a:srgbClr val="202020"/>
                </a:solidFill>
                <a:highlight>
                  <a:srgbClr val="FFFFFF"/>
                </a:highlight>
                <a:latin typeface="Times New Roman"/>
                <a:ea typeface="Calibri"/>
                <a:cs typeface="Times New Roman"/>
              </a:rPr>
              <a:t>Srl</a:t>
            </a:r>
            <a:r>
              <a:rPr lang="it-IT" sz="1200" dirty="0">
                <a:solidFill>
                  <a:srgbClr val="202020"/>
                </a:solidFill>
                <a:highlight>
                  <a:srgbClr val="FFFFFF"/>
                </a:highlight>
                <a:latin typeface="Times New Roman"/>
                <a:ea typeface="Calibri"/>
                <a:cs typeface="Times New Roman"/>
              </a:rPr>
              <a:t>, si dovrà occupare di: Modellazione 3D (CAD): Creazione e modifica di modelli e disegni tecnici per la produzione; Programmazione CAM: Generazione dei percorsi utensile e strategie di taglio (fresatura/tornitura); Simulazione e Test: Verifica virtuale dei cicli per prevenire collisioni e ottimizzare i tempi;</a:t>
            </a:r>
            <a:br>
              <a:rPr lang="it-IT" sz="1200" dirty="0">
                <a:solidFill>
                  <a:srgbClr val="202020"/>
                </a:solidFill>
                <a:highlight>
                  <a:srgbClr val="FFFFFF"/>
                </a:highlight>
                <a:latin typeface="Times New Roman"/>
                <a:ea typeface="Calibri"/>
                <a:cs typeface="Times New Roman"/>
              </a:rPr>
            </a:br>
            <a:r>
              <a:rPr lang="it-IT" sz="1200">
                <a:solidFill>
                  <a:srgbClr val="202020"/>
                </a:solidFill>
                <a:highlight>
                  <a:srgbClr val="FFFFFF"/>
                </a:highlight>
                <a:latin typeface="Times New Roman"/>
                <a:ea typeface="Calibri"/>
                <a:cs typeface="Times New Roman"/>
              </a:rPr>
              <a:t>Setup e Utensileria Definizione dei parametri di taglio, scelta degli utensili e dei sistemi di fissaggio; Post-Processing: </a:t>
            </a:r>
            <a:r>
              <a:rPr lang="it-IT" sz="1200" dirty="0">
                <a:solidFill>
                  <a:srgbClr val="202020"/>
                </a:solidFill>
                <a:highlight>
                  <a:srgbClr val="FFFFFF"/>
                </a:highlight>
                <a:latin typeface="Times New Roman"/>
                <a:ea typeface="Calibri"/>
                <a:cs typeface="Times New Roman"/>
              </a:rPr>
              <a:t>Esportazione e ottimizzazione del codice per controlli numerici (</a:t>
            </a:r>
            <a:r>
              <a:rPr lang="it-IT" sz="1200" dirty="0" err="1">
                <a:solidFill>
                  <a:srgbClr val="202020"/>
                </a:solidFill>
                <a:highlight>
                  <a:srgbClr val="FFFFFF"/>
                </a:highlight>
                <a:latin typeface="Times New Roman"/>
                <a:ea typeface="Calibri"/>
                <a:cs typeface="Times New Roman"/>
              </a:rPr>
              <a:t>Fanuc</a:t>
            </a:r>
            <a:r>
              <a:rPr lang="it-IT" sz="1200" dirty="0">
                <a:solidFill>
                  <a:srgbClr val="202020"/>
                </a:solidFill>
                <a:highlight>
                  <a:srgbClr val="FFFFFF"/>
                </a:highlight>
                <a:latin typeface="Times New Roman"/>
                <a:ea typeface="Calibri"/>
                <a:cs typeface="Times New Roman"/>
              </a:rPr>
              <a:t>, </a:t>
            </a:r>
            <a:r>
              <a:rPr lang="it-IT" sz="1200" dirty="0" err="1">
                <a:solidFill>
                  <a:srgbClr val="202020"/>
                </a:solidFill>
                <a:highlight>
                  <a:srgbClr val="FFFFFF"/>
                </a:highlight>
                <a:latin typeface="Times New Roman"/>
                <a:ea typeface="Calibri"/>
                <a:cs typeface="Times New Roman"/>
              </a:rPr>
              <a:t>Heidenhain</a:t>
            </a:r>
            <a:r>
              <a:rPr lang="it-IT" sz="1200" dirty="0">
                <a:solidFill>
                  <a:srgbClr val="202020"/>
                </a:solidFill>
                <a:highlight>
                  <a:srgbClr val="FFFFFF"/>
                </a:highlight>
                <a:latin typeface="Times New Roman"/>
                <a:ea typeface="Calibri"/>
                <a:cs typeface="Times New Roman"/>
              </a:rPr>
              <a:t>, Siemens).</a:t>
            </a:r>
            <a:r>
              <a:rPr lang="it-IT" sz="900" dirty="0">
                <a:solidFill>
                  <a:srgbClr val="202020"/>
                </a:solidFill>
                <a:highlight>
                  <a:srgbClr val="FFFFFF"/>
                </a:highlight>
                <a:latin typeface="Calibri"/>
                <a:ea typeface="Calibri"/>
                <a:cs typeface="Calibri"/>
              </a:rPr>
              <a:t>                                                              </a:t>
            </a:r>
            <a:endParaRPr lang="it-IT" dirty="0"/>
          </a:p>
          <a:p>
            <a:r>
              <a:rPr lang="it-IT" sz="1200" b="1" dirty="0">
                <a:solidFill>
                  <a:srgbClr val="C00000"/>
                </a:solidFill>
                <a:highlight>
                  <a:srgbClr val="FFFFFF"/>
                </a:highlight>
                <a:latin typeface="Calibri"/>
                <a:ea typeface="Calibri"/>
                <a:cs typeface="Calibri"/>
              </a:rPr>
              <a:t>PROFILO IDEALE:</a:t>
            </a:r>
            <a:r>
              <a:rPr lang="it-IT" sz="1200" dirty="0">
                <a:solidFill>
                  <a:srgbClr val="202020"/>
                </a:solidFill>
                <a:highlight>
                  <a:srgbClr val="FFFFFF"/>
                </a:highlight>
                <a:latin typeface="Calibri"/>
                <a:ea typeface="Calibri"/>
                <a:cs typeface="Calibri"/>
              </a:rPr>
              <a:t> </a:t>
            </a:r>
            <a:r>
              <a:rPr lang="it-IT" sz="1200" dirty="0">
                <a:solidFill>
                  <a:srgbClr val="202020"/>
                </a:solidFill>
                <a:highlight>
                  <a:srgbClr val="FFFFFF"/>
                </a:highlight>
                <a:latin typeface="Times New Roman"/>
                <a:ea typeface="Calibri"/>
                <a:cs typeface="Times New Roman"/>
              </a:rPr>
              <a:t>Conoscenza di progettazione meccanica 3D con SW di modellizzazione (Inventor e/o </a:t>
            </a:r>
            <a:r>
              <a:rPr lang="it-IT" sz="1200" dirty="0" err="1">
                <a:solidFill>
                  <a:srgbClr val="202020"/>
                </a:solidFill>
                <a:highlight>
                  <a:srgbClr val="FFFFFF"/>
                </a:highlight>
                <a:latin typeface="Times New Roman"/>
                <a:ea typeface="Calibri"/>
                <a:cs typeface="Times New Roman"/>
              </a:rPr>
              <a:t>Solidworks</a:t>
            </a:r>
            <a:r>
              <a:rPr lang="it-IT" sz="1200" dirty="0">
                <a:solidFill>
                  <a:srgbClr val="202020"/>
                </a:solidFill>
                <a:highlight>
                  <a:srgbClr val="FFFFFF"/>
                </a:highlight>
                <a:latin typeface="Times New Roman"/>
                <a:ea typeface="Calibri"/>
                <a:cs typeface="Times New Roman"/>
              </a:rPr>
              <a:t> e/o Catia); Conoscenza base di modellizzazione idraulica e pneumatica, componentistica ed assemblati in circuiti anche semplici.</a:t>
            </a:r>
          </a:p>
          <a:p>
            <a:r>
              <a:rPr lang="it-IT" sz="1200" b="1" dirty="0">
                <a:solidFill>
                  <a:srgbClr val="C00000"/>
                </a:solidFill>
                <a:highlight>
                  <a:srgbClr val="FFFFFF"/>
                </a:highlight>
                <a:latin typeface="Calibri"/>
                <a:ea typeface="Calibri"/>
                <a:cs typeface="Calibri"/>
              </a:rPr>
              <a:t>ORARIO DI LAVORO E CCNL</a:t>
            </a:r>
            <a:r>
              <a:rPr lang="it-IT" sz="1200" dirty="0">
                <a:solidFill>
                  <a:srgbClr val="C00000"/>
                </a:solidFill>
                <a:highlight>
                  <a:srgbClr val="FFFFFF"/>
                </a:highlight>
                <a:latin typeface="Calibri"/>
                <a:ea typeface="Calibri"/>
                <a:cs typeface="Calibri"/>
              </a:rPr>
              <a:t>: </a:t>
            </a:r>
            <a:r>
              <a:rPr lang="it-IT" sz="1200" b="1" dirty="0">
                <a:solidFill>
                  <a:srgbClr val="202020"/>
                </a:solidFill>
                <a:highlight>
                  <a:srgbClr val="FFFFFF"/>
                </a:highlight>
                <a:latin typeface="Calibri"/>
                <a:ea typeface="Calibri"/>
                <a:cs typeface="Calibri"/>
              </a:rPr>
              <a:t>Full </a:t>
            </a:r>
            <a:r>
              <a:rPr lang="it-IT" sz="1200" b="1" i="0" dirty="0">
                <a:solidFill>
                  <a:srgbClr val="202020"/>
                </a:solidFill>
                <a:effectLst/>
                <a:highlight>
                  <a:srgbClr val="FFFFFF"/>
                </a:highlight>
                <a:latin typeface="Calibri"/>
                <a:ea typeface="Calibri"/>
                <a:cs typeface="Calibri"/>
              </a:rPr>
              <a:t>time</a:t>
            </a:r>
            <a:r>
              <a:rPr lang="it-IT" sz="1200" b="1" dirty="0">
                <a:solidFill>
                  <a:srgbClr val="202020"/>
                </a:solidFill>
                <a:highlight>
                  <a:srgbClr val="FFFFFF"/>
                </a:highlight>
                <a:latin typeface="Calibri"/>
                <a:ea typeface="Calibri"/>
                <a:cs typeface="Calibri"/>
              </a:rPr>
              <a:t> 40 ore settimanali </a:t>
            </a:r>
            <a:r>
              <a:rPr lang="it-IT" sz="1200" b="1" dirty="0" err="1">
                <a:solidFill>
                  <a:srgbClr val="202020"/>
                </a:solidFill>
                <a:highlight>
                  <a:srgbClr val="FFFFFF"/>
                </a:highlight>
                <a:latin typeface="Calibri"/>
                <a:ea typeface="Calibri"/>
                <a:cs typeface="Calibri"/>
              </a:rPr>
              <a:t>lun</a:t>
            </a:r>
            <a:r>
              <a:rPr lang="it-IT" sz="1200" b="1" dirty="0">
                <a:solidFill>
                  <a:srgbClr val="202020"/>
                </a:solidFill>
                <a:highlight>
                  <a:srgbClr val="FFFFFF"/>
                </a:highlight>
                <a:latin typeface="Calibri"/>
                <a:ea typeface="Calibri"/>
                <a:cs typeface="Calibri"/>
              </a:rPr>
              <a:t>/</a:t>
            </a:r>
            <a:r>
              <a:rPr lang="it-IT" sz="1200" b="1" dirty="0" err="1">
                <a:solidFill>
                  <a:srgbClr val="202020"/>
                </a:solidFill>
                <a:highlight>
                  <a:srgbClr val="FFFFFF"/>
                </a:highlight>
                <a:latin typeface="Calibri"/>
                <a:ea typeface="Calibri"/>
                <a:cs typeface="Calibri"/>
              </a:rPr>
              <a:t>ven</a:t>
            </a:r>
            <a:r>
              <a:rPr lang="it-IT" sz="1200" b="1" dirty="0">
                <a:solidFill>
                  <a:srgbClr val="202020"/>
                </a:solidFill>
                <a:highlight>
                  <a:srgbClr val="FFFFFF"/>
                </a:highlight>
                <a:latin typeface="Calibri"/>
                <a:ea typeface="Calibri"/>
                <a:cs typeface="Calibri"/>
              </a:rPr>
              <a:t> 08:30 - 17:30 – Metalmeccanico Confapi</a:t>
            </a:r>
            <a:endParaRPr lang="it-IT" dirty="0"/>
          </a:p>
          <a:p>
            <a:r>
              <a:rPr lang="it-IT" sz="1200" b="1" dirty="0">
                <a:solidFill>
                  <a:srgbClr val="C00000"/>
                </a:solidFill>
                <a:highlight>
                  <a:srgbClr val="FFFFFF"/>
                </a:highlight>
                <a:latin typeface="Calibri"/>
                <a:ea typeface="Calibri"/>
                <a:cs typeface="Calibri"/>
              </a:rPr>
              <a:t>RETRIBUZIONE: </a:t>
            </a:r>
            <a:r>
              <a:rPr lang="it-IT" sz="1200" b="1" dirty="0">
                <a:solidFill>
                  <a:srgbClr val="202020"/>
                </a:solidFill>
                <a:highlight>
                  <a:srgbClr val="FFFFFF"/>
                </a:highlight>
                <a:latin typeface="Calibri"/>
                <a:ea typeface="Calibri"/>
                <a:cs typeface="Calibri"/>
              </a:rPr>
              <a:t> </a:t>
            </a:r>
            <a:r>
              <a:rPr lang="it-IT" sz="1200" dirty="0">
                <a:latin typeface="Calibri"/>
                <a:ea typeface="Calibri"/>
                <a:cs typeface="Calibri"/>
              </a:rPr>
              <a:t>€ 28.000/30. 000 + buoni pasto € 5 </a:t>
            </a:r>
          </a:p>
          <a:p>
            <a:endParaRPr lang="en-US" sz="1200" i="1" dirty="0">
              <a:solidFill>
                <a:srgbClr val="212529"/>
              </a:solidFill>
              <a:latin typeface="Calibri"/>
              <a:ea typeface="Calibri"/>
              <a:cs typeface="Calibri"/>
            </a:endParaRPr>
          </a:p>
          <a:p>
            <a:r>
              <a:rPr lang="en-US" sz="1200" i="1" dirty="0" err="1">
                <a:solidFill>
                  <a:srgbClr val="212529"/>
                </a:solidFill>
                <a:latin typeface="Calibri"/>
                <a:ea typeface="Calibri"/>
                <a:cs typeface="Calibri"/>
              </a:rPr>
              <a:t>L'offerta</a:t>
            </a:r>
            <a:r>
              <a:rPr lang="en-US" sz="1200" i="1" dirty="0">
                <a:solidFill>
                  <a:srgbClr val="212529"/>
                </a:solidFill>
                <a:latin typeface="Calibri"/>
                <a:ea typeface="Calibri"/>
                <a:cs typeface="Calibri"/>
              </a:rPr>
              <a:t> è </a:t>
            </a:r>
            <a:r>
              <a:rPr lang="en-US" sz="1200" i="1" dirty="0" err="1">
                <a:solidFill>
                  <a:srgbClr val="212529"/>
                </a:solidFill>
                <a:latin typeface="Calibri"/>
                <a:ea typeface="Calibri"/>
                <a:cs typeface="Calibri"/>
              </a:rPr>
              <a:t>rivolta</a:t>
            </a:r>
            <a:r>
              <a:rPr lang="en-US" sz="1200" i="1" dirty="0">
                <a:solidFill>
                  <a:srgbClr val="212529"/>
                </a:solidFill>
                <a:latin typeface="Calibri"/>
                <a:ea typeface="Calibri"/>
                <a:cs typeface="Calibri"/>
              </a:rPr>
              <a:t> a tutte le </a:t>
            </a:r>
            <a:r>
              <a:rPr lang="en-US" sz="1200" i="1" dirty="0" err="1">
                <a:solidFill>
                  <a:srgbClr val="212529"/>
                </a:solidFill>
                <a:latin typeface="Calibri"/>
                <a:ea typeface="Calibri"/>
                <a:cs typeface="Calibri"/>
              </a:rPr>
              <a:t>persone</a:t>
            </a:r>
            <a:r>
              <a:rPr lang="en-US" sz="1200" i="1" dirty="0">
                <a:solidFill>
                  <a:srgbClr val="212529"/>
                </a:solidFill>
                <a:latin typeface="Calibri"/>
                <a:ea typeface="Calibri"/>
                <a:cs typeface="Calibri"/>
              </a:rPr>
              <a:t> </a:t>
            </a:r>
            <a:r>
              <a:rPr lang="en-US" sz="1200" i="1" dirty="0" err="1">
                <a:solidFill>
                  <a:srgbClr val="212529"/>
                </a:solidFill>
                <a:latin typeface="Calibri"/>
                <a:ea typeface="Calibri"/>
                <a:cs typeface="Calibri"/>
              </a:rPr>
              <a:t>nel</a:t>
            </a:r>
            <a:r>
              <a:rPr lang="en-US" sz="1200" i="1" dirty="0">
                <a:solidFill>
                  <a:srgbClr val="212529"/>
                </a:solidFill>
                <a:latin typeface="Calibri"/>
                <a:ea typeface="Calibri"/>
                <a:cs typeface="Calibri"/>
              </a:rPr>
              <a:t> rispetto delle pari </a:t>
            </a:r>
            <a:r>
              <a:rPr lang="en-US" sz="1200" i="1" dirty="0" err="1">
                <a:solidFill>
                  <a:srgbClr val="212529"/>
                </a:solidFill>
                <a:latin typeface="Calibri"/>
                <a:ea typeface="Calibri"/>
                <a:cs typeface="Calibri"/>
              </a:rPr>
              <a:t>opportunità</a:t>
            </a:r>
            <a:r>
              <a:rPr lang="en-US" sz="1200" i="1" dirty="0">
                <a:solidFill>
                  <a:srgbClr val="212529"/>
                </a:solidFill>
                <a:latin typeface="Calibri"/>
                <a:ea typeface="Calibri"/>
                <a:cs typeface="Calibri"/>
              </a:rPr>
              <a:t> di </a:t>
            </a:r>
            <a:r>
              <a:rPr lang="en-US" sz="1200" i="1" dirty="0" err="1">
                <a:solidFill>
                  <a:srgbClr val="212529"/>
                </a:solidFill>
                <a:latin typeface="Calibri"/>
                <a:ea typeface="Calibri"/>
                <a:cs typeface="Calibri"/>
              </a:rPr>
              <a:t>genere</a:t>
            </a:r>
            <a:r>
              <a:rPr lang="en-US" sz="1200" i="1" dirty="0">
                <a:solidFill>
                  <a:srgbClr val="212529"/>
                </a:solidFill>
                <a:latin typeface="Calibri"/>
                <a:ea typeface="Calibri"/>
                <a:cs typeface="Calibri"/>
              </a:rPr>
              <a:t>, </a:t>
            </a:r>
            <a:r>
              <a:rPr lang="en-US" sz="1200" i="1" dirty="0" err="1">
                <a:solidFill>
                  <a:srgbClr val="212529"/>
                </a:solidFill>
                <a:latin typeface="Calibri"/>
                <a:ea typeface="Calibri"/>
                <a:cs typeface="Calibri"/>
              </a:rPr>
              <a:t>diversità</a:t>
            </a:r>
            <a:r>
              <a:rPr lang="en-US" sz="1200" i="1" dirty="0">
                <a:solidFill>
                  <a:srgbClr val="212529"/>
                </a:solidFill>
                <a:latin typeface="Calibri"/>
                <a:ea typeface="Calibri"/>
                <a:cs typeface="Calibri"/>
              </a:rPr>
              <a:t> e </a:t>
            </a:r>
            <a:r>
              <a:rPr lang="en-US" sz="1200" i="1" dirty="0" err="1">
                <a:solidFill>
                  <a:srgbClr val="212529"/>
                </a:solidFill>
                <a:latin typeface="Calibri"/>
                <a:ea typeface="Calibri"/>
                <a:cs typeface="Calibri"/>
              </a:rPr>
              <a:t>inclusione</a:t>
            </a:r>
            <a:r>
              <a:rPr lang="en-US" sz="1200" i="1" dirty="0">
                <a:solidFill>
                  <a:srgbClr val="212529"/>
                </a:solidFill>
                <a:latin typeface="Calibri"/>
                <a:ea typeface="Calibri"/>
                <a:cs typeface="Calibri"/>
              </a:rPr>
              <a:t> (ai sensi </a:t>
            </a:r>
            <a:r>
              <a:rPr lang="en-US" sz="1200" i="1" dirty="0" err="1">
                <a:solidFill>
                  <a:srgbClr val="212529"/>
                </a:solidFill>
                <a:latin typeface="Calibri"/>
                <a:ea typeface="Calibri"/>
                <a:cs typeface="Calibri"/>
              </a:rPr>
              <a:t>Dlgs</a:t>
            </a:r>
            <a:r>
              <a:rPr lang="en-US" sz="1200" i="1" dirty="0">
                <a:solidFill>
                  <a:srgbClr val="212529"/>
                </a:solidFill>
                <a:latin typeface="Calibri"/>
                <a:ea typeface="Calibri"/>
                <a:cs typeface="Calibri"/>
              </a:rPr>
              <a:t> 198/2006, 215/2003 e 216/2003)</a:t>
            </a:r>
            <a:endParaRPr lang="it-IT" sz="1200" dirty="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dirty="0"/>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239CFDFB-34D2-E3A0-4A0F-CCBB42170712}"/>
              </a:ext>
            </a:extLst>
          </p:cNvPr>
          <p:cNvSpPr/>
          <p:nvPr/>
        </p:nvSpPr>
        <p:spPr>
          <a:xfrm rot="5400000">
            <a:off x="4679697" y="1227021"/>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9FFB4644-2592-499E-9899-2C53BC92DF7D}"/>
              </a:ext>
            </a:extLst>
          </p:cNvPr>
          <p:cNvSpPr/>
          <p:nvPr/>
        </p:nvSpPr>
        <p:spPr>
          <a:xfrm>
            <a:off x="8602877" y="4405880"/>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C80ECD05-EE3C-4575-25DA-C58B521F364C}"/>
              </a:ext>
            </a:extLst>
          </p:cNvPr>
          <p:cNvSpPr/>
          <p:nvPr/>
        </p:nvSpPr>
        <p:spPr>
          <a:xfrm>
            <a:off x="9486522" y="486821"/>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0D33005C-DC0F-946E-F92B-0830FAB1E537}"/>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5896D2A3-639B-C8E1-E1BB-0B2B5063B678}"/>
              </a:ext>
            </a:extLst>
          </p:cNvPr>
          <p:cNvSpPr/>
          <p:nvPr/>
        </p:nvSpPr>
        <p:spPr>
          <a:xfrm flipH="1">
            <a:off x="801883" y="1982490"/>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96C96913-0FA9-ED02-1A86-716AC34B949C}"/>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5C1E0F87-CAF4-1756-F360-ACD74A1457E3}"/>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32F35222-3F2A-36E4-AB12-A880B468D553}"/>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C6992B25-6BDB-0A96-218E-1A1B0FE647EE}"/>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26501593-12DD-700F-2191-3B39F00D8E8E}"/>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55302385-CF37-F125-126B-4748940F0501}"/>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888656D1-67C3-4552-9EB4-8F3820AB1771}"/>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6034C017-1F51-823C-3A5F-C32CCBE72C53}"/>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10150011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72">
          <a:extLst>
            <a:ext uri="{FF2B5EF4-FFF2-40B4-BE49-F238E27FC236}">
              <a16:creationId xmlns:a16="http://schemas.microsoft.com/office/drawing/2014/main" id="{6EA4E0EE-3094-C8FB-C5B0-321E190C2309}"/>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6335EF56-D9D2-F1A1-EEA0-519537999B7B}"/>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64A23277-AC27-A56C-2BF8-01EB09C41130}"/>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26DCAA7F-FF79-BFB4-8100-C248F22208E6}"/>
              </a:ext>
            </a:extLst>
          </p:cNvPr>
          <p:cNvSpPr txBox="1"/>
          <p:nvPr/>
        </p:nvSpPr>
        <p:spPr>
          <a:xfrm>
            <a:off x="1080314" y="84747"/>
            <a:ext cx="7841962" cy="51322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r>
              <a:rPr lang="it-IT" sz="4000" b="1" dirty="0">
                <a:solidFill>
                  <a:srgbClr val="C00000"/>
                </a:solidFill>
                <a:latin typeface="Calibri"/>
                <a:ea typeface="Roboto"/>
                <a:cs typeface="Calibri"/>
              </a:rPr>
              <a:t>Addetto controllo </a:t>
            </a:r>
            <a:r>
              <a:rPr lang="it-IT" sz="4000" b="1">
                <a:solidFill>
                  <a:srgbClr val="C00000"/>
                </a:solidFill>
                <a:latin typeface="Calibri"/>
                <a:ea typeface="Roboto"/>
                <a:cs typeface="Calibri"/>
              </a:rPr>
              <a:t>qualità</a:t>
            </a:r>
            <a:r>
              <a:rPr lang="it-IT" sz="4000" b="1" dirty="0">
                <a:solidFill>
                  <a:srgbClr val="C00000"/>
                </a:solidFill>
                <a:latin typeface="Roboto"/>
                <a:ea typeface="Roboto"/>
                <a:cs typeface="Calibri"/>
              </a:rPr>
              <a:t> </a:t>
            </a:r>
            <a:r>
              <a:rPr lang="it-IT" sz="2000" b="1" dirty="0">
                <a:solidFill>
                  <a:srgbClr val="C00000"/>
                </a:solidFill>
                <a:latin typeface="Calibri"/>
                <a:ea typeface="Calibri"/>
                <a:cs typeface="Calibri"/>
              </a:rPr>
              <a:t>(ID-106120)</a:t>
            </a:r>
            <a:r>
              <a:rPr lang="it-IT" sz="2000" dirty="0">
                <a:latin typeface="Calibri"/>
                <a:ea typeface="Calibri"/>
                <a:cs typeface="Calibri"/>
              </a:rPr>
              <a:t> </a:t>
            </a:r>
            <a:endParaRPr lang="it-IT">
              <a:ea typeface="Calibri"/>
            </a:endParaRPr>
          </a:p>
          <a:p>
            <a:pPr marL="898525"/>
            <a:endParaRPr lang="it-IT"/>
          </a:p>
          <a:p>
            <a:pPr marL="898525"/>
            <a:endParaRPr lang="it-IT" sz="2000">
              <a:latin typeface="Calibri"/>
              <a:ea typeface="Calibri"/>
              <a:cs typeface="Calibri"/>
            </a:endParaRPr>
          </a:p>
          <a:p>
            <a:pPr marL="898525"/>
            <a:r>
              <a:rPr lang="it-IT" sz="2000" dirty="0">
                <a:latin typeface="Calibri"/>
                <a:ea typeface="Calibri"/>
                <a:cs typeface="Calibri"/>
              </a:rPr>
              <a:t>TIPOLOGIA DI CONTRATTO:</a:t>
            </a:r>
            <a:r>
              <a:rPr lang="it-IT" sz="2000" b="1" dirty="0">
                <a:latin typeface="Calibri"/>
                <a:ea typeface="Calibri"/>
                <a:cs typeface="Calibri"/>
              </a:rPr>
              <a:t>DETERMINATO</a:t>
            </a:r>
            <a:r>
              <a:rPr lang="it-IT" sz="2000" b="1" dirty="0">
                <a:latin typeface="+mn-lt"/>
                <a:ea typeface="Calibri"/>
                <a:cs typeface="Calibri"/>
              </a:rPr>
              <a:t> SCOPO ASSUNZIONE</a:t>
            </a:r>
            <a:endParaRPr lang="it-IT" sz="2000" dirty="0">
              <a:latin typeface="Calibri"/>
              <a:ea typeface="Calibri"/>
              <a:cs typeface="Calibri"/>
            </a:endParaRPr>
          </a:p>
          <a:p>
            <a:pPr marL="898525"/>
            <a:r>
              <a:rPr lang="it-IT" sz="2000" dirty="0">
                <a:latin typeface="+mn-lt"/>
                <a:ea typeface="Calibri"/>
                <a:cs typeface="Calibri"/>
              </a:rPr>
              <a:t>  </a:t>
            </a:r>
            <a:endParaRPr lang="it-IT" sz="2000" dirty="0">
              <a:latin typeface="Calibri"/>
              <a:ea typeface="Calibri"/>
              <a:cs typeface="Calibri"/>
            </a:endParaRPr>
          </a:p>
          <a:p>
            <a:pPr marL="898525"/>
            <a:r>
              <a:rPr lang="it-IT" sz="2000">
                <a:latin typeface="+mn-lt"/>
                <a:ea typeface="Calibri"/>
                <a:cs typeface="Calibri"/>
              </a:rPr>
              <a:t>SEDE DI LAVORO: </a:t>
            </a:r>
            <a:r>
              <a:rPr lang="it-IT" sz="2000" b="1">
                <a:latin typeface="+mn-lt"/>
                <a:ea typeface="Calibri"/>
                <a:cs typeface="Calibri"/>
              </a:rPr>
              <a:t>ZIBIDO SAN GIACOMO</a:t>
            </a:r>
            <a:endParaRPr lang="it-IT"/>
          </a:p>
          <a:p>
            <a:endParaRPr lang="it-IT" sz="1200">
              <a:solidFill>
                <a:srgbClr val="202020"/>
              </a:solidFill>
              <a:latin typeface="Calibri"/>
              <a:ea typeface="Calibri"/>
              <a:cs typeface="Calibri"/>
            </a:endParaRPr>
          </a:p>
          <a:p>
            <a:endParaRPr lang="it-IT" sz="1200" dirty="0">
              <a:solidFill>
                <a:srgbClr val="202020"/>
              </a:solidFill>
              <a:highlight>
                <a:srgbClr val="FFFFFF"/>
              </a:highlight>
              <a:latin typeface="Calibri"/>
              <a:ea typeface="Calibri"/>
              <a:cs typeface="Calibri"/>
            </a:endParaRPr>
          </a:p>
          <a:p>
            <a:r>
              <a:rPr lang="it-IT" sz="1200" dirty="0">
                <a:solidFill>
                  <a:srgbClr val="202020"/>
                </a:solidFill>
                <a:highlight>
                  <a:srgbClr val="FFFFFF"/>
                </a:highlight>
                <a:latin typeface="Times New Roman"/>
                <a:ea typeface="Calibri"/>
                <a:cs typeface="Times New Roman"/>
              </a:rPr>
              <a:t>La risorsa, per Fonderie Maestri </a:t>
            </a:r>
            <a:r>
              <a:rPr lang="it-IT" sz="1200" dirty="0" err="1">
                <a:solidFill>
                  <a:srgbClr val="202020"/>
                </a:solidFill>
                <a:highlight>
                  <a:srgbClr val="FFFFFF"/>
                </a:highlight>
                <a:latin typeface="Times New Roman"/>
                <a:ea typeface="Calibri"/>
                <a:cs typeface="Times New Roman"/>
              </a:rPr>
              <a:t>Srl</a:t>
            </a:r>
            <a:r>
              <a:rPr lang="it-IT" sz="1200" dirty="0">
                <a:solidFill>
                  <a:srgbClr val="202020"/>
                </a:solidFill>
                <a:highlight>
                  <a:srgbClr val="FFFFFF"/>
                </a:highlight>
                <a:latin typeface="Times New Roman"/>
                <a:ea typeface="Calibri"/>
                <a:cs typeface="Times New Roman"/>
              </a:rPr>
              <a:t>, si dovrà occupare di: </a:t>
            </a:r>
            <a:r>
              <a:rPr lang="it-IT" sz="1200" dirty="0">
                <a:solidFill>
                  <a:srgbClr val="202020"/>
                </a:solidFill>
                <a:highlight>
                  <a:srgbClr val="FFFFFF"/>
                </a:highlight>
                <a:latin typeface="Calibri"/>
                <a:ea typeface="Calibri"/>
                <a:cs typeface="Calibri"/>
              </a:rPr>
              <a:t>Collaudo Dimensionale: Esecuzione di misure di precisione su componenti meccanici con strumenti manuali e macchine CMM; Programmazione Software: Gestione e programmazione di cicli di misura (es. PC-DMIS, Calypso, </a:t>
            </a:r>
            <a:r>
              <a:rPr lang="it-IT" sz="1200" dirty="0" err="1">
                <a:solidFill>
                  <a:srgbClr val="202020"/>
                </a:solidFill>
                <a:highlight>
                  <a:srgbClr val="FFFFFF"/>
                </a:highlight>
                <a:latin typeface="Calibri"/>
                <a:ea typeface="Calibri"/>
                <a:cs typeface="Calibri"/>
              </a:rPr>
              <a:t>Mcosmos</a:t>
            </a:r>
            <a:r>
              <a:rPr lang="it-IT" sz="1200" dirty="0">
                <a:solidFill>
                  <a:srgbClr val="202020"/>
                </a:solidFill>
                <a:highlight>
                  <a:srgbClr val="FFFFFF"/>
                </a:highlight>
                <a:latin typeface="Calibri"/>
                <a:ea typeface="Calibri"/>
                <a:cs typeface="Calibri"/>
              </a:rPr>
              <a:t>); Lettura Disegno Tecnico: Interpretazione di specifiche complesse e analisi delle tolleranze geometriche (GD&amp;T); Gestione Strumentazione: Taratura periodica, verifica e manutenzione degli strumenti di misura della sala metrologica; Reporting e Non Conformità: Redazione di report di collaudo e gestione delle anomalie in collaborazione con la produzione.</a:t>
            </a:r>
            <a:r>
              <a:rPr lang="it-IT" sz="900" dirty="0">
                <a:solidFill>
                  <a:srgbClr val="202020"/>
                </a:solidFill>
                <a:highlight>
                  <a:srgbClr val="FFFFFF"/>
                </a:highlight>
                <a:latin typeface="Calibri"/>
                <a:ea typeface="Calibri"/>
                <a:cs typeface="Calibri"/>
              </a:rPr>
              <a:t>                                                             </a:t>
            </a:r>
            <a:endParaRPr lang="it-IT"/>
          </a:p>
          <a:p>
            <a:r>
              <a:rPr lang="it-IT" sz="1200" b="1" dirty="0">
                <a:solidFill>
                  <a:srgbClr val="C00000"/>
                </a:solidFill>
                <a:highlight>
                  <a:srgbClr val="FFFFFF"/>
                </a:highlight>
                <a:latin typeface="Calibri"/>
                <a:ea typeface="Calibri"/>
                <a:cs typeface="Calibri"/>
              </a:rPr>
              <a:t>PROFILO IDEALE:</a:t>
            </a:r>
            <a:r>
              <a:rPr lang="it-IT" sz="1200" dirty="0">
                <a:solidFill>
                  <a:srgbClr val="202020"/>
                </a:solidFill>
                <a:highlight>
                  <a:srgbClr val="FFFFFF"/>
                </a:highlight>
                <a:latin typeface="Calibri"/>
                <a:ea typeface="Calibri"/>
                <a:cs typeface="Calibri"/>
              </a:rPr>
              <a:t> Conoscenza  strumentazioni di misurazione 3D CMM come </a:t>
            </a:r>
            <a:r>
              <a:rPr lang="it-IT" sz="1200" dirty="0" err="1">
                <a:solidFill>
                  <a:srgbClr val="202020"/>
                </a:solidFill>
                <a:highlight>
                  <a:srgbClr val="FFFFFF"/>
                </a:highlight>
                <a:latin typeface="Calibri"/>
                <a:ea typeface="Calibri"/>
                <a:cs typeface="Calibri"/>
              </a:rPr>
              <a:t>hexagon</a:t>
            </a:r>
            <a:r>
              <a:rPr lang="it-IT" sz="1200" dirty="0">
                <a:solidFill>
                  <a:srgbClr val="202020"/>
                </a:solidFill>
                <a:highlight>
                  <a:srgbClr val="FFFFFF"/>
                </a:highlight>
                <a:latin typeface="Calibri"/>
                <a:ea typeface="Calibri"/>
                <a:cs typeface="Calibri"/>
              </a:rPr>
              <a:t> o </a:t>
            </a:r>
            <a:r>
              <a:rPr lang="it-IT" sz="1200" dirty="0" err="1">
                <a:solidFill>
                  <a:srgbClr val="202020"/>
                </a:solidFill>
                <a:highlight>
                  <a:srgbClr val="FFFFFF"/>
                </a:highlight>
                <a:latin typeface="Calibri"/>
                <a:ea typeface="Calibri"/>
                <a:cs typeface="Calibri"/>
              </a:rPr>
              <a:t>zeiss</a:t>
            </a:r>
            <a:r>
              <a:rPr lang="it-IT" sz="1200" dirty="0">
                <a:solidFill>
                  <a:srgbClr val="202020"/>
                </a:solidFill>
                <a:highlight>
                  <a:srgbClr val="FFFFFF"/>
                </a:highlight>
                <a:latin typeface="Calibri"/>
                <a:ea typeface="Calibri"/>
                <a:cs typeface="Calibri"/>
              </a:rPr>
              <a:t>; Capacità  di creare programmi di misura sulla base di disegni tecnici; </a:t>
            </a:r>
            <a:r>
              <a:rPr lang="it-IT" sz="1200" dirty="0" err="1">
                <a:solidFill>
                  <a:srgbClr val="202020"/>
                </a:solidFill>
                <a:highlight>
                  <a:srgbClr val="FFFFFF"/>
                </a:highlight>
                <a:latin typeface="Calibri"/>
                <a:ea typeface="Calibri"/>
                <a:cs typeface="Calibri"/>
              </a:rPr>
              <a:t>Redarre</a:t>
            </a:r>
            <a:r>
              <a:rPr lang="it-IT" sz="1200" dirty="0">
                <a:solidFill>
                  <a:srgbClr val="202020"/>
                </a:solidFill>
                <a:highlight>
                  <a:srgbClr val="FFFFFF"/>
                </a:highlight>
                <a:latin typeface="Calibri"/>
                <a:ea typeface="Calibri"/>
                <a:cs typeface="Calibri"/>
              </a:rPr>
              <a:t> piani e schede di controllo.</a:t>
            </a:r>
          </a:p>
          <a:p>
            <a:r>
              <a:rPr lang="it-IT" sz="1200" b="1" dirty="0">
                <a:solidFill>
                  <a:srgbClr val="C00000"/>
                </a:solidFill>
                <a:highlight>
                  <a:srgbClr val="FFFFFF"/>
                </a:highlight>
                <a:latin typeface="Calibri"/>
                <a:ea typeface="Calibri"/>
                <a:cs typeface="Calibri"/>
              </a:rPr>
              <a:t>ORARIO DI LAVORO E CCNL</a:t>
            </a:r>
            <a:r>
              <a:rPr lang="it-IT" sz="1200" dirty="0">
                <a:solidFill>
                  <a:srgbClr val="C00000"/>
                </a:solidFill>
                <a:highlight>
                  <a:srgbClr val="FFFFFF"/>
                </a:highlight>
                <a:latin typeface="Calibri"/>
                <a:ea typeface="Calibri"/>
                <a:cs typeface="Calibri"/>
              </a:rPr>
              <a:t>: </a:t>
            </a:r>
            <a:r>
              <a:rPr lang="it-IT" sz="1200" b="1" dirty="0">
                <a:solidFill>
                  <a:srgbClr val="202020"/>
                </a:solidFill>
                <a:highlight>
                  <a:srgbClr val="FFFFFF"/>
                </a:highlight>
                <a:latin typeface="Calibri"/>
                <a:ea typeface="Calibri"/>
                <a:cs typeface="Calibri"/>
              </a:rPr>
              <a:t>Full </a:t>
            </a:r>
            <a:r>
              <a:rPr lang="it-IT" sz="1200" b="1" i="0" dirty="0">
                <a:solidFill>
                  <a:srgbClr val="202020"/>
                </a:solidFill>
                <a:effectLst/>
                <a:highlight>
                  <a:srgbClr val="FFFFFF"/>
                </a:highlight>
                <a:latin typeface="Calibri"/>
                <a:ea typeface="Calibri"/>
                <a:cs typeface="Calibri"/>
              </a:rPr>
              <a:t>time</a:t>
            </a:r>
            <a:r>
              <a:rPr lang="it-IT" sz="1200" b="1" dirty="0">
                <a:solidFill>
                  <a:srgbClr val="202020"/>
                </a:solidFill>
                <a:highlight>
                  <a:srgbClr val="FFFFFF"/>
                </a:highlight>
                <a:latin typeface="Calibri"/>
                <a:ea typeface="Calibri"/>
                <a:cs typeface="Calibri"/>
              </a:rPr>
              <a:t> 40 ore settimanali </a:t>
            </a:r>
            <a:r>
              <a:rPr lang="it-IT" sz="1200" b="1" dirty="0" err="1">
                <a:solidFill>
                  <a:srgbClr val="202020"/>
                </a:solidFill>
                <a:highlight>
                  <a:srgbClr val="FFFFFF"/>
                </a:highlight>
                <a:latin typeface="Calibri"/>
                <a:ea typeface="Calibri"/>
                <a:cs typeface="Calibri"/>
              </a:rPr>
              <a:t>lun</a:t>
            </a:r>
            <a:r>
              <a:rPr lang="it-IT" sz="1200" b="1" dirty="0">
                <a:solidFill>
                  <a:srgbClr val="202020"/>
                </a:solidFill>
                <a:highlight>
                  <a:srgbClr val="FFFFFF"/>
                </a:highlight>
                <a:latin typeface="Calibri"/>
                <a:ea typeface="Calibri"/>
                <a:cs typeface="Calibri"/>
              </a:rPr>
              <a:t>/</a:t>
            </a:r>
            <a:r>
              <a:rPr lang="it-IT" sz="1200" b="1" dirty="0" err="1">
                <a:solidFill>
                  <a:srgbClr val="202020"/>
                </a:solidFill>
                <a:highlight>
                  <a:srgbClr val="FFFFFF"/>
                </a:highlight>
                <a:latin typeface="Calibri"/>
                <a:ea typeface="Calibri"/>
                <a:cs typeface="Calibri"/>
              </a:rPr>
              <a:t>ven</a:t>
            </a:r>
            <a:r>
              <a:rPr lang="it-IT" sz="1200" b="1" dirty="0">
                <a:solidFill>
                  <a:srgbClr val="202020"/>
                </a:solidFill>
                <a:highlight>
                  <a:srgbClr val="FFFFFF"/>
                </a:highlight>
                <a:latin typeface="Calibri"/>
                <a:ea typeface="Calibri"/>
                <a:cs typeface="Calibri"/>
              </a:rPr>
              <a:t> 08:30 - 17:30 – Metalmeccanico Confapi</a:t>
            </a:r>
            <a:endParaRPr lang="it-IT" sz="1200" dirty="0">
              <a:highlight>
                <a:srgbClr val="FFFFFF"/>
              </a:highlight>
              <a:latin typeface="Calibri"/>
              <a:ea typeface="Calibri"/>
              <a:cs typeface="Calibri"/>
            </a:endParaRPr>
          </a:p>
          <a:p>
            <a:r>
              <a:rPr lang="it-IT" sz="1200" b="1" dirty="0">
                <a:solidFill>
                  <a:srgbClr val="C00000"/>
                </a:solidFill>
                <a:highlight>
                  <a:srgbClr val="FFFFFF"/>
                </a:highlight>
                <a:latin typeface="Calibri"/>
                <a:ea typeface="Calibri"/>
                <a:cs typeface="Calibri"/>
              </a:rPr>
              <a:t>RETRIBUZIONE: </a:t>
            </a:r>
            <a:r>
              <a:rPr lang="it-IT" sz="1200" b="1" dirty="0">
                <a:solidFill>
                  <a:srgbClr val="202020"/>
                </a:solidFill>
                <a:highlight>
                  <a:srgbClr val="FFFFFF"/>
                </a:highlight>
                <a:latin typeface="Calibri"/>
                <a:ea typeface="Calibri"/>
                <a:cs typeface="Calibri"/>
              </a:rPr>
              <a:t> </a:t>
            </a:r>
            <a:r>
              <a:rPr lang="it-IT" sz="1200" dirty="0">
                <a:latin typeface="Calibri"/>
                <a:ea typeface="Calibri"/>
                <a:cs typeface="Calibri"/>
              </a:rPr>
              <a:t>€ 28.000/30. 000 + buoni pasto € 5 </a:t>
            </a:r>
            <a:endParaRPr lang="en-US" sz="1200" dirty="0">
              <a:latin typeface="Calibri"/>
              <a:ea typeface="Calibri"/>
              <a:cs typeface="Calibri"/>
            </a:endParaRPr>
          </a:p>
          <a:p>
            <a:r>
              <a:rPr lang="en-US" sz="1200" i="1" dirty="0" err="1">
                <a:solidFill>
                  <a:srgbClr val="212529"/>
                </a:solidFill>
                <a:latin typeface="Calibri"/>
                <a:ea typeface="Calibri"/>
                <a:cs typeface="Calibri"/>
              </a:rPr>
              <a:t>L'offerta</a:t>
            </a:r>
            <a:r>
              <a:rPr lang="en-US" sz="1200" i="1" dirty="0">
                <a:solidFill>
                  <a:srgbClr val="212529"/>
                </a:solidFill>
                <a:latin typeface="Calibri"/>
                <a:ea typeface="Calibri"/>
                <a:cs typeface="Calibri"/>
              </a:rPr>
              <a:t> è </a:t>
            </a:r>
            <a:r>
              <a:rPr lang="en-US" sz="1200" i="1" dirty="0" err="1">
                <a:solidFill>
                  <a:srgbClr val="212529"/>
                </a:solidFill>
                <a:latin typeface="Calibri"/>
                <a:ea typeface="Calibri"/>
                <a:cs typeface="Calibri"/>
              </a:rPr>
              <a:t>rivolta</a:t>
            </a:r>
            <a:r>
              <a:rPr lang="en-US" sz="1200" i="1" dirty="0">
                <a:solidFill>
                  <a:srgbClr val="212529"/>
                </a:solidFill>
                <a:latin typeface="Calibri"/>
                <a:ea typeface="Calibri"/>
                <a:cs typeface="Calibri"/>
              </a:rPr>
              <a:t> a tutte le </a:t>
            </a:r>
            <a:r>
              <a:rPr lang="en-US" sz="1200" i="1" dirty="0" err="1">
                <a:solidFill>
                  <a:srgbClr val="212529"/>
                </a:solidFill>
                <a:latin typeface="Calibri"/>
                <a:ea typeface="Calibri"/>
                <a:cs typeface="Calibri"/>
              </a:rPr>
              <a:t>persone</a:t>
            </a:r>
            <a:r>
              <a:rPr lang="en-US" sz="1200" i="1" dirty="0">
                <a:solidFill>
                  <a:srgbClr val="212529"/>
                </a:solidFill>
                <a:latin typeface="Calibri"/>
                <a:ea typeface="Calibri"/>
                <a:cs typeface="Calibri"/>
              </a:rPr>
              <a:t> </a:t>
            </a:r>
            <a:r>
              <a:rPr lang="en-US" sz="1200" i="1" dirty="0" err="1">
                <a:solidFill>
                  <a:srgbClr val="212529"/>
                </a:solidFill>
                <a:latin typeface="Calibri"/>
                <a:ea typeface="Calibri"/>
                <a:cs typeface="Calibri"/>
              </a:rPr>
              <a:t>nel</a:t>
            </a:r>
            <a:r>
              <a:rPr lang="en-US" sz="1200" i="1" dirty="0">
                <a:solidFill>
                  <a:srgbClr val="212529"/>
                </a:solidFill>
                <a:latin typeface="Calibri"/>
                <a:ea typeface="Calibri"/>
                <a:cs typeface="Calibri"/>
              </a:rPr>
              <a:t> rispetto delle pari </a:t>
            </a:r>
            <a:r>
              <a:rPr lang="en-US" sz="1200" i="1" dirty="0" err="1">
                <a:solidFill>
                  <a:srgbClr val="212529"/>
                </a:solidFill>
                <a:latin typeface="Calibri"/>
                <a:ea typeface="Calibri"/>
                <a:cs typeface="Calibri"/>
              </a:rPr>
              <a:t>opportunità</a:t>
            </a:r>
            <a:r>
              <a:rPr lang="en-US" sz="1200" i="1" dirty="0">
                <a:solidFill>
                  <a:srgbClr val="212529"/>
                </a:solidFill>
                <a:latin typeface="Calibri"/>
                <a:ea typeface="Calibri"/>
                <a:cs typeface="Calibri"/>
              </a:rPr>
              <a:t> di </a:t>
            </a:r>
            <a:r>
              <a:rPr lang="en-US" sz="1200" i="1" dirty="0" err="1">
                <a:solidFill>
                  <a:srgbClr val="212529"/>
                </a:solidFill>
                <a:latin typeface="Calibri"/>
                <a:ea typeface="Calibri"/>
                <a:cs typeface="Calibri"/>
              </a:rPr>
              <a:t>genere</a:t>
            </a:r>
            <a:r>
              <a:rPr lang="en-US" sz="1200" i="1" dirty="0">
                <a:solidFill>
                  <a:srgbClr val="212529"/>
                </a:solidFill>
                <a:latin typeface="Calibri"/>
                <a:ea typeface="Calibri"/>
                <a:cs typeface="Calibri"/>
              </a:rPr>
              <a:t>, </a:t>
            </a:r>
            <a:r>
              <a:rPr lang="en-US" sz="1200" i="1" dirty="0" err="1">
                <a:solidFill>
                  <a:srgbClr val="212529"/>
                </a:solidFill>
                <a:latin typeface="Calibri"/>
                <a:ea typeface="Calibri"/>
                <a:cs typeface="Calibri"/>
              </a:rPr>
              <a:t>diversità</a:t>
            </a:r>
            <a:r>
              <a:rPr lang="en-US" sz="1200" i="1" dirty="0">
                <a:solidFill>
                  <a:srgbClr val="212529"/>
                </a:solidFill>
                <a:latin typeface="Calibri"/>
                <a:ea typeface="Calibri"/>
                <a:cs typeface="Calibri"/>
              </a:rPr>
              <a:t> e </a:t>
            </a:r>
            <a:r>
              <a:rPr lang="en-US" sz="1200" i="1" dirty="0" err="1">
                <a:solidFill>
                  <a:srgbClr val="212529"/>
                </a:solidFill>
                <a:latin typeface="Calibri"/>
                <a:ea typeface="Calibri"/>
                <a:cs typeface="Calibri"/>
              </a:rPr>
              <a:t>inclusione</a:t>
            </a:r>
            <a:r>
              <a:rPr lang="en-US" sz="1200" i="1" dirty="0">
                <a:solidFill>
                  <a:srgbClr val="212529"/>
                </a:solidFill>
                <a:latin typeface="Calibri"/>
                <a:ea typeface="Calibri"/>
                <a:cs typeface="Calibri"/>
              </a:rPr>
              <a:t> (ai sensi </a:t>
            </a:r>
            <a:r>
              <a:rPr lang="en-US" sz="1200" i="1" dirty="0" err="1">
                <a:solidFill>
                  <a:srgbClr val="212529"/>
                </a:solidFill>
                <a:latin typeface="Calibri"/>
                <a:ea typeface="Calibri"/>
                <a:cs typeface="Calibri"/>
              </a:rPr>
              <a:t>Dlgs</a:t>
            </a:r>
            <a:r>
              <a:rPr lang="en-US" sz="1200" i="1" dirty="0">
                <a:solidFill>
                  <a:srgbClr val="212529"/>
                </a:solidFill>
                <a:latin typeface="Calibri"/>
                <a:ea typeface="Calibri"/>
                <a:cs typeface="Calibri"/>
              </a:rPr>
              <a:t> 198/2006, 215/2003 e 216/2003)</a:t>
            </a:r>
            <a:endParaRPr lang="it-IT" sz="120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D530FE92-0FED-0C2D-F7B5-9FB15D283EE6}"/>
              </a:ext>
            </a:extLst>
          </p:cNvPr>
          <p:cNvSpPr/>
          <p:nvPr/>
        </p:nvSpPr>
        <p:spPr>
          <a:xfrm rot="5400000">
            <a:off x="4679697" y="1227021"/>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253D381F-FC3B-9F9F-8388-4DECFEBC11F5}"/>
              </a:ext>
            </a:extLst>
          </p:cNvPr>
          <p:cNvSpPr/>
          <p:nvPr/>
        </p:nvSpPr>
        <p:spPr>
          <a:xfrm>
            <a:off x="8602877" y="4405880"/>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3E8A729B-040F-7BDF-48D0-F3B843D98161}"/>
              </a:ext>
            </a:extLst>
          </p:cNvPr>
          <p:cNvSpPr/>
          <p:nvPr/>
        </p:nvSpPr>
        <p:spPr>
          <a:xfrm>
            <a:off x="9486522" y="486821"/>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AD092A46-B1A1-102B-E363-524E5A4E2A97}"/>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FDFC9CD9-1EF6-5ECA-591F-B4F024644D22}"/>
              </a:ext>
            </a:extLst>
          </p:cNvPr>
          <p:cNvSpPr/>
          <p:nvPr/>
        </p:nvSpPr>
        <p:spPr>
          <a:xfrm flipH="1">
            <a:off x="801883" y="1982490"/>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B5D29708-690B-C990-78E0-413D0781632B}"/>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EA137CDF-419E-55B8-E815-4A22E40F1C26}"/>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6D795CE9-0E46-34AE-BE24-69AFCB9B1FAE}"/>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400D9D26-43B4-8EE6-C6C3-EE06FC144A6F}"/>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0FC0EDAC-BF3A-ED9E-0898-F348CAEA87BA}"/>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5F4DAE45-613C-C7B7-EF7B-BA24B053C18C}"/>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4FA3DACC-F6FE-AF15-5F45-243B99D690D6}"/>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935B008D-4088-738A-55E8-BEEF4D94D53E}"/>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63706559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72">
          <a:extLst>
            <a:ext uri="{FF2B5EF4-FFF2-40B4-BE49-F238E27FC236}">
              <a16:creationId xmlns:a16="http://schemas.microsoft.com/office/drawing/2014/main" id="{FD3657DF-2FFA-7E72-B93B-0109ECB79C6B}"/>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3955D31C-1901-FB11-CFD6-4F9657336A35}"/>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DF7DC6FA-CAE5-C15B-5574-B588C5BC1C61}"/>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0D578786-56C5-DD49-A3BF-77A6B5110C83}"/>
              </a:ext>
            </a:extLst>
          </p:cNvPr>
          <p:cNvSpPr txBox="1"/>
          <p:nvPr/>
        </p:nvSpPr>
        <p:spPr>
          <a:xfrm>
            <a:off x="1132269" y="309884"/>
            <a:ext cx="7841962" cy="51322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r>
              <a:rPr lang="it-IT" sz="4000" b="1" dirty="0">
                <a:solidFill>
                  <a:srgbClr val="C00000"/>
                </a:solidFill>
                <a:latin typeface="Calibri"/>
                <a:ea typeface="Roboto"/>
                <a:cs typeface="Calibri"/>
              </a:rPr>
              <a:t>Cablatore trasfertista </a:t>
            </a:r>
            <a:r>
              <a:rPr lang="it-IT" sz="2000" b="1">
                <a:solidFill>
                  <a:srgbClr val="C00000"/>
                </a:solidFill>
                <a:latin typeface="Calibri"/>
                <a:ea typeface="Calibri"/>
                <a:cs typeface="Calibri"/>
              </a:rPr>
              <a:t>(ID-106088)</a:t>
            </a:r>
            <a:r>
              <a:rPr lang="it-IT" sz="2000" dirty="0">
                <a:latin typeface="Calibri"/>
                <a:ea typeface="Calibri"/>
                <a:cs typeface="Calibri"/>
              </a:rPr>
              <a:t> </a:t>
            </a:r>
            <a:endParaRPr lang="it-IT">
              <a:ea typeface="Calibri"/>
            </a:endParaRPr>
          </a:p>
          <a:p>
            <a:pPr marL="898525"/>
            <a:endParaRPr lang="it-IT"/>
          </a:p>
          <a:p>
            <a:pPr marL="898525"/>
            <a:endParaRPr lang="it-IT" sz="2000">
              <a:latin typeface="Calibri"/>
              <a:ea typeface="Calibri"/>
              <a:cs typeface="Calibri"/>
            </a:endParaRPr>
          </a:p>
          <a:p>
            <a:pPr marL="898525"/>
            <a:r>
              <a:rPr lang="it-IT" sz="2000" dirty="0">
                <a:latin typeface="Calibri"/>
                <a:ea typeface="Calibri"/>
                <a:cs typeface="Calibri"/>
              </a:rPr>
              <a:t>TIPOLOGIA DI CONTRATTO:</a:t>
            </a:r>
            <a:r>
              <a:rPr lang="it-IT" sz="2000" b="1" dirty="0">
                <a:latin typeface="Calibri"/>
                <a:ea typeface="Calibri"/>
                <a:cs typeface="Calibri"/>
              </a:rPr>
              <a:t>DETERMINATO SCOPO ASSUNZIONE</a:t>
            </a:r>
            <a:endParaRPr lang="it-IT" dirty="0"/>
          </a:p>
          <a:p>
            <a:endParaRPr lang="it-IT"/>
          </a:p>
          <a:p>
            <a:r>
              <a:rPr lang="it-IT" sz="2000" dirty="0">
                <a:latin typeface="Calibri"/>
                <a:ea typeface="Calibri"/>
                <a:cs typeface="Calibri"/>
              </a:rPr>
              <a:t>  </a:t>
            </a:r>
            <a:r>
              <a:rPr lang="it-IT" sz="2000" dirty="0">
                <a:latin typeface="+mn-lt"/>
                <a:ea typeface="Calibri"/>
                <a:cs typeface="Calibri"/>
              </a:rPr>
              <a:t> </a:t>
            </a:r>
            <a:r>
              <a:rPr lang="it-IT" sz="2000" dirty="0">
                <a:latin typeface="+mn-lt"/>
                <a:ea typeface="Calibri"/>
              </a:rPr>
              <a:t>            SEDE</a:t>
            </a:r>
            <a:r>
              <a:rPr lang="it-IT" sz="2000" dirty="0">
                <a:latin typeface="+mn-lt"/>
              </a:rPr>
              <a:t> DI LAVORO: </a:t>
            </a:r>
            <a:r>
              <a:rPr lang="it-IT" sz="2000" b="1">
                <a:latin typeface="+mn-lt"/>
              </a:rPr>
              <a:t>LACHIARELLA</a:t>
            </a:r>
            <a:endParaRPr lang="it-IT" sz="2000" b="1">
              <a:latin typeface="Calibri"/>
              <a:ea typeface="Roboto"/>
            </a:endParaRPr>
          </a:p>
          <a:p>
            <a:endParaRPr lang="it-IT" sz="1200">
              <a:solidFill>
                <a:srgbClr val="202020"/>
              </a:solidFill>
              <a:latin typeface="Calibri"/>
              <a:ea typeface="Calibri"/>
              <a:cs typeface="Calibri"/>
            </a:endParaRPr>
          </a:p>
          <a:p>
            <a:endParaRPr lang="it-IT" sz="1200" dirty="0">
              <a:solidFill>
                <a:srgbClr val="202020"/>
              </a:solidFill>
              <a:highlight>
                <a:srgbClr val="FFFFFF"/>
              </a:highlight>
              <a:latin typeface="Calibri"/>
              <a:ea typeface="Calibri"/>
              <a:cs typeface="Calibri"/>
            </a:endParaRPr>
          </a:p>
          <a:p>
            <a:r>
              <a:rPr lang="it-IT" sz="1200">
                <a:solidFill>
                  <a:srgbClr val="202020"/>
                </a:solidFill>
                <a:highlight>
                  <a:srgbClr val="FFFFFF"/>
                </a:highlight>
                <a:latin typeface="Times New Roman"/>
                <a:ea typeface="Calibri"/>
                <a:cs typeface="Times New Roman"/>
              </a:rPr>
              <a:t>La risorsa, per società fabbricazione apparecchiature per controlli processi industriali, si occuperà di cablaggio e assemblaggio componenti meccanici, elettrici ed elettronici, garantendo conformità a standard tecnici. Previste anche trasferte c/o clienti per installazione, collaudo ed interventi manutenzione su apparecchiature ed impianti.</a:t>
            </a:r>
            <a:r>
              <a:rPr lang="it-IT" sz="900" dirty="0">
                <a:solidFill>
                  <a:srgbClr val="202020"/>
                </a:solidFill>
                <a:highlight>
                  <a:srgbClr val="FFFFFF"/>
                </a:highlight>
                <a:latin typeface="Calibri"/>
                <a:ea typeface="Calibri"/>
                <a:cs typeface="Calibri"/>
              </a:rPr>
              <a:t>                                             </a:t>
            </a:r>
            <a:endParaRPr lang="it-IT"/>
          </a:p>
          <a:p>
            <a:r>
              <a:rPr lang="it-IT" sz="1200" b="1">
                <a:solidFill>
                  <a:srgbClr val="C00000"/>
                </a:solidFill>
                <a:highlight>
                  <a:srgbClr val="FFFFFF"/>
                </a:highlight>
                <a:latin typeface="Calibri"/>
                <a:ea typeface="Calibri"/>
                <a:cs typeface="Calibri"/>
              </a:rPr>
              <a:t>PROFILO IDEALE:</a:t>
            </a:r>
            <a:r>
              <a:rPr lang="it-IT" sz="1200">
                <a:solidFill>
                  <a:srgbClr val="202020"/>
                </a:solidFill>
                <a:highlight>
                  <a:srgbClr val="FFFFFF"/>
                </a:highlight>
                <a:latin typeface="Times New Roman"/>
                <a:ea typeface="Calibri"/>
                <a:cs typeface="Times New Roman"/>
              </a:rPr>
              <a:t> Indispensabile esperienza di almeno 6 mesi nelle mansioni da svolgere, diploma tecnico industriale, perito elettronico o equivalenti, conoscenza base elettronica, impiantistica, lettura schemi elettrici e disegni tecnici, uso utensili manuali e strumenti misura, inglese almeno liv. A2, ottima conoscenza lingua italiana.</a:t>
            </a:r>
          </a:p>
          <a:p>
            <a:r>
              <a:rPr lang="it-IT" sz="1200" b="1" dirty="0">
                <a:solidFill>
                  <a:srgbClr val="C00000"/>
                </a:solidFill>
                <a:highlight>
                  <a:srgbClr val="FFFFFF"/>
                </a:highlight>
                <a:latin typeface="Calibri"/>
                <a:ea typeface="Calibri"/>
                <a:cs typeface="Calibri"/>
              </a:rPr>
              <a:t>ORARIO DI LAVORO E CCNL</a:t>
            </a:r>
            <a:r>
              <a:rPr lang="it-IT" sz="1200" dirty="0">
                <a:solidFill>
                  <a:srgbClr val="C00000"/>
                </a:solidFill>
                <a:highlight>
                  <a:srgbClr val="FFFFFF"/>
                </a:highlight>
                <a:latin typeface="Calibri"/>
                <a:ea typeface="Calibri"/>
                <a:cs typeface="Calibri"/>
              </a:rPr>
              <a:t>: </a:t>
            </a:r>
            <a:r>
              <a:rPr lang="it-IT" sz="1200" b="1">
                <a:solidFill>
                  <a:srgbClr val="202020"/>
                </a:solidFill>
                <a:highlight>
                  <a:srgbClr val="FFFFFF"/>
                </a:highlight>
                <a:latin typeface="Calibri"/>
                <a:ea typeface="Calibri"/>
                <a:cs typeface="Calibri"/>
              </a:rPr>
              <a:t>Full </a:t>
            </a:r>
            <a:r>
              <a:rPr lang="it-IT" sz="1200" b="1" i="0">
                <a:solidFill>
                  <a:srgbClr val="202020"/>
                </a:solidFill>
                <a:effectLst/>
                <a:highlight>
                  <a:srgbClr val="FFFFFF"/>
                </a:highlight>
                <a:latin typeface="Calibri"/>
                <a:ea typeface="Calibri"/>
                <a:cs typeface="Calibri"/>
              </a:rPr>
              <a:t>time</a:t>
            </a:r>
            <a:r>
              <a:rPr lang="it-IT" sz="1200" b="1">
                <a:solidFill>
                  <a:srgbClr val="202020"/>
                </a:solidFill>
                <a:highlight>
                  <a:srgbClr val="FFFFFF"/>
                </a:highlight>
                <a:latin typeface="Calibri"/>
                <a:ea typeface="Calibri"/>
                <a:cs typeface="Calibri"/>
              </a:rPr>
              <a:t> 40 h settimanali dal lunedì al venerdì, Orario elastico 8.00/9.00 – 17.00/18.00, </a:t>
            </a:r>
            <a:r>
              <a:rPr lang="it-IT" sz="1200" b="1" dirty="0">
                <a:solidFill>
                  <a:srgbClr val="202020"/>
                </a:solidFill>
                <a:highlight>
                  <a:srgbClr val="FFFFFF"/>
                </a:highlight>
                <a:latin typeface="Calibri"/>
                <a:ea typeface="Calibri"/>
                <a:cs typeface="Calibri"/>
              </a:rPr>
              <a:t>pausa pranzo 12.30-13.30 - Metalmeccanica Industria</a:t>
            </a:r>
          </a:p>
          <a:p>
            <a:r>
              <a:rPr lang="it-IT" sz="1200" b="1" dirty="0">
                <a:solidFill>
                  <a:srgbClr val="C00000"/>
                </a:solidFill>
                <a:highlight>
                  <a:srgbClr val="FFFFFF"/>
                </a:highlight>
                <a:latin typeface="Calibri"/>
                <a:ea typeface="Calibri"/>
                <a:cs typeface="Calibri"/>
              </a:rPr>
              <a:t>RETRIBUZIONE: </a:t>
            </a:r>
            <a:r>
              <a:rPr lang="it-IT" sz="1200" dirty="0">
                <a:latin typeface="Calibri"/>
                <a:ea typeface="Calibri"/>
                <a:cs typeface="Calibri"/>
              </a:rPr>
              <a:t>commisurata all'esperienza, indicativamente RAL € 23.000/25.000, Ticket </a:t>
            </a:r>
            <a:r>
              <a:rPr lang="it-IT" sz="1200" dirty="0" err="1">
                <a:latin typeface="Calibri"/>
                <a:ea typeface="Calibri"/>
                <a:cs typeface="Calibri"/>
              </a:rPr>
              <a:t>restaurant</a:t>
            </a:r>
            <a:r>
              <a:rPr lang="it-IT" sz="1200" dirty="0">
                <a:latin typeface="Calibri"/>
                <a:ea typeface="Calibri"/>
                <a:cs typeface="Calibri"/>
              </a:rPr>
              <a:t> € 6</a:t>
            </a:r>
          </a:p>
          <a:p>
            <a:endParaRPr lang="it-IT" sz="1200" dirty="0">
              <a:solidFill>
                <a:srgbClr val="202020"/>
              </a:solidFill>
              <a:highlight>
                <a:srgbClr val="FFFFFF"/>
              </a:highlight>
              <a:latin typeface="Calibri"/>
              <a:ea typeface="Calibri"/>
              <a:cs typeface="Calibri"/>
            </a:endParaRPr>
          </a:p>
          <a:p>
            <a:r>
              <a:rPr lang="en-US" sz="1200" i="1" dirty="0" err="1">
                <a:solidFill>
                  <a:srgbClr val="212529"/>
                </a:solidFill>
                <a:latin typeface="Calibri"/>
                <a:ea typeface="Calibri"/>
                <a:cs typeface="Calibri"/>
              </a:rPr>
              <a:t>L'offerta</a:t>
            </a:r>
            <a:r>
              <a:rPr lang="en-US" sz="1200" i="1" dirty="0">
                <a:solidFill>
                  <a:srgbClr val="212529"/>
                </a:solidFill>
                <a:latin typeface="Calibri"/>
                <a:ea typeface="Calibri"/>
                <a:cs typeface="Calibri"/>
              </a:rPr>
              <a:t> è </a:t>
            </a:r>
            <a:r>
              <a:rPr lang="en-US" sz="1200" i="1" dirty="0" err="1">
                <a:solidFill>
                  <a:srgbClr val="212529"/>
                </a:solidFill>
                <a:latin typeface="Calibri"/>
                <a:ea typeface="Calibri"/>
                <a:cs typeface="Calibri"/>
              </a:rPr>
              <a:t>rivolta</a:t>
            </a:r>
            <a:r>
              <a:rPr lang="en-US" sz="1200" i="1" dirty="0">
                <a:solidFill>
                  <a:srgbClr val="212529"/>
                </a:solidFill>
                <a:latin typeface="Calibri"/>
                <a:ea typeface="Calibri"/>
                <a:cs typeface="Calibri"/>
              </a:rPr>
              <a:t> a tutte le </a:t>
            </a:r>
            <a:r>
              <a:rPr lang="en-US" sz="1200" i="1" dirty="0" err="1">
                <a:solidFill>
                  <a:srgbClr val="212529"/>
                </a:solidFill>
                <a:latin typeface="Calibri"/>
                <a:ea typeface="Calibri"/>
                <a:cs typeface="Calibri"/>
              </a:rPr>
              <a:t>persone</a:t>
            </a:r>
            <a:r>
              <a:rPr lang="en-US" sz="1200" i="1" dirty="0">
                <a:solidFill>
                  <a:srgbClr val="212529"/>
                </a:solidFill>
                <a:latin typeface="Calibri"/>
                <a:ea typeface="Calibri"/>
                <a:cs typeface="Calibri"/>
              </a:rPr>
              <a:t> </a:t>
            </a:r>
            <a:r>
              <a:rPr lang="en-US" sz="1200" i="1" dirty="0" err="1">
                <a:solidFill>
                  <a:srgbClr val="212529"/>
                </a:solidFill>
                <a:latin typeface="Calibri"/>
                <a:ea typeface="Calibri"/>
                <a:cs typeface="Calibri"/>
              </a:rPr>
              <a:t>nel</a:t>
            </a:r>
            <a:r>
              <a:rPr lang="en-US" sz="1200" i="1" dirty="0">
                <a:solidFill>
                  <a:srgbClr val="212529"/>
                </a:solidFill>
                <a:latin typeface="Calibri"/>
                <a:ea typeface="Calibri"/>
                <a:cs typeface="Calibri"/>
              </a:rPr>
              <a:t> rispetto delle pari </a:t>
            </a:r>
            <a:r>
              <a:rPr lang="en-US" sz="1200" i="1" dirty="0" err="1">
                <a:solidFill>
                  <a:srgbClr val="212529"/>
                </a:solidFill>
                <a:latin typeface="Calibri"/>
                <a:ea typeface="Calibri"/>
                <a:cs typeface="Calibri"/>
              </a:rPr>
              <a:t>opportunità</a:t>
            </a:r>
            <a:r>
              <a:rPr lang="en-US" sz="1200" i="1" dirty="0">
                <a:solidFill>
                  <a:srgbClr val="212529"/>
                </a:solidFill>
                <a:latin typeface="Calibri"/>
                <a:ea typeface="Calibri"/>
                <a:cs typeface="Calibri"/>
              </a:rPr>
              <a:t> di </a:t>
            </a:r>
            <a:r>
              <a:rPr lang="en-US" sz="1200" i="1" dirty="0" err="1">
                <a:solidFill>
                  <a:srgbClr val="212529"/>
                </a:solidFill>
                <a:latin typeface="Calibri"/>
                <a:ea typeface="Calibri"/>
                <a:cs typeface="Calibri"/>
              </a:rPr>
              <a:t>genere</a:t>
            </a:r>
            <a:r>
              <a:rPr lang="en-US" sz="1200" i="1" dirty="0">
                <a:solidFill>
                  <a:srgbClr val="212529"/>
                </a:solidFill>
                <a:latin typeface="Calibri"/>
                <a:ea typeface="Calibri"/>
                <a:cs typeface="Calibri"/>
              </a:rPr>
              <a:t>, </a:t>
            </a:r>
            <a:r>
              <a:rPr lang="en-US" sz="1200" i="1" dirty="0" err="1">
                <a:solidFill>
                  <a:srgbClr val="212529"/>
                </a:solidFill>
                <a:latin typeface="Calibri"/>
                <a:ea typeface="Calibri"/>
                <a:cs typeface="Calibri"/>
              </a:rPr>
              <a:t>diversità</a:t>
            </a:r>
            <a:r>
              <a:rPr lang="en-US" sz="1200" i="1" dirty="0">
                <a:solidFill>
                  <a:srgbClr val="212529"/>
                </a:solidFill>
                <a:latin typeface="Calibri"/>
                <a:ea typeface="Calibri"/>
                <a:cs typeface="Calibri"/>
              </a:rPr>
              <a:t> e </a:t>
            </a:r>
            <a:r>
              <a:rPr lang="en-US" sz="1200" i="1" dirty="0" err="1">
                <a:solidFill>
                  <a:srgbClr val="212529"/>
                </a:solidFill>
                <a:latin typeface="Calibri"/>
                <a:ea typeface="Calibri"/>
                <a:cs typeface="Calibri"/>
              </a:rPr>
              <a:t>inclusione</a:t>
            </a:r>
            <a:r>
              <a:rPr lang="en-US" sz="1200" i="1" dirty="0">
                <a:solidFill>
                  <a:srgbClr val="212529"/>
                </a:solidFill>
                <a:latin typeface="Calibri"/>
                <a:ea typeface="Calibri"/>
                <a:cs typeface="Calibri"/>
              </a:rPr>
              <a:t> (ai sensi </a:t>
            </a:r>
            <a:r>
              <a:rPr lang="en-US" sz="1200" i="1" dirty="0" err="1">
                <a:solidFill>
                  <a:srgbClr val="212529"/>
                </a:solidFill>
                <a:latin typeface="Calibri"/>
                <a:ea typeface="Calibri"/>
                <a:cs typeface="Calibri"/>
              </a:rPr>
              <a:t>Dlgs</a:t>
            </a:r>
            <a:r>
              <a:rPr lang="en-US" sz="1200" i="1" dirty="0">
                <a:solidFill>
                  <a:srgbClr val="212529"/>
                </a:solidFill>
                <a:latin typeface="Calibri"/>
                <a:ea typeface="Calibri"/>
                <a:cs typeface="Calibri"/>
              </a:rPr>
              <a:t> 198/2006, 215/2003 e 216/2003)</a:t>
            </a:r>
            <a:endParaRPr lang="it-IT" sz="120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dirty="0"/>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1C63039C-0696-77F2-8C7B-627189FB1C78}"/>
              </a:ext>
            </a:extLst>
          </p:cNvPr>
          <p:cNvSpPr/>
          <p:nvPr/>
        </p:nvSpPr>
        <p:spPr>
          <a:xfrm rot="5400000">
            <a:off x="4679697" y="1227021"/>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DAF7439E-D3D1-4389-99A3-5520D8A1541E}"/>
              </a:ext>
            </a:extLst>
          </p:cNvPr>
          <p:cNvSpPr/>
          <p:nvPr/>
        </p:nvSpPr>
        <p:spPr>
          <a:xfrm>
            <a:off x="8602877" y="4405880"/>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636858E3-33FF-F40E-4A26-11A44A7F0B10}"/>
              </a:ext>
            </a:extLst>
          </p:cNvPr>
          <p:cNvSpPr/>
          <p:nvPr/>
        </p:nvSpPr>
        <p:spPr>
          <a:xfrm>
            <a:off x="9486522" y="486821"/>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659E1F10-5F94-DD3F-E6F6-876ACF7A2E32}"/>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3AB4D642-8DBF-1D83-B52D-FCC1107DC421}"/>
              </a:ext>
            </a:extLst>
          </p:cNvPr>
          <p:cNvSpPr/>
          <p:nvPr/>
        </p:nvSpPr>
        <p:spPr>
          <a:xfrm flipH="1">
            <a:off x="801883" y="1982490"/>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8DFB0223-1DF4-184D-9E99-656BAC852C4D}"/>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6C5A5EB0-3936-B42F-543B-E6A5BF6F0367}"/>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9585492F-DF56-E681-C5E9-7A3346A605FB}"/>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6354A7ED-0B6A-3E7F-C803-54D6A2CCDA85}"/>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C30FB4DE-E1FF-0AD5-CC26-20340E8B8E96}"/>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B5AA59B2-4217-D370-24DB-8539915868B3}"/>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0CF484E3-2DE6-8CB7-106D-A2256DD14B59}"/>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61081478-ADF8-AB2B-A3B0-96955024547A}"/>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23886779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72">
          <a:extLst>
            <a:ext uri="{FF2B5EF4-FFF2-40B4-BE49-F238E27FC236}">
              <a16:creationId xmlns:a16="http://schemas.microsoft.com/office/drawing/2014/main" id="{81E3F0E8-8BF6-4048-0208-A2B716297D7C}"/>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8E303C02-CD22-7FB2-C3BF-9DFABEE970A9}"/>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8B6EA10F-9D9D-6EF4-4828-E26D842079E9}"/>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8360B71E-8C97-26C2-E17C-80971CFB04B0}"/>
              </a:ext>
            </a:extLst>
          </p:cNvPr>
          <p:cNvSpPr txBox="1"/>
          <p:nvPr/>
        </p:nvSpPr>
        <p:spPr>
          <a:xfrm>
            <a:off x="1132269" y="231952"/>
            <a:ext cx="7841962" cy="51322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r>
              <a:rPr lang="it-IT" sz="4000" b="1" dirty="0">
                <a:solidFill>
                  <a:srgbClr val="C00000"/>
                </a:solidFill>
                <a:latin typeface="Calibri"/>
                <a:cs typeface="Calibri"/>
              </a:rPr>
              <a:t>Stage </a:t>
            </a:r>
            <a:r>
              <a:rPr lang="it-IT" sz="4000" b="1" dirty="0" err="1">
                <a:solidFill>
                  <a:srgbClr val="C00000"/>
                </a:solidFill>
                <a:latin typeface="Calibri"/>
                <a:cs typeface="Calibri"/>
              </a:rPr>
              <a:t>produz</a:t>
            </a:r>
            <a:r>
              <a:rPr lang="it-IT" sz="4000" b="1" dirty="0">
                <a:solidFill>
                  <a:srgbClr val="C00000"/>
                </a:solidFill>
                <a:latin typeface="Calibri"/>
                <a:cs typeface="Calibri"/>
              </a:rPr>
              <a:t> cartotecnica</a:t>
            </a:r>
            <a:r>
              <a:rPr lang="it-IT" sz="2000" b="1" dirty="0">
                <a:solidFill>
                  <a:srgbClr val="C00000"/>
                </a:solidFill>
                <a:latin typeface="Calibri"/>
                <a:ea typeface="Calibri"/>
                <a:cs typeface="Calibri"/>
              </a:rPr>
              <a:t>(ID-106001)</a:t>
            </a:r>
            <a:r>
              <a:rPr lang="it-IT" sz="2000" dirty="0">
                <a:latin typeface="Calibri"/>
                <a:ea typeface="Calibri"/>
                <a:cs typeface="Calibri"/>
              </a:rPr>
              <a:t> </a:t>
            </a:r>
            <a:endParaRPr lang="it-IT">
              <a:ea typeface="Calibri"/>
            </a:endParaRPr>
          </a:p>
          <a:p>
            <a:pPr marL="898525"/>
            <a:endParaRPr lang="it-IT"/>
          </a:p>
          <a:p>
            <a:pPr marL="898525"/>
            <a:endParaRPr lang="it-IT" sz="2000">
              <a:latin typeface="Calibri"/>
              <a:ea typeface="Calibri"/>
              <a:cs typeface="Calibri"/>
            </a:endParaRPr>
          </a:p>
          <a:p>
            <a:pPr marL="898525"/>
            <a:r>
              <a:rPr lang="it-IT" sz="2000">
                <a:latin typeface="Calibri"/>
                <a:ea typeface="Calibri"/>
                <a:cs typeface="Calibri"/>
              </a:rPr>
              <a:t>TIPOLOGIA DI CONTRATTO: </a:t>
            </a:r>
            <a:r>
              <a:rPr lang="it-IT" sz="2000" b="1">
                <a:latin typeface="Calibri"/>
                <a:ea typeface="Calibri"/>
                <a:cs typeface="Calibri"/>
              </a:rPr>
              <a:t>STAGE/APPRENDISTATO</a:t>
            </a:r>
          </a:p>
          <a:p>
            <a:endParaRPr lang="it-IT"/>
          </a:p>
          <a:p>
            <a:r>
              <a:rPr lang="it-IT" sz="2000" dirty="0">
                <a:latin typeface="Calibri"/>
                <a:ea typeface="Calibri"/>
                <a:cs typeface="Calibri"/>
              </a:rPr>
              <a:t>  </a:t>
            </a:r>
            <a:r>
              <a:rPr lang="it-IT" sz="2000" dirty="0">
                <a:latin typeface="+mn-lt"/>
                <a:ea typeface="Calibri"/>
                <a:cs typeface="Calibri"/>
              </a:rPr>
              <a:t> </a:t>
            </a:r>
            <a:r>
              <a:rPr lang="it-IT" sz="2000" dirty="0">
                <a:latin typeface="+mn-lt"/>
                <a:ea typeface="Calibri"/>
              </a:rPr>
              <a:t>            SEDE</a:t>
            </a:r>
            <a:r>
              <a:rPr lang="it-IT" sz="2000" dirty="0">
                <a:latin typeface="+mn-lt"/>
              </a:rPr>
              <a:t> DI LAVORO: </a:t>
            </a:r>
            <a:r>
              <a:rPr lang="it-IT" sz="2000" b="1">
                <a:latin typeface="+mn-lt"/>
              </a:rPr>
              <a:t>FIZZONASCO DI PIEVE EMANUELA</a:t>
            </a:r>
            <a:endParaRPr lang="it-IT" sz="2000" b="1">
              <a:latin typeface="Calibri"/>
              <a:ea typeface="Roboto"/>
            </a:endParaRPr>
          </a:p>
          <a:p>
            <a:endParaRPr lang="it-IT" sz="1200">
              <a:solidFill>
                <a:srgbClr val="202020"/>
              </a:solidFill>
              <a:latin typeface="Calibri"/>
              <a:ea typeface="Calibri"/>
              <a:cs typeface="Calibri"/>
            </a:endParaRPr>
          </a:p>
          <a:p>
            <a:endParaRPr lang="it-IT" sz="1200" dirty="0">
              <a:solidFill>
                <a:srgbClr val="202020"/>
              </a:solidFill>
              <a:highlight>
                <a:srgbClr val="FFFFFF"/>
              </a:highlight>
              <a:latin typeface="Calibri"/>
              <a:ea typeface="Calibri"/>
              <a:cs typeface="Calibri"/>
            </a:endParaRPr>
          </a:p>
          <a:p>
            <a:endParaRPr lang="it-IT" sz="1200" dirty="0">
              <a:solidFill>
                <a:srgbClr val="202020"/>
              </a:solidFill>
              <a:highlight>
                <a:srgbClr val="FFFFFF"/>
              </a:highlight>
              <a:latin typeface="Calibri"/>
              <a:ea typeface="Calibri"/>
              <a:cs typeface="Calibri"/>
            </a:endParaRPr>
          </a:p>
          <a:p>
            <a:r>
              <a:rPr lang="it-IT" sz="1200" dirty="0">
                <a:solidFill>
                  <a:srgbClr val="202020"/>
                </a:solidFill>
                <a:highlight>
                  <a:srgbClr val="FFFFFF"/>
                </a:highlight>
                <a:latin typeface="Times New Roman"/>
                <a:ea typeface="Calibri"/>
                <a:cs typeface="Times New Roman"/>
              </a:rPr>
              <a:t>La risorsa, per azienda di stampa e packaging, sarà inserita nel reparto produzione, inizialmente con tirocinio e con l'obiettivo di trasformare il rapporto in contratto di apprendistato per attività di: Supporto alle operazioni di stampa e allestimento; Gestione e movimentazione dei materiali in magazzino; Controllo qualità di base sulle lavorazioni; Collaborazione con il team di produzione nelle fasi operative quotidiane.</a:t>
            </a:r>
            <a:r>
              <a:rPr lang="it-IT" sz="900" dirty="0">
                <a:solidFill>
                  <a:srgbClr val="202020"/>
                </a:solidFill>
                <a:highlight>
                  <a:srgbClr val="FFFFFF"/>
                </a:highlight>
                <a:latin typeface="Calibri"/>
                <a:ea typeface="Calibri"/>
                <a:cs typeface="Calibri"/>
              </a:rPr>
              <a:t>                                                                 </a:t>
            </a:r>
            <a:endParaRPr lang="it-IT" dirty="0"/>
          </a:p>
          <a:p>
            <a:r>
              <a:rPr lang="it-IT" sz="1200" b="1">
                <a:solidFill>
                  <a:srgbClr val="C00000"/>
                </a:solidFill>
                <a:highlight>
                  <a:srgbClr val="FFFFFF"/>
                </a:highlight>
                <a:latin typeface="Calibri"/>
                <a:ea typeface="Calibri"/>
                <a:cs typeface="Calibri"/>
              </a:rPr>
              <a:t>PROFILO IDEALE:</a:t>
            </a:r>
            <a:r>
              <a:rPr lang="it-IT" sz="1200">
                <a:solidFill>
                  <a:srgbClr val="202020"/>
                </a:solidFill>
                <a:highlight>
                  <a:srgbClr val="FFFFFF"/>
                </a:highlight>
                <a:latin typeface="Calibri"/>
                <a:ea typeface="Calibri"/>
                <a:cs typeface="Calibri"/>
              </a:rPr>
              <a:t> Diploma di maturità, preferibilmente ad indirizzo grafico (non vincolante). Nessuna esperienza richiesta: formazione interna aziendale.</a:t>
            </a:r>
            <a:endParaRPr lang="it-IT"/>
          </a:p>
          <a:p>
            <a:r>
              <a:rPr lang="it-IT" sz="1200" b="1" dirty="0">
                <a:solidFill>
                  <a:srgbClr val="C00000"/>
                </a:solidFill>
                <a:highlight>
                  <a:srgbClr val="FFFFFF"/>
                </a:highlight>
                <a:latin typeface="Calibri"/>
                <a:ea typeface="Calibri"/>
                <a:cs typeface="Calibri"/>
              </a:rPr>
              <a:t>ORARIO DI LAVORO E CCNL</a:t>
            </a:r>
            <a:r>
              <a:rPr lang="it-IT" sz="1200" dirty="0">
                <a:solidFill>
                  <a:srgbClr val="C00000"/>
                </a:solidFill>
                <a:highlight>
                  <a:srgbClr val="FFFFFF"/>
                </a:highlight>
                <a:latin typeface="Calibri"/>
                <a:ea typeface="Calibri"/>
                <a:cs typeface="Calibri"/>
              </a:rPr>
              <a:t>: </a:t>
            </a:r>
            <a:r>
              <a:rPr lang="it-IT" sz="1200" b="1" dirty="0">
                <a:solidFill>
                  <a:srgbClr val="202020"/>
                </a:solidFill>
                <a:highlight>
                  <a:srgbClr val="FFFFFF"/>
                </a:highlight>
                <a:latin typeface="Calibri"/>
                <a:ea typeface="Calibri"/>
                <a:cs typeface="Calibri"/>
              </a:rPr>
              <a:t>Full </a:t>
            </a:r>
            <a:r>
              <a:rPr lang="it-IT" sz="1200" b="1" i="0" dirty="0">
                <a:solidFill>
                  <a:srgbClr val="202020"/>
                </a:solidFill>
                <a:effectLst/>
                <a:highlight>
                  <a:srgbClr val="FFFFFF"/>
                </a:highlight>
                <a:latin typeface="Calibri"/>
                <a:ea typeface="Calibri"/>
                <a:cs typeface="Calibri"/>
              </a:rPr>
              <a:t>time</a:t>
            </a:r>
            <a:r>
              <a:rPr lang="it-IT" sz="1200" b="1" dirty="0">
                <a:solidFill>
                  <a:srgbClr val="202020"/>
                </a:solidFill>
                <a:highlight>
                  <a:srgbClr val="FFFFFF"/>
                </a:highlight>
                <a:latin typeface="Calibri"/>
                <a:ea typeface="Calibri"/>
                <a:cs typeface="Calibri"/>
              </a:rPr>
              <a:t> 40 ore settimanali </a:t>
            </a:r>
            <a:r>
              <a:rPr lang="it-IT" sz="1200" b="1" dirty="0" err="1">
                <a:solidFill>
                  <a:srgbClr val="202020"/>
                </a:solidFill>
                <a:highlight>
                  <a:srgbClr val="FFFFFF"/>
                </a:highlight>
                <a:latin typeface="Calibri"/>
                <a:ea typeface="Calibri"/>
                <a:cs typeface="Calibri"/>
              </a:rPr>
              <a:t>lun</a:t>
            </a:r>
            <a:r>
              <a:rPr lang="it-IT" sz="1200" b="1" dirty="0">
                <a:solidFill>
                  <a:srgbClr val="202020"/>
                </a:solidFill>
                <a:highlight>
                  <a:srgbClr val="FFFFFF"/>
                </a:highlight>
                <a:latin typeface="Calibri"/>
                <a:ea typeface="Calibri"/>
                <a:cs typeface="Calibri"/>
              </a:rPr>
              <a:t>/</a:t>
            </a:r>
            <a:r>
              <a:rPr lang="it-IT" sz="1200" b="1" dirty="0" err="1">
                <a:solidFill>
                  <a:srgbClr val="202020"/>
                </a:solidFill>
                <a:highlight>
                  <a:srgbClr val="FFFFFF"/>
                </a:highlight>
                <a:latin typeface="Calibri"/>
                <a:ea typeface="Calibri"/>
                <a:cs typeface="Calibri"/>
              </a:rPr>
              <a:t>ven</a:t>
            </a:r>
            <a:r>
              <a:rPr lang="it-IT" sz="1200" b="1" dirty="0">
                <a:solidFill>
                  <a:srgbClr val="202020"/>
                </a:solidFill>
                <a:highlight>
                  <a:srgbClr val="FFFFFF"/>
                </a:highlight>
                <a:latin typeface="Calibri"/>
                <a:ea typeface="Calibri"/>
                <a:cs typeface="Calibri"/>
              </a:rPr>
              <a:t> 08:00 - 17:00 - Grafica</a:t>
            </a:r>
            <a:endParaRPr lang="it-IT" dirty="0"/>
          </a:p>
          <a:p>
            <a:r>
              <a:rPr lang="it-IT" sz="1200" b="1" dirty="0">
                <a:solidFill>
                  <a:srgbClr val="C00000"/>
                </a:solidFill>
                <a:highlight>
                  <a:srgbClr val="FFFFFF"/>
                </a:highlight>
                <a:latin typeface="Calibri"/>
                <a:ea typeface="Calibri"/>
                <a:cs typeface="Calibri"/>
              </a:rPr>
              <a:t>RETRIBUZIONE: </a:t>
            </a:r>
            <a:r>
              <a:rPr lang="it-IT" sz="1200" b="1" dirty="0">
                <a:solidFill>
                  <a:srgbClr val="202020"/>
                </a:solidFill>
                <a:highlight>
                  <a:srgbClr val="FFFFFF"/>
                </a:highlight>
                <a:latin typeface="Calibri"/>
                <a:ea typeface="Calibri"/>
                <a:cs typeface="Calibri"/>
              </a:rPr>
              <a:t> </a:t>
            </a:r>
            <a:r>
              <a:rPr lang="it-IT" sz="1200" dirty="0">
                <a:solidFill>
                  <a:srgbClr val="202020"/>
                </a:solidFill>
                <a:highlight>
                  <a:srgbClr val="FFFFFF"/>
                </a:highlight>
                <a:latin typeface="Calibri"/>
                <a:ea typeface="Calibri"/>
                <a:cs typeface="Calibri"/>
              </a:rPr>
              <a:t>tirocinio 700 € mensili . Al termine, apprendistato con retribuzione mensile media lorda di 1500 € </a:t>
            </a:r>
          </a:p>
          <a:p>
            <a:endParaRPr lang="it-IT" sz="1200" dirty="0">
              <a:solidFill>
                <a:srgbClr val="202020"/>
              </a:solidFill>
              <a:highlight>
                <a:srgbClr val="FFFFFF"/>
              </a:highlight>
              <a:latin typeface="Calibri"/>
              <a:ea typeface="Calibri"/>
              <a:cs typeface="Calibri"/>
            </a:endParaRPr>
          </a:p>
          <a:p>
            <a:r>
              <a:rPr lang="en-US" sz="1200" i="1" dirty="0" err="1">
                <a:solidFill>
                  <a:srgbClr val="212529"/>
                </a:solidFill>
                <a:latin typeface="Calibri"/>
                <a:ea typeface="Calibri"/>
                <a:cs typeface="Calibri"/>
              </a:rPr>
              <a:t>L'offerta</a:t>
            </a:r>
            <a:r>
              <a:rPr lang="en-US" sz="1200" i="1" dirty="0">
                <a:solidFill>
                  <a:srgbClr val="212529"/>
                </a:solidFill>
                <a:latin typeface="Calibri"/>
                <a:ea typeface="Calibri"/>
                <a:cs typeface="Calibri"/>
              </a:rPr>
              <a:t> è </a:t>
            </a:r>
            <a:r>
              <a:rPr lang="en-US" sz="1200" i="1" dirty="0" err="1">
                <a:solidFill>
                  <a:srgbClr val="212529"/>
                </a:solidFill>
                <a:latin typeface="Calibri"/>
                <a:ea typeface="Calibri"/>
                <a:cs typeface="Calibri"/>
              </a:rPr>
              <a:t>rivolta</a:t>
            </a:r>
            <a:r>
              <a:rPr lang="en-US" sz="1200" i="1" dirty="0">
                <a:solidFill>
                  <a:srgbClr val="212529"/>
                </a:solidFill>
                <a:latin typeface="Calibri"/>
                <a:ea typeface="Calibri"/>
                <a:cs typeface="Calibri"/>
              </a:rPr>
              <a:t> a tutte le </a:t>
            </a:r>
            <a:r>
              <a:rPr lang="en-US" sz="1200" i="1" dirty="0" err="1">
                <a:solidFill>
                  <a:srgbClr val="212529"/>
                </a:solidFill>
                <a:latin typeface="Calibri"/>
                <a:ea typeface="Calibri"/>
                <a:cs typeface="Calibri"/>
              </a:rPr>
              <a:t>persone</a:t>
            </a:r>
            <a:r>
              <a:rPr lang="en-US" sz="1200" i="1" dirty="0">
                <a:solidFill>
                  <a:srgbClr val="212529"/>
                </a:solidFill>
                <a:latin typeface="Calibri"/>
                <a:ea typeface="Calibri"/>
                <a:cs typeface="Calibri"/>
              </a:rPr>
              <a:t> </a:t>
            </a:r>
            <a:r>
              <a:rPr lang="en-US" sz="1200" i="1" dirty="0" err="1">
                <a:solidFill>
                  <a:srgbClr val="212529"/>
                </a:solidFill>
                <a:latin typeface="Calibri"/>
                <a:ea typeface="Calibri"/>
                <a:cs typeface="Calibri"/>
              </a:rPr>
              <a:t>nel</a:t>
            </a:r>
            <a:r>
              <a:rPr lang="en-US" sz="1200" i="1" dirty="0">
                <a:solidFill>
                  <a:srgbClr val="212529"/>
                </a:solidFill>
                <a:latin typeface="Calibri"/>
                <a:ea typeface="Calibri"/>
                <a:cs typeface="Calibri"/>
              </a:rPr>
              <a:t> rispetto delle pari </a:t>
            </a:r>
            <a:r>
              <a:rPr lang="en-US" sz="1200" i="1" dirty="0" err="1">
                <a:solidFill>
                  <a:srgbClr val="212529"/>
                </a:solidFill>
                <a:latin typeface="Calibri"/>
                <a:ea typeface="Calibri"/>
                <a:cs typeface="Calibri"/>
              </a:rPr>
              <a:t>opportunità</a:t>
            </a:r>
            <a:r>
              <a:rPr lang="en-US" sz="1200" i="1" dirty="0">
                <a:solidFill>
                  <a:srgbClr val="212529"/>
                </a:solidFill>
                <a:latin typeface="Calibri"/>
                <a:ea typeface="Calibri"/>
                <a:cs typeface="Calibri"/>
              </a:rPr>
              <a:t> di </a:t>
            </a:r>
            <a:r>
              <a:rPr lang="en-US" sz="1200" i="1" dirty="0" err="1">
                <a:solidFill>
                  <a:srgbClr val="212529"/>
                </a:solidFill>
                <a:latin typeface="Calibri"/>
                <a:ea typeface="Calibri"/>
                <a:cs typeface="Calibri"/>
              </a:rPr>
              <a:t>genere</a:t>
            </a:r>
            <a:r>
              <a:rPr lang="en-US" sz="1200" i="1" dirty="0">
                <a:solidFill>
                  <a:srgbClr val="212529"/>
                </a:solidFill>
                <a:latin typeface="Calibri"/>
                <a:ea typeface="Calibri"/>
                <a:cs typeface="Calibri"/>
              </a:rPr>
              <a:t>, </a:t>
            </a:r>
            <a:r>
              <a:rPr lang="en-US" sz="1200" i="1" dirty="0" err="1">
                <a:solidFill>
                  <a:srgbClr val="212529"/>
                </a:solidFill>
                <a:latin typeface="Calibri"/>
                <a:ea typeface="Calibri"/>
                <a:cs typeface="Calibri"/>
              </a:rPr>
              <a:t>diversità</a:t>
            </a:r>
            <a:r>
              <a:rPr lang="en-US" sz="1200" i="1" dirty="0">
                <a:solidFill>
                  <a:srgbClr val="212529"/>
                </a:solidFill>
                <a:latin typeface="Calibri"/>
                <a:ea typeface="Calibri"/>
                <a:cs typeface="Calibri"/>
              </a:rPr>
              <a:t> e </a:t>
            </a:r>
            <a:r>
              <a:rPr lang="en-US" sz="1200" i="1" dirty="0" err="1">
                <a:solidFill>
                  <a:srgbClr val="212529"/>
                </a:solidFill>
                <a:latin typeface="Calibri"/>
                <a:ea typeface="Calibri"/>
                <a:cs typeface="Calibri"/>
              </a:rPr>
              <a:t>inclusione</a:t>
            </a:r>
            <a:r>
              <a:rPr lang="en-US" sz="1200" i="1" dirty="0">
                <a:solidFill>
                  <a:srgbClr val="212529"/>
                </a:solidFill>
                <a:latin typeface="Calibri"/>
                <a:ea typeface="Calibri"/>
                <a:cs typeface="Calibri"/>
              </a:rPr>
              <a:t> (ai sensi </a:t>
            </a:r>
            <a:r>
              <a:rPr lang="en-US" sz="1200" i="1" dirty="0" err="1">
                <a:solidFill>
                  <a:srgbClr val="212529"/>
                </a:solidFill>
                <a:latin typeface="Calibri"/>
                <a:ea typeface="Calibri"/>
                <a:cs typeface="Calibri"/>
              </a:rPr>
              <a:t>Dlgs</a:t>
            </a:r>
            <a:r>
              <a:rPr lang="en-US" sz="1200" i="1" dirty="0">
                <a:solidFill>
                  <a:srgbClr val="212529"/>
                </a:solidFill>
                <a:latin typeface="Calibri"/>
                <a:ea typeface="Calibri"/>
                <a:cs typeface="Calibri"/>
              </a:rPr>
              <a:t> 198/2006, 215/2003 e 216/2003)</a:t>
            </a:r>
            <a:endParaRPr lang="it-IT" sz="120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dirty="0"/>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292A20E3-9E4B-4404-FB64-59623CD933E4}"/>
              </a:ext>
            </a:extLst>
          </p:cNvPr>
          <p:cNvSpPr/>
          <p:nvPr/>
        </p:nvSpPr>
        <p:spPr>
          <a:xfrm rot="5400000">
            <a:off x="4679697" y="1227021"/>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4D985FB6-47C1-4889-11C8-BFE97BF268E8}"/>
              </a:ext>
            </a:extLst>
          </p:cNvPr>
          <p:cNvSpPr/>
          <p:nvPr/>
        </p:nvSpPr>
        <p:spPr>
          <a:xfrm>
            <a:off x="8602877" y="4405880"/>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27CEFE05-2AE1-85C2-2726-00B9491452D3}"/>
              </a:ext>
            </a:extLst>
          </p:cNvPr>
          <p:cNvSpPr/>
          <p:nvPr/>
        </p:nvSpPr>
        <p:spPr>
          <a:xfrm>
            <a:off x="9486522" y="486821"/>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6B31D90B-743B-BE5F-23E6-74F0AA065FA2}"/>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83EC51E1-2CE5-A4B6-1030-E65B64B09662}"/>
              </a:ext>
            </a:extLst>
          </p:cNvPr>
          <p:cNvSpPr/>
          <p:nvPr/>
        </p:nvSpPr>
        <p:spPr>
          <a:xfrm flipH="1">
            <a:off x="801883" y="1982490"/>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4ACFB88E-18C0-056F-FAA3-E153EF012EF2}"/>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785548B4-F85A-06EC-A024-02F32DD6C819}"/>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5106D097-4E75-9E46-CF50-26D394AE4F3B}"/>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C24B58AE-C687-F67F-F686-CDA2A8CFF88E}"/>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44D18AC6-5FDC-57D1-784A-9D3DF1D002E0}"/>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219EE89F-C126-0991-A49E-EA3BAC41E59B}"/>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DD6965F0-DBDB-9338-AC0C-A11C50C1BA96}"/>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4F480208-7AFC-FE25-06B8-CE419051680B}"/>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408142383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172">
          <a:extLst>
            <a:ext uri="{FF2B5EF4-FFF2-40B4-BE49-F238E27FC236}">
              <a16:creationId xmlns:a16="http://schemas.microsoft.com/office/drawing/2014/main" id="{E1516FC2-5175-693D-BE98-A5FDF02E8858}"/>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45AD63FC-ED0F-81B0-339F-62FB4261ACB7}"/>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14DBA971-411F-6C37-A6F3-593F7F616BAF}"/>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6B9F80E2-446D-786D-740D-0C57508FFCD3}"/>
              </a:ext>
            </a:extLst>
          </p:cNvPr>
          <p:cNvSpPr txBox="1"/>
          <p:nvPr/>
        </p:nvSpPr>
        <p:spPr>
          <a:xfrm>
            <a:off x="1132269" y="231952"/>
            <a:ext cx="7841962" cy="51322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r>
              <a:rPr lang="it-IT" sz="4000" b="1" dirty="0">
                <a:solidFill>
                  <a:srgbClr val="C00000"/>
                </a:solidFill>
                <a:latin typeface="Calibri"/>
                <a:cs typeface="Calibri"/>
              </a:rPr>
              <a:t>  Merchandiser GDO </a:t>
            </a:r>
            <a:r>
              <a:rPr lang="it-IT" sz="4000" b="1" dirty="0" err="1">
                <a:solidFill>
                  <a:srgbClr val="C00000"/>
                </a:solidFill>
                <a:latin typeface="Calibri"/>
                <a:cs typeface="Calibri"/>
              </a:rPr>
              <a:t>pt</a:t>
            </a:r>
            <a:r>
              <a:rPr lang="it-IT" sz="4000" b="1" dirty="0">
                <a:solidFill>
                  <a:srgbClr val="C00000"/>
                </a:solidFill>
                <a:latin typeface="Calibri"/>
                <a:ea typeface="Calibri"/>
                <a:cs typeface="Calibri"/>
              </a:rPr>
              <a:t> </a:t>
            </a:r>
            <a:r>
              <a:rPr lang="it-IT" sz="2000" b="1" dirty="0">
                <a:solidFill>
                  <a:srgbClr val="C00000"/>
                </a:solidFill>
                <a:latin typeface="Calibri"/>
                <a:ea typeface="Calibri"/>
                <a:cs typeface="Calibri"/>
              </a:rPr>
              <a:t>(ID-105950)</a:t>
            </a:r>
            <a:r>
              <a:rPr lang="it-IT" sz="2000" dirty="0">
                <a:latin typeface="Calibri"/>
                <a:ea typeface="Calibri"/>
                <a:cs typeface="Calibri"/>
              </a:rPr>
              <a:t> </a:t>
            </a:r>
            <a:endParaRPr lang="it-IT">
              <a:ea typeface="Calibri"/>
            </a:endParaRPr>
          </a:p>
          <a:p>
            <a:pPr marL="898525"/>
            <a:endParaRPr lang="it-IT"/>
          </a:p>
          <a:p>
            <a:pPr marL="898525"/>
            <a:endParaRPr lang="it-IT" sz="2000">
              <a:latin typeface="Calibri"/>
              <a:ea typeface="Calibri"/>
              <a:cs typeface="Calibri"/>
            </a:endParaRPr>
          </a:p>
          <a:p>
            <a:pPr marL="898525"/>
            <a:r>
              <a:rPr lang="it-IT" sz="2000" dirty="0">
                <a:latin typeface="Calibri"/>
                <a:ea typeface="Calibri"/>
                <a:cs typeface="Calibri"/>
              </a:rPr>
              <a:t>TIPOLOGIA DI CONTRATTO: </a:t>
            </a:r>
            <a:r>
              <a:rPr lang="it-IT" sz="2000" b="1">
                <a:latin typeface="Calibri"/>
                <a:ea typeface="Calibri"/>
                <a:cs typeface="Calibri"/>
              </a:rPr>
              <a:t>CONTRATTO INTERMITTENTE</a:t>
            </a:r>
          </a:p>
          <a:p>
            <a:endParaRPr lang="it-IT"/>
          </a:p>
          <a:p>
            <a:r>
              <a:rPr lang="it-IT" sz="2000" dirty="0">
                <a:latin typeface="Calibri"/>
                <a:ea typeface="Calibri"/>
                <a:cs typeface="Calibri"/>
              </a:rPr>
              <a:t>  </a:t>
            </a:r>
            <a:r>
              <a:rPr lang="it-IT" sz="2000" dirty="0">
                <a:latin typeface="+mn-lt"/>
                <a:ea typeface="Calibri"/>
                <a:cs typeface="Calibri"/>
              </a:rPr>
              <a:t> </a:t>
            </a:r>
            <a:r>
              <a:rPr lang="it-IT" sz="2000" dirty="0">
                <a:latin typeface="+mn-lt"/>
                <a:ea typeface="Calibri"/>
              </a:rPr>
              <a:t>            SEDE</a:t>
            </a:r>
            <a:r>
              <a:rPr lang="it-IT" sz="2000" dirty="0">
                <a:latin typeface="+mn-lt"/>
              </a:rPr>
              <a:t> DI LAVORO: </a:t>
            </a:r>
            <a:r>
              <a:rPr lang="it-IT" sz="2000" b="1">
                <a:latin typeface="+mn-lt"/>
              </a:rPr>
              <a:t>IPER FIORDALISO ROZZANO </a:t>
            </a:r>
            <a:endParaRPr lang="it-IT" sz="2000" b="1">
              <a:latin typeface="Calibri"/>
              <a:ea typeface="Roboto"/>
            </a:endParaRPr>
          </a:p>
          <a:p>
            <a:endParaRPr lang="it-IT" sz="1200">
              <a:solidFill>
                <a:srgbClr val="202020"/>
              </a:solidFill>
              <a:latin typeface="Calibri"/>
              <a:ea typeface="Calibri"/>
              <a:cs typeface="Calibri"/>
            </a:endParaRPr>
          </a:p>
          <a:p>
            <a:endParaRPr lang="it-IT" sz="1200" dirty="0">
              <a:solidFill>
                <a:srgbClr val="202020"/>
              </a:solidFill>
              <a:highlight>
                <a:srgbClr val="FFFFFF"/>
              </a:highlight>
              <a:latin typeface="Calibri"/>
              <a:ea typeface="Calibri"/>
              <a:cs typeface="Calibri"/>
            </a:endParaRPr>
          </a:p>
          <a:p>
            <a:endParaRPr lang="it-IT" sz="1200" dirty="0">
              <a:solidFill>
                <a:srgbClr val="202020"/>
              </a:solidFill>
              <a:highlight>
                <a:srgbClr val="FFFFFF"/>
              </a:highlight>
              <a:latin typeface="Calibri"/>
              <a:ea typeface="Calibri"/>
              <a:cs typeface="Calibri"/>
            </a:endParaRPr>
          </a:p>
          <a:p>
            <a:r>
              <a:rPr lang="it-IT" sz="1200">
                <a:solidFill>
                  <a:srgbClr val="202020"/>
                </a:solidFill>
                <a:highlight>
                  <a:srgbClr val="FFFFFF"/>
                </a:highlight>
                <a:latin typeface="Calibri"/>
                <a:ea typeface="Calibri"/>
                <a:cs typeface="Calibri"/>
              </a:rPr>
              <a:t>Le risorse, per azienda della Grande Distribuzione che fornisce servizi di merchandiser, si dovranno occupare di </a:t>
            </a:r>
            <a:r>
              <a:rPr lang="it-IT" sz="1200" dirty="0">
                <a:solidFill>
                  <a:srgbClr val="202020"/>
                </a:solidFill>
                <a:highlight>
                  <a:srgbClr val="FFFFFF"/>
                </a:highlight>
                <a:latin typeface="Calibri"/>
                <a:ea typeface="Calibri"/>
                <a:cs typeface="Calibri"/>
              </a:rPr>
              <a:t>movimentazione merci con transpallet manuale, rifornimento scaffali e controllo </a:t>
            </a:r>
            <a:r>
              <a:rPr lang="it-IT" sz="1200">
                <a:solidFill>
                  <a:srgbClr val="202020"/>
                </a:solidFill>
                <a:highlight>
                  <a:srgbClr val="FFFFFF"/>
                </a:highlight>
                <a:latin typeface="Calibri"/>
                <a:ea typeface="Calibri"/>
                <a:cs typeface="Calibri"/>
              </a:rPr>
              <a:t>giacenze.</a:t>
            </a:r>
            <a:endParaRPr lang="it-IT">
              <a:ea typeface="Calibri"/>
            </a:endParaRPr>
          </a:p>
          <a:p>
            <a:endParaRPr lang="it-IT" sz="1200" b="1" dirty="0">
              <a:solidFill>
                <a:srgbClr val="DA1A2A"/>
              </a:solidFill>
              <a:latin typeface="Roboto"/>
              <a:ea typeface="Roboto"/>
              <a:cs typeface="Roboto"/>
            </a:endParaRPr>
          </a:p>
          <a:p>
            <a:r>
              <a:rPr lang="it-IT" sz="1200" b="1" dirty="0">
                <a:solidFill>
                  <a:srgbClr val="DA1A2A"/>
                </a:solidFill>
                <a:latin typeface="Roboto"/>
                <a:ea typeface="Roboto"/>
                <a:cs typeface="Roboto"/>
              </a:rPr>
              <a:t>PROFILO </a:t>
            </a:r>
            <a:r>
              <a:rPr lang="it-IT" sz="1200" b="1" dirty="0" err="1">
                <a:solidFill>
                  <a:srgbClr val="DA1A2A"/>
                </a:solidFill>
                <a:latin typeface="Roboto"/>
                <a:ea typeface="Roboto"/>
                <a:cs typeface="Roboto"/>
              </a:rPr>
              <a:t>IDEALE</a:t>
            </a:r>
            <a:r>
              <a:rPr lang="it-IT" sz="1200" dirty="0" err="1">
                <a:solidFill>
                  <a:srgbClr val="DA1A2A"/>
                </a:solidFill>
                <a:latin typeface="Trebuchet MS"/>
                <a:cs typeface="Calibri"/>
              </a:rPr>
              <a:t>:</a:t>
            </a:r>
            <a:r>
              <a:rPr lang="it-IT" sz="1200" dirty="0" err="1">
                <a:solidFill>
                  <a:srgbClr val="202020"/>
                </a:solidFill>
                <a:highlight>
                  <a:srgbClr val="FFFFFF"/>
                </a:highlight>
                <a:latin typeface="Calibri"/>
                <a:ea typeface="Calibri"/>
                <a:cs typeface="Calibri"/>
              </a:rPr>
              <a:t>buona</a:t>
            </a:r>
            <a:r>
              <a:rPr lang="it-IT" sz="1200" dirty="0">
                <a:solidFill>
                  <a:srgbClr val="202020"/>
                </a:solidFill>
                <a:highlight>
                  <a:srgbClr val="FFFFFF"/>
                </a:highlight>
                <a:latin typeface="Calibri"/>
                <a:ea typeface="Calibri"/>
                <a:cs typeface="Calibri"/>
              </a:rPr>
              <a:t> conoscenza lingua italiana, disponibilità part time mattino, Patente B, automunito.</a:t>
            </a:r>
            <a:endParaRPr lang="it-IT" sz="1200" b="1" dirty="0">
              <a:latin typeface="Calibri"/>
              <a:ea typeface="Calibri"/>
              <a:cs typeface="Calibri"/>
            </a:endParaRPr>
          </a:p>
          <a:p>
            <a:endParaRPr lang="it-IT" sz="1200" b="1" dirty="0">
              <a:solidFill>
                <a:srgbClr val="DA1A2A"/>
              </a:solidFill>
              <a:latin typeface="Roboto"/>
              <a:ea typeface="Roboto"/>
              <a:cs typeface="Roboto"/>
            </a:endParaRPr>
          </a:p>
          <a:p>
            <a:r>
              <a:rPr lang="it-IT" sz="1200" b="1" dirty="0">
                <a:solidFill>
                  <a:srgbClr val="DA1A2A"/>
                </a:solidFill>
                <a:latin typeface="Roboto"/>
                <a:ea typeface="Roboto"/>
                <a:cs typeface="Roboto"/>
              </a:rPr>
              <a:t>ORARIO DI LAVORO E CCNL</a:t>
            </a:r>
            <a:r>
              <a:rPr lang="it-IT" sz="1200" dirty="0">
                <a:solidFill>
                  <a:srgbClr val="DA1A2A"/>
                </a:solidFill>
                <a:latin typeface="Calibri"/>
                <a:ea typeface="Calibri"/>
                <a:cs typeface="Calibri"/>
              </a:rPr>
              <a:t>: </a:t>
            </a:r>
            <a:r>
              <a:rPr lang="it-IT" sz="1200" b="1" dirty="0">
                <a:latin typeface="Calibri"/>
                <a:ea typeface="Calibri"/>
                <a:cs typeface="Calibri"/>
              </a:rPr>
              <a:t>Part  </a:t>
            </a:r>
            <a:r>
              <a:rPr lang="it-IT" sz="1200" b="1" i="0" dirty="0">
                <a:effectLst/>
                <a:latin typeface="Calibri"/>
                <a:ea typeface="Calibri"/>
                <a:cs typeface="Calibri"/>
              </a:rPr>
              <a:t>time</a:t>
            </a:r>
            <a:r>
              <a:rPr lang="it-IT" sz="1200" b="1" dirty="0">
                <a:latin typeface="Calibri"/>
                <a:ea typeface="Calibri"/>
                <a:cs typeface="Calibri"/>
              </a:rPr>
              <a:t> mattina dalle 9.00, 14/20h settimanali a chiamata da </a:t>
            </a:r>
            <a:r>
              <a:rPr lang="it-IT" sz="1200" b="1" dirty="0" err="1">
                <a:latin typeface="Calibri"/>
                <a:ea typeface="Calibri"/>
                <a:cs typeface="Calibri"/>
              </a:rPr>
              <a:t>lunedi</a:t>
            </a:r>
            <a:r>
              <a:rPr lang="it-IT" sz="1200" b="1" dirty="0">
                <a:latin typeface="Calibri"/>
                <a:ea typeface="Calibri"/>
                <a:cs typeface="Calibri"/>
              </a:rPr>
              <a:t> a sabato </a:t>
            </a:r>
            <a:r>
              <a:rPr lang="it-IT" sz="1200" b="1" i="0" dirty="0">
                <a:effectLst/>
                <a:latin typeface="Calibri"/>
                <a:ea typeface="Calibri"/>
                <a:cs typeface="Calibri"/>
              </a:rPr>
              <a:t>–</a:t>
            </a:r>
            <a:r>
              <a:rPr lang="it-IT" sz="1200" b="1" dirty="0">
                <a:latin typeface="Calibri"/>
                <a:ea typeface="Calibri"/>
                <a:cs typeface="Calibri"/>
              </a:rPr>
              <a:t> MKT OPERATIVO</a:t>
            </a:r>
            <a:endParaRPr lang="it-IT" sz="1200" b="1" dirty="0">
              <a:solidFill>
                <a:schemeClr val="tx1"/>
              </a:solidFill>
              <a:ea typeface="Calibri"/>
            </a:endParaRPr>
          </a:p>
          <a:p>
            <a:r>
              <a:rPr lang="it-IT" sz="1200" b="1">
                <a:solidFill>
                  <a:srgbClr val="DA1A2A"/>
                </a:solidFill>
                <a:latin typeface="Roboto"/>
                <a:ea typeface="Roboto"/>
                <a:cs typeface="Roboto"/>
              </a:rPr>
              <a:t>RETRIBUZIONE:</a:t>
            </a:r>
            <a:r>
              <a:rPr lang="it-IT" sz="1200" dirty="0">
                <a:solidFill>
                  <a:srgbClr val="202020"/>
                </a:solidFill>
                <a:latin typeface="Calibri"/>
                <a:ea typeface="Roboto"/>
                <a:cs typeface="Roboto"/>
              </a:rPr>
              <a:t> </a:t>
            </a:r>
            <a:r>
              <a:rPr lang="it-IT" sz="1200">
                <a:latin typeface="Calibri"/>
                <a:ea typeface="Calibri"/>
                <a:cs typeface="Calibri"/>
              </a:rPr>
              <a:t>netto 7/8 € l'ora.</a:t>
            </a:r>
          </a:p>
          <a:p>
            <a:endParaRPr lang="en-US" sz="1200" i="1" dirty="0">
              <a:solidFill>
                <a:srgbClr val="212529"/>
              </a:solidFill>
              <a:latin typeface="Calibri"/>
              <a:ea typeface="Calibri"/>
              <a:cs typeface="Calibri"/>
            </a:endParaRPr>
          </a:p>
          <a:p>
            <a:r>
              <a:rPr lang="en-US" sz="1200" i="1" dirty="0" err="1">
                <a:solidFill>
                  <a:srgbClr val="212529"/>
                </a:solidFill>
                <a:latin typeface="Calibri"/>
                <a:ea typeface="Calibri"/>
                <a:cs typeface="Calibri"/>
              </a:rPr>
              <a:t>L'offerta</a:t>
            </a:r>
            <a:r>
              <a:rPr lang="en-US" sz="1200" i="1" dirty="0">
                <a:solidFill>
                  <a:srgbClr val="212529"/>
                </a:solidFill>
                <a:latin typeface="Calibri"/>
                <a:ea typeface="Calibri"/>
                <a:cs typeface="Calibri"/>
              </a:rPr>
              <a:t> è </a:t>
            </a:r>
            <a:r>
              <a:rPr lang="en-US" sz="1200" i="1" dirty="0" err="1">
                <a:solidFill>
                  <a:srgbClr val="212529"/>
                </a:solidFill>
                <a:latin typeface="Calibri"/>
                <a:ea typeface="Calibri"/>
                <a:cs typeface="Calibri"/>
              </a:rPr>
              <a:t>rivolta</a:t>
            </a:r>
            <a:r>
              <a:rPr lang="en-US" sz="1200" i="1" dirty="0">
                <a:solidFill>
                  <a:srgbClr val="212529"/>
                </a:solidFill>
                <a:latin typeface="Calibri"/>
                <a:ea typeface="Calibri"/>
                <a:cs typeface="Calibri"/>
              </a:rPr>
              <a:t> a tutte le </a:t>
            </a:r>
            <a:r>
              <a:rPr lang="en-US" sz="1200" i="1" dirty="0" err="1">
                <a:solidFill>
                  <a:srgbClr val="212529"/>
                </a:solidFill>
                <a:latin typeface="Calibri"/>
                <a:ea typeface="Calibri"/>
                <a:cs typeface="Calibri"/>
              </a:rPr>
              <a:t>persone</a:t>
            </a:r>
            <a:r>
              <a:rPr lang="en-US" sz="1200" i="1" dirty="0">
                <a:solidFill>
                  <a:srgbClr val="212529"/>
                </a:solidFill>
                <a:latin typeface="Calibri"/>
                <a:ea typeface="Calibri"/>
                <a:cs typeface="Calibri"/>
              </a:rPr>
              <a:t> </a:t>
            </a:r>
            <a:r>
              <a:rPr lang="en-US" sz="1200" i="1" dirty="0" err="1">
                <a:solidFill>
                  <a:srgbClr val="212529"/>
                </a:solidFill>
                <a:latin typeface="Calibri"/>
                <a:ea typeface="Calibri"/>
                <a:cs typeface="Calibri"/>
              </a:rPr>
              <a:t>nel</a:t>
            </a:r>
            <a:r>
              <a:rPr lang="en-US" sz="1200" i="1" dirty="0">
                <a:solidFill>
                  <a:srgbClr val="212529"/>
                </a:solidFill>
                <a:latin typeface="Calibri"/>
                <a:ea typeface="Calibri"/>
                <a:cs typeface="Calibri"/>
              </a:rPr>
              <a:t> rispetto delle pari </a:t>
            </a:r>
            <a:r>
              <a:rPr lang="en-US" sz="1200" i="1" dirty="0" err="1">
                <a:solidFill>
                  <a:srgbClr val="212529"/>
                </a:solidFill>
                <a:latin typeface="Calibri"/>
                <a:ea typeface="Calibri"/>
                <a:cs typeface="Calibri"/>
              </a:rPr>
              <a:t>opportunità</a:t>
            </a:r>
            <a:r>
              <a:rPr lang="en-US" sz="1200" i="1" dirty="0">
                <a:solidFill>
                  <a:srgbClr val="212529"/>
                </a:solidFill>
                <a:latin typeface="Calibri"/>
                <a:ea typeface="Calibri"/>
                <a:cs typeface="Calibri"/>
              </a:rPr>
              <a:t> di </a:t>
            </a:r>
            <a:r>
              <a:rPr lang="en-US" sz="1200" i="1" dirty="0" err="1">
                <a:solidFill>
                  <a:srgbClr val="212529"/>
                </a:solidFill>
                <a:latin typeface="Calibri"/>
                <a:ea typeface="Calibri"/>
                <a:cs typeface="Calibri"/>
              </a:rPr>
              <a:t>genere</a:t>
            </a:r>
            <a:r>
              <a:rPr lang="en-US" sz="1200" i="1" dirty="0">
                <a:solidFill>
                  <a:srgbClr val="212529"/>
                </a:solidFill>
                <a:latin typeface="Calibri"/>
                <a:ea typeface="Calibri"/>
                <a:cs typeface="Calibri"/>
              </a:rPr>
              <a:t>, </a:t>
            </a:r>
            <a:r>
              <a:rPr lang="en-US" sz="1200" i="1" dirty="0" err="1">
                <a:solidFill>
                  <a:srgbClr val="212529"/>
                </a:solidFill>
                <a:latin typeface="Calibri"/>
                <a:ea typeface="Calibri"/>
                <a:cs typeface="Calibri"/>
              </a:rPr>
              <a:t>diversità</a:t>
            </a:r>
            <a:r>
              <a:rPr lang="en-US" sz="1200" i="1" dirty="0">
                <a:solidFill>
                  <a:srgbClr val="212529"/>
                </a:solidFill>
                <a:latin typeface="Calibri"/>
                <a:ea typeface="Calibri"/>
                <a:cs typeface="Calibri"/>
              </a:rPr>
              <a:t> e </a:t>
            </a:r>
            <a:r>
              <a:rPr lang="en-US" sz="1200" i="1" dirty="0" err="1">
                <a:solidFill>
                  <a:srgbClr val="212529"/>
                </a:solidFill>
                <a:latin typeface="Calibri"/>
                <a:ea typeface="Calibri"/>
                <a:cs typeface="Calibri"/>
              </a:rPr>
              <a:t>inclusione</a:t>
            </a:r>
            <a:r>
              <a:rPr lang="en-US" sz="1200" i="1" dirty="0">
                <a:solidFill>
                  <a:srgbClr val="212529"/>
                </a:solidFill>
                <a:latin typeface="Calibri"/>
                <a:ea typeface="Calibri"/>
                <a:cs typeface="Calibri"/>
              </a:rPr>
              <a:t> (ai sensi </a:t>
            </a:r>
            <a:r>
              <a:rPr lang="en-US" sz="1200" i="1" dirty="0" err="1">
                <a:solidFill>
                  <a:srgbClr val="212529"/>
                </a:solidFill>
                <a:latin typeface="Calibri"/>
                <a:ea typeface="Calibri"/>
                <a:cs typeface="Calibri"/>
              </a:rPr>
              <a:t>Dlgs</a:t>
            </a:r>
            <a:r>
              <a:rPr lang="en-US" sz="1200" i="1" dirty="0">
                <a:solidFill>
                  <a:srgbClr val="212529"/>
                </a:solidFill>
                <a:latin typeface="Calibri"/>
                <a:ea typeface="Calibri"/>
                <a:cs typeface="Calibri"/>
              </a:rPr>
              <a:t> 198/2006, 215/2003 e 216/2003)</a:t>
            </a:r>
            <a:endParaRPr lang="it-IT" sz="120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dirty="0"/>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F04046C1-0E18-CFA8-0EC7-6AD7CCCDF455}"/>
              </a:ext>
            </a:extLst>
          </p:cNvPr>
          <p:cNvSpPr/>
          <p:nvPr/>
        </p:nvSpPr>
        <p:spPr>
          <a:xfrm rot="5400000">
            <a:off x="4679697" y="1227021"/>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FA2ECB56-E858-D402-E3DB-B8F9D396423B}"/>
              </a:ext>
            </a:extLst>
          </p:cNvPr>
          <p:cNvSpPr/>
          <p:nvPr/>
        </p:nvSpPr>
        <p:spPr>
          <a:xfrm>
            <a:off x="8602877" y="4405880"/>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EE522178-759B-2218-9843-E97752CC4328}"/>
              </a:ext>
            </a:extLst>
          </p:cNvPr>
          <p:cNvSpPr/>
          <p:nvPr/>
        </p:nvSpPr>
        <p:spPr>
          <a:xfrm>
            <a:off x="9486522" y="486821"/>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3244E754-E15D-74BD-4EB3-094AA7B82EDD}"/>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D81DD91F-854B-84E3-FA88-23D8A3502A03}"/>
              </a:ext>
            </a:extLst>
          </p:cNvPr>
          <p:cNvSpPr/>
          <p:nvPr/>
        </p:nvSpPr>
        <p:spPr>
          <a:xfrm flipH="1">
            <a:off x="801883" y="1982490"/>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EC76256B-B94B-B9D5-99CB-D5A08BA4A55F}"/>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E7C5114E-4912-AEB4-1832-65FEA633A8CB}"/>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048A74E0-6C71-1647-77EB-2C653165CD0E}"/>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C397A63A-606A-634E-1A65-6FDAC95E4D53}"/>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D270B253-9DC6-AA3B-3D3E-27B4B7E1F112}"/>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3C28A349-AF93-2910-1868-B61A56548A0D}"/>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66820412-8585-9367-8889-C22846296D9A}"/>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48B2ADAF-DECD-CEB8-5ED7-4454E1BD5DEE}"/>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93142970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172">
          <a:extLst>
            <a:ext uri="{FF2B5EF4-FFF2-40B4-BE49-F238E27FC236}">
              <a16:creationId xmlns:a16="http://schemas.microsoft.com/office/drawing/2014/main" id="{619B7BBE-3A4A-DE98-CB85-A25E6D6E590F}"/>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A36F899F-6C34-6587-DA83-6B6E4563EBF4}"/>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58489764-D1D7-FEDA-6F06-CA31E7F7984A}"/>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A464EE72-C246-396D-4280-6B53604A3C17}"/>
              </a:ext>
            </a:extLst>
          </p:cNvPr>
          <p:cNvSpPr txBox="1"/>
          <p:nvPr/>
        </p:nvSpPr>
        <p:spPr>
          <a:xfrm>
            <a:off x="1106292" y="119384"/>
            <a:ext cx="7841962" cy="51322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r>
              <a:rPr lang="it-IT" sz="4000" b="1">
                <a:solidFill>
                  <a:srgbClr val="C00000"/>
                </a:solidFill>
                <a:latin typeface="Calibri"/>
                <a:cs typeface="Calibri"/>
              </a:rPr>
              <a:t>Stage help desk software</a:t>
            </a:r>
            <a:endParaRPr lang="it-IT" sz="4000" b="1">
              <a:solidFill>
                <a:srgbClr val="C00000"/>
              </a:solidFill>
              <a:ea typeface="Calibri"/>
              <a:cs typeface="Calibri"/>
            </a:endParaRPr>
          </a:p>
          <a:p>
            <a:pPr marL="898525"/>
            <a:r>
              <a:rPr lang="it-IT" sz="2000" b="1">
                <a:solidFill>
                  <a:srgbClr val="C00000"/>
                </a:solidFill>
                <a:latin typeface="Calibri"/>
                <a:ea typeface="Calibri"/>
                <a:cs typeface="Calibri"/>
              </a:rPr>
              <a:t>(ID-105890)</a:t>
            </a:r>
            <a:r>
              <a:rPr lang="it-IT" sz="2000">
                <a:latin typeface="Calibri"/>
                <a:ea typeface="Calibri"/>
                <a:cs typeface="Calibri"/>
              </a:rPr>
              <a:t>  </a:t>
            </a:r>
            <a:endParaRPr lang="it-IT"/>
          </a:p>
          <a:p>
            <a:pPr marL="898525"/>
            <a:endParaRPr lang="it-IT" sz="2000">
              <a:latin typeface="Calibri"/>
              <a:ea typeface="Calibri"/>
              <a:cs typeface="Calibri"/>
            </a:endParaRPr>
          </a:p>
          <a:p>
            <a:pPr marL="898525"/>
            <a:r>
              <a:rPr lang="it-IT" sz="2000">
                <a:latin typeface="Calibri"/>
                <a:ea typeface="Calibri"/>
                <a:cs typeface="Calibri"/>
              </a:rPr>
              <a:t>TIPOLOGIA DI CONTRATTO: </a:t>
            </a:r>
            <a:r>
              <a:rPr lang="it-IT" sz="2000" b="1">
                <a:latin typeface="Calibri"/>
                <a:ea typeface="Calibri"/>
                <a:cs typeface="Calibri"/>
              </a:rPr>
              <a:t>STAGE FINALIZZATO ASSUNZIONE</a:t>
            </a:r>
            <a:endParaRPr lang="it-IT" sz="2000">
              <a:latin typeface="Calibri"/>
              <a:ea typeface="Calibri"/>
              <a:cs typeface="Calibri"/>
            </a:endParaRPr>
          </a:p>
          <a:p>
            <a:endParaRPr lang="it-IT"/>
          </a:p>
          <a:p>
            <a:r>
              <a:rPr lang="it-IT" sz="2000">
                <a:latin typeface="Calibri"/>
                <a:ea typeface="Calibri"/>
                <a:cs typeface="Calibri"/>
              </a:rPr>
              <a:t>  </a:t>
            </a:r>
            <a:r>
              <a:rPr lang="it-IT" sz="2000">
                <a:latin typeface="+mn-lt"/>
                <a:ea typeface="Calibri"/>
                <a:cs typeface="Calibri"/>
              </a:rPr>
              <a:t> </a:t>
            </a:r>
            <a:r>
              <a:rPr lang="it-IT" sz="2000">
                <a:latin typeface="+mn-lt"/>
                <a:ea typeface="Calibri"/>
              </a:rPr>
              <a:t>            SEDE</a:t>
            </a:r>
            <a:r>
              <a:rPr lang="it-IT" sz="2000">
                <a:latin typeface="+mn-lt"/>
              </a:rPr>
              <a:t> DI LAVORO: </a:t>
            </a:r>
            <a:r>
              <a:rPr lang="it-IT" sz="2000" b="1">
                <a:latin typeface="+mn-lt"/>
              </a:rPr>
              <a:t>LACCHIARELLA </a:t>
            </a:r>
            <a:endParaRPr lang="it-IT" sz="2000" b="1">
              <a:latin typeface="Calibri"/>
              <a:ea typeface="Roboto"/>
            </a:endParaRPr>
          </a:p>
          <a:p>
            <a:endParaRPr lang="it-IT" sz="1200">
              <a:solidFill>
                <a:srgbClr val="202020"/>
              </a:solidFill>
              <a:latin typeface="Calibri"/>
              <a:ea typeface="Calibri"/>
              <a:cs typeface="Calibri"/>
            </a:endParaRPr>
          </a:p>
          <a:p>
            <a:r>
              <a:rPr lang="it-IT" sz="1200" b="0" i="0">
                <a:solidFill>
                  <a:srgbClr val="202020"/>
                </a:solidFill>
                <a:effectLst/>
                <a:highlight>
                  <a:srgbClr val="FFFFFF"/>
                </a:highlight>
                <a:latin typeface="Calibri"/>
                <a:ea typeface="Calibri"/>
                <a:cs typeface="Calibri"/>
              </a:rPr>
              <a:t>La risorsa, per</a:t>
            </a:r>
            <a:r>
              <a:rPr lang="it-IT" sz="1200">
                <a:solidFill>
                  <a:srgbClr val="202020"/>
                </a:solidFill>
                <a:highlight>
                  <a:srgbClr val="FFFFFF"/>
                </a:highlight>
                <a:latin typeface="Calibri"/>
                <a:ea typeface="Calibri"/>
                <a:cs typeface="Calibri"/>
              </a:rPr>
              <a:t> società</a:t>
            </a:r>
            <a:r>
              <a:rPr lang="it-IT" sz="1200" b="0" i="0">
                <a:solidFill>
                  <a:srgbClr val="202020"/>
                </a:solidFill>
                <a:effectLst/>
                <a:highlight>
                  <a:srgbClr val="FFFFFF"/>
                </a:highlight>
                <a:latin typeface="Calibri"/>
                <a:ea typeface="Calibri"/>
                <a:cs typeface="Calibri"/>
              </a:rPr>
              <a:t> </a:t>
            </a:r>
            <a:r>
              <a:rPr lang="it-IT" sz="1200">
                <a:solidFill>
                  <a:srgbClr val="202020"/>
                </a:solidFill>
                <a:highlight>
                  <a:srgbClr val="FFFFFF"/>
                </a:highlight>
                <a:latin typeface="Calibri"/>
                <a:ea typeface="Calibri"/>
                <a:cs typeface="Calibri"/>
              </a:rPr>
              <a:t>fabbricazione apparecchiature per controlli processi industriali</a:t>
            </a:r>
            <a:r>
              <a:rPr lang="it-IT" sz="1200" b="0" i="0">
                <a:solidFill>
                  <a:srgbClr val="202020"/>
                </a:solidFill>
                <a:effectLst/>
                <a:highlight>
                  <a:srgbClr val="FFFFFF"/>
                </a:highlight>
                <a:latin typeface="Calibri"/>
                <a:ea typeface="Calibri"/>
                <a:cs typeface="Calibri"/>
              </a:rPr>
              <a:t>,</a:t>
            </a:r>
            <a:r>
              <a:rPr lang="it-IT" sz="1200">
                <a:solidFill>
                  <a:srgbClr val="202020"/>
                </a:solidFill>
                <a:highlight>
                  <a:srgbClr val="FFFFFF"/>
                </a:highlight>
                <a:latin typeface="Calibri"/>
                <a:ea typeface="Calibri"/>
                <a:cs typeface="Calibri"/>
              </a:rPr>
              <a:t> all’interno del team software</a:t>
            </a:r>
            <a:r>
              <a:rPr lang="it-IT" sz="1200" b="0" i="0">
                <a:solidFill>
                  <a:srgbClr val="202020"/>
                </a:solidFill>
                <a:effectLst/>
                <a:highlight>
                  <a:srgbClr val="FFFFFF"/>
                </a:highlight>
                <a:latin typeface="Calibri"/>
                <a:ea typeface="Calibri"/>
                <a:cs typeface="Calibri"/>
              </a:rPr>
              <a:t>,</a:t>
            </a:r>
            <a:r>
              <a:rPr lang="it-IT" sz="1200">
                <a:solidFill>
                  <a:srgbClr val="202020"/>
                </a:solidFill>
                <a:highlight>
                  <a:srgbClr val="FFFFFF"/>
                </a:highlight>
                <a:latin typeface="Calibri"/>
                <a:ea typeface="Calibri"/>
                <a:cs typeface="Calibri"/>
              </a:rPr>
              <a:t> verrà formato sui prodotti hardware e software commercializzati dall’azienda con obiettivo di supportare da remoto i clienti finali. Le attività seguite saranno: presa in carico ticket, analisi problematiche, collegamento remoto presso strutture clienti, contatto diretto con cliente per verifiche/ risoluzione problemi, chiusura ticket.</a:t>
            </a:r>
            <a:endParaRPr lang="it-IT"/>
          </a:p>
          <a:p>
            <a:r>
              <a:rPr lang="it-IT" sz="1200" b="1">
                <a:solidFill>
                  <a:srgbClr val="DA1A2A"/>
                </a:solidFill>
                <a:latin typeface="Roboto"/>
                <a:ea typeface="Roboto"/>
                <a:cs typeface="Roboto"/>
              </a:rPr>
              <a:t>PROFILO IDEALE</a:t>
            </a:r>
            <a:r>
              <a:rPr lang="it-IT" sz="1200">
                <a:solidFill>
                  <a:srgbClr val="DA1A2A"/>
                </a:solidFill>
                <a:latin typeface="Trebuchet MS"/>
                <a:cs typeface="Calibri"/>
              </a:rPr>
              <a:t>: </a:t>
            </a:r>
            <a:r>
              <a:rPr lang="it-IT" sz="1200">
                <a:solidFill>
                  <a:srgbClr val="202020"/>
                </a:solidFill>
                <a:highlight>
                  <a:srgbClr val="FFFFFF"/>
                </a:highlight>
                <a:latin typeface="Calibri"/>
                <a:ea typeface="Calibri"/>
                <a:cs typeface="Calibri"/>
              </a:rPr>
              <a:t>Indispensabile titolo studio in linea con mansioni tirocinio, conoscenze informatiche base, Windows, pacchetto office, networking (configurazioni rete, indirizzi IP), gradita conoscenza Microsoft SQL Server, sintassi T-SQL, buona conoscenza lingua inglese (almeno livello B1), automuniti.</a:t>
            </a:r>
          </a:p>
          <a:p>
            <a:r>
              <a:rPr lang="it-IT" sz="1200" b="1">
                <a:solidFill>
                  <a:srgbClr val="DA1A2A"/>
                </a:solidFill>
                <a:latin typeface="Roboto"/>
                <a:ea typeface="Roboto"/>
                <a:cs typeface="Roboto"/>
              </a:rPr>
              <a:t>ORARIO DI LAVORO E CCNL</a:t>
            </a:r>
            <a:r>
              <a:rPr lang="it-IT" sz="1200">
                <a:solidFill>
                  <a:srgbClr val="DA1A2A"/>
                </a:solidFill>
                <a:latin typeface="Calibri"/>
                <a:ea typeface="Calibri"/>
                <a:cs typeface="Calibri"/>
              </a:rPr>
              <a:t>: </a:t>
            </a:r>
            <a:r>
              <a:rPr lang="it-IT" sz="1200" b="1" i="0">
                <a:effectLst/>
                <a:latin typeface="Calibri"/>
                <a:ea typeface="Calibri"/>
                <a:cs typeface="Calibri"/>
              </a:rPr>
              <a:t>Full</a:t>
            </a:r>
            <a:r>
              <a:rPr lang="it-IT" sz="1200" b="1">
                <a:latin typeface="Calibri"/>
                <a:ea typeface="Calibri"/>
                <a:cs typeface="Calibri"/>
              </a:rPr>
              <a:t> </a:t>
            </a:r>
            <a:r>
              <a:rPr lang="it-IT" sz="1200" b="1" i="0">
                <a:effectLst/>
                <a:latin typeface="Calibri"/>
                <a:ea typeface="Calibri"/>
                <a:cs typeface="Calibri"/>
              </a:rPr>
              <a:t>time</a:t>
            </a:r>
            <a:r>
              <a:rPr lang="it-IT" sz="1200" b="1">
                <a:latin typeface="Calibri"/>
                <a:ea typeface="Calibri"/>
                <a:cs typeface="Calibri"/>
              </a:rPr>
              <a:t> o 8.00/9.00 – 17.00/18.00 (pausa pranzo 12.30 alle 13.30) </a:t>
            </a:r>
            <a:r>
              <a:rPr lang="it-IT" sz="1200" b="1" i="0">
                <a:effectLst/>
                <a:latin typeface="Calibri"/>
                <a:ea typeface="Calibri"/>
                <a:cs typeface="Calibri"/>
              </a:rPr>
              <a:t>–</a:t>
            </a:r>
            <a:r>
              <a:rPr lang="it-IT" sz="1200" b="1">
                <a:latin typeface="Calibri"/>
                <a:ea typeface="Calibri"/>
                <a:cs typeface="Calibri"/>
              </a:rPr>
              <a:t> M</a:t>
            </a:r>
            <a:r>
              <a:rPr lang="it-IT" sz="1200" b="1">
                <a:ea typeface="Calibri"/>
              </a:rPr>
              <a:t>etalmeccanica Industria</a:t>
            </a:r>
            <a:endParaRPr lang="it-IT" sz="1200" b="1">
              <a:solidFill>
                <a:schemeClr val="tx1"/>
              </a:solidFill>
              <a:latin typeface="Calibri"/>
              <a:ea typeface="Calibri"/>
              <a:cs typeface="Calibri"/>
            </a:endParaRPr>
          </a:p>
          <a:p>
            <a:r>
              <a:rPr lang="it-IT" sz="1200" b="1">
                <a:solidFill>
                  <a:srgbClr val="DA1A2A"/>
                </a:solidFill>
                <a:latin typeface="Roboto"/>
                <a:ea typeface="Roboto"/>
                <a:cs typeface="Roboto"/>
              </a:rPr>
              <a:t>RETRIBUZIONE:</a:t>
            </a:r>
            <a:r>
              <a:rPr lang="it-IT" sz="1200">
                <a:solidFill>
                  <a:srgbClr val="202020"/>
                </a:solidFill>
                <a:latin typeface="Calibri"/>
                <a:ea typeface="Roboto"/>
                <a:cs typeface="Roboto"/>
              </a:rPr>
              <a:t> </a:t>
            </a:r>
            <a:r>
              <a:rPr lang="it-IT" sz="1200">
                <a:latin typeface="Calibri"/>
                <a:ea typeface="Calibri"/>
                <a:cs typeface="Calibri"/>
              </a:rPr>
              <a:t>Indennità tirocinio € 600</a:t>
            </a:r>
            <a:endParaRPr lang="it-IT" sz="1200" b="0" i="0">
              <a:effectLst/>
              <a:latin typeface="Calibri"/>
              <a:ea typeface="Calibri"/>
              <a:cs typeface="Calibri"/>
            </a:endParaRPr>
          </a:p>
          <a:p>
            <a:r>
              <a:rPr lang="en-US" sz="1200" i="1" err="1">
                <a:solidFill>
                  <a:srgbClr val="212529"/>
                </a:solidFill>
                <a:latin typeface="Calibri"/>
                <a:ea typeface="Calibri"/>
                <a:cs typeface="Calibri"/>
              </a:rPr>
              <a:t>L'offerta</a:t>
            </a:r>
            <a:r>
              <a:rPr lang="en-US" sz="1200" i="1">
                <a:solidFill>
                  <a:srgbClr val="212529"/>
                </a:solidFill>
                <a:latin typeface="Calibri"/>
                <a:ea typeface="Calibri"/>
                <a:cs typeface="Calibri"/>
              </a:rPr>
              <a:t> è </a:t>
            </a:r>
            <a:r>
              <a:rPr lang="en-US" sz="1200" i="1" err="1">
                <a:solidFill>
                  <a:srgbClr val="212529"/>
                </a:solidFill>
                <a:latin typeface="Calibri"/>
                <a:ea typeface="Calibri"/>
                <a:cs typeface="Calibri"/>
              </a:rPr>
              <a:t>rivolta</a:t>
            </a:r>
            <a:r>
              <a:rPr lang="en-US" sz="1200" i="1">
                <a:solidFill>
                  <a:srgbClr val="212529"/>
                </a:solidFill>
                <a:latin typeface="Calibri"/>
                <a:ea typeface="Calibri"/>
                <a:cs typeface="Calibri"/>
              </a:rPr>
              <a:t> a tutte le </a:t>
            </a:r>
            <a:r>
              <a:rPr lang="en-US" sz="1200" i="1" err="1">
                <a:solidFill>
                  <a:srgbClr val="212529"/>
                </a:solidFill>
                <a:latin typeface="Calibri"/>
                <a:ea typeface="Calibri"/>
                <a:cs typeface="Calibri"/>
              </a:rPr>
              <a:t>persone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nel</a:t>
            </a:r>
            <a:r>
              <a:rPr lang="en-US" sz="1200" i="1">
                <a:solidFill>
                  <a:srgbClr val="212529"/>
                </a:solidFill>
                <a:latin typeface="Calibri"/>
                <a:ea typeface="Calibri"/>
                <a:cs typeface="Calibri"/>
              </a:rPr>
              <a:t> rispetto delle pari </a:t>
            </a:r>
            <a:r>
              <a:rPr lang="en-US" sz="1200" i="1" err="1">
                <a:solidFill>
                  <a:srgbClr val="212529"/>
                </a:solidFill>
                <a:latin typeface="Calibri"/>
                <a:ea typeface="Calibri"/>
                <a:cs typeface="Calibri"/>
              </a:rPr>
              <a:t>opportunità</a:t>
            </a:r>
            <a:r>
              <a:rPr lang="en-US" sz="1200" i="1">
                <a:solidFill>
                  <a:srgbClr val="212529"/>
                </a:solidFill>
                <a:latin typeface="Calibri"/>
                <a:ea typeface="Calibri"/>
                <a:cs typeface="Calibri"/>
              </a:rPr>
              <a:t> di </a:t>
            </a:r>
            <a:r>
              <a:rPr lang="en-US" sz="1200" i="1" err="1">
                <a:solidFill>
                  <a:srgbClr val="212529"/>
                </a:solidFill>
                <a:latin typeface="Calibri"/>
                <a:ea typeface="Calibri"/>
                <a:cs typeface="Calibri"/>
              </a:rPr>
              <a:t>genere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diversità</a:t>
            </a:r>
            <a:r>
              <a:rPr lang="en-US" sz="1200" i="1">
                <a:solidFill>
                  <a:srgbClr val="212529"/>
                </a:solidFill>
                <a:latin typeface="Calibri"/>
                <a:ea typeface="Calibri"/>
                <a:cs typeface="Calibri"/>
              </a:rPr>
              <a:t> e </a:t>
            </a:r>
            <a:r>
              <a:rPr lang="en-US" sz="1200" i="1" err="1">
                <a:solidFill>
                  <a:srgbClr val="212529"/>
                </a:solidFill>
                <a:latin typeface="Calibri"/>
                <a:ea typeface="Calibri"/>
                <a:cs typeface="Calibri"/>
              </a:rPr>
              <a:t>inclusione</a:t>
            </a:r>
            <a:r>
              <a:rPr lang="en-US" sz="1200" i="1">
                <a:solidFill>
                  <a:srgbClr val="212529"/>
                </a:solidFill>
                <a:latin typeface="Calibri"/>
                <a:ea typeface="Calibri"/>
                <a:cs typeface="Calibri"/>
              </a:rPr>
              <a:t> (ai sensi </a:t>
            </a:r>
            <a:r>
              <a:rPr lang="en-US" sz="1200" i="1" err="1">
                <a:solidFill>
                  <a:srgbClr val="212529"/>
                </a:solidFill>
                <a:latin typeface="Calibri"/>
                <a:ea typeface="Calibri"/>
                <a:cs typeface="Calibri"/>
              </a:rPr>
              <a:t>Dlgs</a:t>
            </a:r>
            <a:r>
              <a:rPr lang="en-US" sz="1200" i="1">
                <a:solidFill>
                  <a:srgbClr val="212529"/>
                </a:solidFill>
                <a:latin typeface="Calibri"/>
                <a:ea typeface="Calibri"/>
                <a:cs typeface="Calibri"/>
              </a:rPr>
              <a:t> 198/2006, 215/2003 e 216/2003)</a:t>
            </a:r>
            <a:endParaRPr lang="it-IT" sz="120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62045D8E-174B-EEB5-F9B6-CD7D9EE9CB7E}"/>
              </a:ext>
            </a:extLst>
          </p:cNvPr>
          <p:cNvSpPr/>
          <p:nvPr/>
        </p:nvSpPr>
        <p:spPr>
          <a:xfrm rot="5400000">
            <a:off x="4679697" y="1227021"/>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0D8A3187-CEEB-4837-823C-73C7A90D4803}"/>
              </a:ext>
            </a:extLst>
          </p:cNvPr>
          <p:cNvSpPr/>
          <p:nvPr/>
        </p:nvSpPr>
        <p:spPr>
          <a:xfrm>
            <a:off x="8602877" y="4405880"/>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B56ADF6F-BF27-B9A2-D315-ED0B252DD4BD}"/>
              </a:ext>
            </a:extLst>
          </p:cNvPr>
          <p:cNvSpPr/>
          <p:nvPr/>
        </p:nvSpPr>
        <p:spPr>
          <a:xfrm>
            <a:off x="9486522" y="486821"/>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67A77468-112B-0016-4C4B-8BD376A41F6B}"/>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B8C76846-A507-9040-5528-07B4E79B9227}"/>
              </a:ext>
            </a:extLst>
          </p:cNvPr>
          <p:cNvSpPr/>
          <p:nvPr/>
        </p:nvSpPr>
        <p:spPr>
          <a:xfrm flipH="1">
            <a:off x="801883" y="1982490"/>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62CD43D4-2EF5-5904-E6B5-AED35370673F}"/>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68C9AE76-20A0-8A67-91FC-F97AF87F0B45}"/>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9B649395-83A4-8877-EE6A-9462197A01B3}"/>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AF66F47D-FF1C-2FBF-1110-9FC538800857}"/>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4C197439-6243-4F09-2769-5DFE324B9493}"/>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DD5D45DB-EEA1-B433-8C6D-D5D665C588A3}"/>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07599111-C9D5-3818-DC0A-94D93706AE08}"/>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0114A82A-709C-7123-8AE8-F85643C15E76}"/>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13311910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6735BA09-7E48-6226-3580-5793EB45B4EB}"/>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CFFD249A-2618-E538-6A8D-9547D3015C29}"/>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DF5EC3D6-58AA-A0BA-DB46-F05E5905E01B}"/>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49726E90-6320-0A27-B47C-C0A0419F1CD6}"/>
              </a:ext>
            </a:extLst>
          </p:cNvPr>
          <p:cNvSpPr txBox="1"/>
          <p:nvPr/>
        </p:nvSpPr>
        <p:spPr>
          <a:xfrm>
            <a:off x="1213792" y="165100"/>
            <a:ext cx="7841962" cy="4960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r>
              <a:rPr lang="it-IT" sz="4000" b="1">
                <a:solidFill>
                  <a:srgbClr val="C00000"/>
                </a:solidFill>
                <a:latin typeface="Calibri"/>
                <a:cs typeface="Calibri"/>
              </a:rPr>
              <a:t>Consegne prodotti ittici</a:t>
            </a:r>
            <a:r>
              <a:rPr lang="it-IT" sz="4000" b="1" dirty="0">
                <a:solidFill>
                  <a:srgbClr val="C00000"/>
                </a:solidFill>
                <a:ea typeface="Calibri"/>
                <a:cs typeface="Calibri"/>
              </a:rPr>
              <a:t> </a:t>
            </a:r>
            <a:r>
              <a:rPr lang="it-IT" sz="2000" b="1">
                <a:solidFill>
                  <a:srgbClr val="C00000"/>
                </a:solidFill>
                <a:latin typeface="Calibri"/>
                <a:ea typeface="Calibri"/>
                <a:cs typeface="Calibri"/>
              </a:rPr>
              <a:t>(ID-105852)</a:t>
            </a:r>
            <a:endParaRPr lang="it-IT" sz="2000">
              <a:latin typeface="Calibri"/>
              <a:ea typeface="Calibri"/>
              <a:cs typeface="Calibri"/>
            </a:endParaRPr>
          </a:p>
          <a:p>
            <a:pPr marL="898525"/>
            <a:endParaRPr lang="it-IT" sz="2000" b="1">
              <a:solidFill>
                <a:srgbClr val="C00000"/>
              </a:solidFill>
              <a:latin typeface="Calibri"/>
              <a:ea typeface="Calibri"/>
              <a:cs typeface="Calibri"/>
            </a:endParaRPr>
          </a:p>
          <a:p>
            <a:pPr marL="898525"/>
            <a:endParaRPr lang="it-IT" sz="2000" b="1">
              <a:solidFill>
                <a:srgbClr val="C00000"/>
              </a:solidFill>
              <a:latin typeface="Calibri"/>
              <a:ea typeface="Calibri"/>
              <a:cs typeface="Calibri"/>
            </a:endParaRPr>
          </a:p>
          <a:p>
            <a:r>
              <a:rPr lang="it-IT" sz="2000">
                <a:latin typeface="Calibri"/>
                <a:ea typeface="Calibri"/>
                <a:cs typeface="Calibri"/>
              </a:rPr>
              <a:t>            TIPOLOGIA DI CONTRATTO: </a:t>
            </a:r>
            <a:r>
              <a:rPr lang="it-IT" sz="2000" b="1">
                <a:latin typeface="Calibri"/>
                <a:ea typeface="Calibri"/>
                <a:cs typeface="Calibri"/>
              </a:rPr>
              <a:t>DETERMINATO SCOPO ASSUNZIONE</a:t>
            </a:r>
          </a:p>
          <a:p>
            <a:endParaRPr lang="it-IT"/>
          </a:p>
          <a:p>
            <a:r>
              <a:rPr lang="it-IT" sz="2000" dirty="0">
                <a:latin typeface="Calibri"/>
                <a:ea typeface="Calibri"/>
                <a:cs typeface="Calibri"/>
              </a:rPr>
              <a:t>  </a:t>
            </a:r>
            <a:r>
              <a:rPr lang="it-IT" sz="2000" dirty="0">
                <a:latin typeface="+mn-lt"/>
                <a:ea typeface="Calibri"/>
                <a:cs typeface="Calibri"/>
              </a:rPr>
              <a:t> </a:t>
            </a:r>
            <a:r>
              <a:rPr lang="it-IT" sz="2000">
                <a:latin typeface="+mn-lt"/>
                <a:ea typeface="Calibri"/>
              </a:rPr>
              <a:t>         SEDE</a:t>
            </a:r>
            <a:r>
              <a:rPr lang="it-IT" sz="2000">
                <a:latin typeface="+mn-lt"/>
              </a:rPr>
              <a:t> DI LAVORO: </a:t>
            </a:r>
            <a:r>
              <a:rPr lang="it-IT" sz="2000" b="1">
                <a:latin typeface="+mn-lt"/>
              </a:rPr>
              <a:t>OPERA</a:t>
            </a:r>
            <a:endParaRPr lang="it-IT" sz="1200">
              <a:latin typeface="Calibri"/>
              <a:ea typeface="Roboto"/>
            </a:endParaRPr>
          </a:p>
          <a:p>
            <a:endParaRPr lang="it-IT" sz="1200">
              <a:solidFill>
                <a:srgbClr val="202020"/>
              </a:solidFill>
              <a:latin typeface="Calibri"/>
              <a:ea typeface="Calibri"/>
              <a:cs typeface="Calibri"/>
            </a:endParaRPr>
          </a:p>
          <a:p>
            <a:endParaRPr lang="it-IT" sz="1200">
              <a:solidFill>
                <a:srgbClr val="202020"/>
              </a:solidFill>
              <a:latin typeface="Calibri"/>
              <a:ea typeface="Calibri"/>
              <a:cs typeface="Calibri"/>
            </a:endParaRPr>
          </a:p>
          <a:p>
            <a:r>
              <a:rPr lang="it-IT" sz="1200">
                <a:solidFill>
                  <a:srgbClr val="202020"/>
                </a:solidFill>
                <a:latin typeface="Calibri"/>
                <a:ea typeface="Roboto"/>
                <a:cs typeface="Roboto"/>
              </a:rPr>
              <a:t>Azienda di commercializzazione prodotti ittici ricerca risorsa che si dovrà recare presso la struttura di Opera, dove inizierà la preparazione dei servizi di consegna a lui affidati. Una volta finita la preparazione della merce, dovrà caricare il suo furgone e partire con le consegne nella zona di Milano ed hinterland presso i ristoranti clienti. Una volta terminato il giro di consegne, rientrare in sede, procedere con le pulizie del mezzo e sistemazione luogo di lavoro.</a:t>
            </a:r>
          </a:p>
          <a:p>
            <a:endParaRPr lang="it-IT" sz="1200">
              <a:solidFill>
                <a:srgbClr val="202020"/>
              </a:solidFill>
              <a:latin typeface="Calibri"/>
              <a:ea typeface="Roboto"/>
              <a:cs typeface="Roboto"/>
            </a:endParaRPr>
          </a:p>
          <a:p>
            <a:r>
              <a:rPr lang="it-IT" sz="1200" b="1">
                <a:solidFill>
                  <a:srgbClr val="DA1A2A"/>
                </a:solidFill>
                <a:latin typeface="Roboto"/>
                <a:ea typeface="Roboto"/>
                <a:cs typeface="Roboto"/>
              </a:rPr>
              <a:t>PROFILO IDEALE</a:t>
            </a:r>
            <a:r>
              <a:rPr lang="it-IT" sz="1200">
                <a:solidFill>
                  <a:srgbClr val="DA1A2A"/>
                </a:solidFill>
                <a:latin typeface="Trebuchet MS"/>
                <a:cs typeface="Calibri"/>
              </a:rPr>
              <a:t>:</a:t>
            </a:r>
            <a:r>
              <a:rPr lang="it-IT" sz="1200" dirty="0">
                <a:solidFill>
                  <a:srgbClr val="DA1A2A"/>
                </a:solidFill>
                <a:latin typeface="Calibri"/>
                <a:cs typeface="Calibri"/>
              </a:rPr>
              <a:t> </a:t>
            </a:r>
            <a:r>
              <a:rPr lang="it-IT" sz="1200">
                <a:solidFill>
                  <a:srgbClr val="202020"/>
                </a:solidFill>
                <a:latin typeface="Calibri"/>
                <a:ea typeface="Roboto"/>
                <a:cs typeface="Roboto"/>
              </a:rPr>
              <a:t>Esperienza nel ruolo e PATENTE B.</a:t>
            </a:r>
            <a:endParaRPr lang="it-IT" sz="1200">
              <a:solidFill>
                <a:srgbClr val="202020"/>
              </a:solidFill>
              <a:latin typeface="Calibri"/>
              <a:ea typeface="Calibri"/>
              <a:cs typeface="Calibri"/>
            </a:endParaRPr>
          </a:p>
          <a:p>
            <a:r>
              <a:rPr lang="it-IT" sz="1200" b="1">
                <a:solidFill>
                  <a:srgbClr val="DA1A2A"/>
                </a:solidFill>
                <a:latin typeface="Roboto"/>
                <a:ea typeface="Roboto"/>
                <a:cs typeface="Roboto"/>
              </a:rPr>
              <a:t>ORARIO DI LAVORO E CCNL</a:t>
            </a:r>
            <a:r>
              <a:rPr lang="it-IT" sz="1200">
                <a:solidFill>
                  <a:srgbClr val="DA1A2A"/>
                </a:solidFill>
                <a:latin typeface="Calibri"/>
                <a:ea typeface="Calibri"/>
                <a:cs typeface="Calibri"/>
              </a:rPr>
              <a:t>: </a:t>
            </a:r>
            <a:r>
              <a:rPr lang="it-IT" sz="1200" b="1">
                <a:solidFill>
                  <a:srgbClr val="202020"/>
                </a:solidFill>
                <a:highlight>
                  <a:srgbClr val="FFFFFF"/>
                </a:highlight>
                <a:latin typeface="Calibri"/>
                <a:ea typeface="Calibri"/>
                <a:cs typeface="Calibri"/>
              </a:rPr>
              <a:t>Full time 36/40 ore da LUN /SAB da 06:00 alle 12:00 – Terziario</a:t>
            </a:r>
          </a:p>
          <a:p>
            <a:r>
              <a:rPr lang="it-IT" sz="1200" b="1">
                <a:solidFill>
                  <a:srgbClr val="DA1A2A"/>
                </a:solidFill>
                <a:latin typeface="Roboto"/>
                <a:ea typeface="Roboto"/>
                <a:cs typeface="Roboto"/>
              </a:rPr>
              <a:t>RETRIBUZIONE: </a:t>
            </a:r>
            <a:r>
              <a:rPr lang="it-IT" sz="1200">
                <a:solidFill>
                  <a:srgbClr val="202020"/>
                </a:solidFill>
                <a:latin typeface="Calibri"/>
                <a:ea typeface="Roboto"/>
                <a:cs typeface="Roboto"/>
              </a:rPr>
              <a:t>14 mensilità, lordo mensile di 1674.34 </a:t>
            </a:r>
            <a:r>
              <a:rPr lang="it-IT" sz="1200">
                <a:latin typeface="Calibri"/>
                <a:ea typeface="Calibri"/>
                <a:cs typeface="Calibri"/>
              </a:rPr>
              <a:t>€</a:t>
            </a:r>
          </a:p>
          <a:p>
            <a:endParaRPr lang="it-IT" sz="1200">
              <a:solidFill>
                <a:srgbClr val="202020"/>
              </a:solidFill>
              <a:latin typeface="Roboto"/>
              <a:ea typeface="Roboto"/>
              <a:cs typeface="Roboto"/>
            </a:endParaRPr>
          </a:p>
          <a:p>
            <a:r>
              <a:rPr lang="en-US" sz="1200" i="1" dirty="0" err="1">
                <a:solidFill>
                  <a:srgbClr val="212529"/>
                </a:solidFill>
                <a:latin typeface="Calibri"/>
                <a:ea typeface="Calibri"/>
                <a:cs typeface="Calibri"/>
              </a:rPr>
              <a:t>L'offerta</a:t>
            </a:r>
            <a:r>
              <a:rPr lang="en-US" sz="1200" i="1" dirty="0">
                <a:solidFill>
                  <a:srgbClr val="212529"/>
                </a:solidFill>
                <a:latin typeface="Calibri"/>
                <a:ea typeface="Calibri"/>
                <a:cs typeface="Calibri"/>
              </a:rPr>
              <a:t> è </a:t>
            </a:r>
            <a:r>
              <a:rPr lang="en-US" sz="1200" i="1" dirty="0" err="1">
                <a:solidFill>
                  <a:srgbClr val="212529"/>
                </a:solidFill>
                <a:latin typeface="Calibri"/>
                <a:ea typeface="Calibri"/>
                <a:cs typeface="Calibri"/>
              </a:rPr>
              <a:t>rivolta</a:t>
            </a:r>
            <a:r>
              <a:rPr lang="en-US" sz="1200" i="1" dirty="0">
                <a:solidFill>
                  <a:srgbClr val="212529"/>
                </a:solidFill>
                <a:latin typeface="Calibri"/>
                <a:ea typeface="Calibri"/>
                <a:cs typeface="Calibri"/>
              </a:rPr>
              <a:t> a tutte le </a:t>
            </a:r>
            <a:r>
              <a:rPr lang="en-US" sz="1200" i="1" dirty="0" err="1">
                <a:solidFill>
                  <a:srgbClr val="212529"/>
                </a:solidFill>
                <a:latin typeface="Calibri"/>
                <a:ea typeface="Calibri"/>
                <a:cs typeface="Calibri"/>
              </a:rPr>
              <a:t>persone</a:t>
            </a:r>
            <a:r>
              <a:rPr lang="en-US" sz="1200" i="1" dirty="0">
                <a:solidFill>
                  <a:srgbClr val="212529"/>
                </a:solidFill>
                <a:latin typeface="Calibri"/>
                <a:ea typeface="Calibri"/>
                <a:cs typeface="Calibri"/>
              </a:rPr>
              <a:t> </a:t>
            </a:r>
            <a:r>
              <a:rPr lang="en-US" sz="1200" i="1" dirty="0" err="1">
                <a:solidFill>
                  <a:srgbClr val="212529"/>
                </a:solidFill>
                <a:latin typeface="Calibri"/>
                <a:ea typeface="Calibri"/>
                <a:cs typeface="Calibri"/>
              </a:rPr>
              <a:t>nel</a:t>
            </a:r>
            <a:r>
              <a:rPr lang="en-US" sz="1200" i="1" dirty="0">
                <a:solidFill>
                  <a:srgbClr val="212529"/>
                </a:solidFill>
                <a:latin typeface="Calibri"/>
                <a:ea typeface="Calibri"/>
                <a:cs typeface="Calibri"/>
              </a:rPr>
              <a:t> rispetto delle pari </a:t>
            </a:r>
            <a:r>
              <a:rPr lang="en-US" sz="1200" i="1" dirty="0" err="1">
                <a:solidFill>
                  <a:srgbClr val="212529"/>
                </a:solidFill>
                <a:latin typeface="Calibri"/>
                <a:ea typeface="Calibri"/>
                <a:cs typeface="Calibri"/>
              </a:rPr>
              <a:t>opportunità</a:t>
            </a:r>
            <a:r>
              <a:rPr lang="en-US" sz="1200" i="1" dirty="0">
                <a:solidFill>
                  <a:srgbClr val="212529"/>
                </a:solidFill>
                <a:latin typeface="Calibri"/>
                <a:ea typeface="Calibri"/>
                <a:cs typeface="Calibri"/>
              </a:rPr>
              <a:t> di </a:t>
            </a:r>
            <a:r>
              <a:rPr lang="en-US" sz="1200" i="1" dirty="0" err="1">
                <a:solidFill>
                  <a:srgbClr val="212529"/>
                </a:solidFill>
                <a:latin typeface="Calibri"/>
                <a:ea typeface="Calibri"/>
                <a:cs typeface="Calibri"/>
              </a:rPr>
              <a:t>genere</a:t>
            </a:r>
            <a:r>
              <a:rPr lang="en-US" sz="1200" i="1" dirty="0">
                <a:solidFill>
                  <a:srgbClr val="212529"/>
                </a:solidFill>
                <a:latin typeface="Calibri"/>
                <a:ea typeface="Calibri"/>
                <a:cs typeface="Calibri"/>
              </a:rPr>
              <a:t>, </a:t>
            </a:r>
            <a:r>
              <a:rPr lang="en-US" sz="1200" i="1" dirty="0" err="1">
                <a:solidFill>
                  <a:srgbClr val="212529"/>
                </a:solidFill>
                <a:latin typeface="Calibri"/>
                <a:ea typeface="Calibri"/>
                <a:cs typeface="Calibri"/>
              </a:rPr>
              <a:t>diversità</a:t>
            </a:r>
            <a:r>
              <a:rPr lang="en-US" sz="1200" i="1" dirty="0">
                <a:solidFill>
                  <a:srgbClr val="212529"/>
                </a:solidFill>
                <a:latin typeface="Calibri"/>
                <a:ea typeface="Calibri"/>
                <a:cs typeface="Calibri"/>
              </a:rPr>
              <a:t> e </a:t>
            </a:r>
            <a:r>
              <a:rPr lang="en-US" sz="1200" i="1" dirty="0" err="1">
                <a:solidFill>
                  <a:srgbClr val="212529"/>
                </a:solidFill>
                <a:latin typeface="Calibri"/>
                <a:ea typeface="Calibri"/>
                <a:cs typeface="Calibri"/>
              </a:rPr>
              <a:t>inclusione</a:t>
            </a:r>
            <a:r>
              <a:rPr lang="en-US" sz="1200" i="1" dirty="0">
                <a:solidFill>
                  <a:srgbClr val="212529"/>
                </a:solidFill>
                <a:latin typeface="Calibri"/>
                <a:ea typeface="Calibri"/>
                <a:cs typeface="Calibri"/>
              </a:rPr>
              <a:t> (ai sensi </a:t>
            </a:r>
            <a:r>
              <a:rPr lang="en-US" sz="1200" i="1" dirty="0" err="1">
                <a:solidFill>
                  <a:srgbClr val="212529"/>
                </a:solidFill>
                <a:latin typeface="Calibri"/>
                <a:ea typeface="Calibri"/>
                <a:cs typeface="Calibri"/>
              </a:rPr>
              <a:t>Dlgs</a:t>
            </a:r>
            <a:r>
              <a:rPr lang="en-US" sz="1200" i="1" dirty="0">
                <a:solidFill>
                  <a:srgbClr val="212529"/>
                </a:solidFill>
                <a:latin typeface="Calibri"/>
                <a:ea typeface="Calibri"/>
                <a:cs typeface="Calibri"/>
              </a:rPr>
              <a:t> 198/2006, 215/2003 e 216/2003)</a:t>
            </a:r>
            <a:endParaRPr lang="it-IT" sz="1200" dirty="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dirty="0"/>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C9CF6EE1-8FE2-7870-DEBC-C7C4F09B5632}"/>
              </a:ext>
            </a:extLst>
          </p:cNvPr>
          <p:cNvSpPr/>
          <p:nvPr/>
        </p:nvSpPr>
        <p:spPr>
          <a:xfrm rot="5400000">
            <a:off x="4679697" y="1227021"/>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84AE3ACA-1D8F-A971-CF37-A48E8460ECA5}"/>
              </a:ext>
            </a:extLst>
          </p:cNvPr>
          <p:cNvSpPr/>
          <p:nvPr/>
        </p:nvSpPr>
        <p:spPr>
          <a:xfrm>
            <a:off x="8602877" y="4405880"/>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9B8CDBFE-D181-2F7B-4CD1-BF75DF2BBDCC}"/>
              </a:ext>
            </a:extLst>
          </p:cNvPr>
          <p:cNvSpPr/>
          <p:nvPr/>
        </p:nvSpPr>
        <p:spPr>
          <a:xfrm>
            <a:off x="9486522" y="486821"/>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0CE0DF02-6D29-D070-5879-EAECD4F1BBDF}"/>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9080BF88-E485-6435-F1BB-3368F1C6ED22}"/>
              </a:ext>
            </a:extLst>
          </p:cNvPr>
          <p:cNvSpPr/>
          <p:nvPr/>
        </p:nvSpPr>
        <p:spPr>
          <a:xfrm flipH="1">
            <a:off x="801883" y="1982490"/>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594BD7E5-B0F3-789E-C9A2-3074EA9CF518}"/>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1754C332-836A-E3DD-6808-4F598A0B494E}"/>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1BC89ABA-D6D0-1573-B7B1-F57EB86A9FF9}"/>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5AA9D54D-155C-40EA-384F-445BC2988114}"/>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05A14FD9-79EB-67A1-A9FA-890D115837CF}"/>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455E6F63-0688-D2E8-FC12-5B159B4784A5}"/>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0C2064EE-F247-30A7-45BB-C2AEEE7A69E1}"/>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0B145DD0-8E32-8790-5664-A72891126833}"/>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426899870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c8ab7dcf-7cfe-46ad-bcb6-9547da70cf1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AFF70CB4C539C24E91FC440223AC791A" ma:contentTypeVersion="18" ma:contentTypeDescription="Creare un nuovo documento." ma:contentTypeScope="" ma:versionID="f01ea96245bc64cbc7e5142fec11b064">
  <xsd:schema xmlns:xsd="http://www.w3.org/2001/XMLSchema" xmlns:xs="http://www.w3.org/2001/XMLSchema" xmlns:p="http://schemas.microsoft.com/office/2006/metadata/properties" xmlns:ns3="c8ab7dcf-7cfe-46ad-bcb6-9547da70cf1b" xmlns:ns4="3fdb803b-0369-4112-8353-a18e80db3c95" targetNamespace="http://schemas.microsoft.com/office/2006/metadata/properties" ma:root="true" ma:fieldsID="391324e11b4f63fa82b764204a3e9b4a" ns3:_="" ns4:_="">
    <xsd:import namespace="c8ab7dcf-7cfe-46ad-bcb6-9547da70cf1b"/>
    <xsd:import namespace="3fdb803b-0369-4112-8353-a18e80db3c9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b7dcf-7cfe-46ad-bcb6-9547da70cf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ServiceLocation" ma:index="15" nillable="true" ma:displayName="Location" ma:description="" ma:indexed="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db803b-0369-4112-8353-a18e80db3c95" elementFormDefault="qualified">
    <xsd:import namespace="http://schemas.microsoft.com/office/2006/documentManagement/types"/>
    <xsd:import namespace="http://schemas.microsoft.com/office/infopath/2007/PartnerControls"/>
    <xsd:element name="SharedWithUsers" ma:index="16"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Condiviso con dettagli" ma:internalName="SharedWithDetails" ma:readOnly="true">
      <xsd:simpleType>
        <xsd:restriction base="dms:Note">
          <xsd:maxLength value="255"/>
        </xsd:restriction>
      </xsd:simpleType>
    </xsd:element>
    <xsd:element name="SharingHintHash" ma:index="18"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3DD869-9398-4DAF-810C-6ACE6DE2EC56}">
  <ds:schemaRefs>
    <ds:schemaRef ds:uri="http://schemas.microsoft.com/sharepoint/v3/contenttype/forms"/>
  </ds:schemaRefs>
</ds:datastoreItem>
</file>

<file path=customXml/itemProps2.xml><?xml version="1.0" encoding="utf-8"?>
<ds:datastoreItem xmlns:ds="http://schemas.openxmlformats.org/officeDocument/2006/customXml" ds:itemID="{E3A27A4E-B5A5-4A09-8DE0-9E15FC449E4A}">
  <ds:schemaRefs>
    <ds:schemaRef ds:uri="http://purl.org/dc/elements/1.1/"/>
    <ds:schemaRef ds:uri="http://schemas.microsoft.com/office/2006/metadata/properties"/>
    <ds:schemaRef ds:uri="c8ab7dcf-7cfe-46ad-bcb6-9547da70cf1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fdb803b-0369-4112-8353-a18e80db3c95"/>
    <ds:schemaRef ds:uri="http://www.w3.org/XML/1998/namespace"/>
    <ds:schemaRef ds:uri="http://purl.org/dc/dcmitype/"/>
  </ds:schemaRefs>
</ds:datastoreItem>
</file>

<file path=customXml/itemProps3.xml><?xml version="1.0" encoding="utf-8"?>
<ds:datastoreItem xmlns:ds="http://schemas.openxmlformats.org/officeDocument/2006/customXml" ds:itemID="{3CFA95F2-DD6F-46C2-8CB3-32802CC8E2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b7dcf-7cfe-46ad-bcb6-9547da70cf1b"/>
    <ds:schemaRef ds:uri="3fdb803b-0369-4112-8353-a18e80db3c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4244</Words>
  <Application>Microsoft Office PowerPoint</Application>
  <PresentationFormat>Presentazione su schermo (16:9)</PresentationFormat>
  <Paragraphs>389</Paragraphs>
  <Slides>23</Slides>
  <Notes>22</Notes>
  <HiddenSlides>8</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23</vt:i4>
      </vt:variant>
    </vt:vector>
  </HeadingPairs>
  <TitlesOfParts>
    <vt:vector size="36" baseType="lpstr">
      <vt:lpstr>Arial</vt:lpstr>
      <vt:lpstr>Roboto</vt:lpstr>
      <vt:lpstr>Trebuchet MS</vt:lpstr>
      <vt:lpstr>Bebas Neue Regular</vt:lpstr>
      <vt:lpstr>Calibri</vt:lpstr>
      <vt:lpstr>inherit</vt:lpstr>
      <vt:lpstr>Chivo</vt:lpstr>
      <vt:lpstr>Times New Roman</vt:lpstr>
      <vt:lpstr>Bebas Neue</vt:lpstr>
      <vt:lpstr>DM Serif Display</vt:lpstr>
      <vt:lpstr>Fira Sans Black</vt:lpstr>
      <vt:lpstr>Calibri Light</vt:lpstr>
      <vt:lpstr>Tema di Office</vt:lpstr>
      <vt:lpstr>ANIMATED INTRO FOR SOCIAL MEDIA PLATFORMS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ANIMATED INTRO FOR SOCIAL MEDIA PLATFORMS</dc:title>
  <dc:creator>Utente</dc:creator>
  <cp:lastModifiedBy>Manuela Garini</cp:lastModifiedBy>
  <cp:revision>216</cp:revision>
  <cp:lastPrinted>2024-01-30T09:09:36Z</cp:lastPrinted>
  <dcterms:created xsi:type="dcterms:W3CDTF">2021-10-12T08:06:43Z</dcterms:created>
  <dcterms:modified xsi:type="dcterms:W3CDTF">2026-05-08T07:30:04Z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0x010100AFF70CB4C539C24E91FC440223AC791A</vt:lpwstr>
  </property>
</Properties>
</file>